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6.xml" ContentType="application/vnd.openxmlformats-officedocument.presentationml.notesSlide+xml"/>
  <Override PartName="/ppt/charts/chart17.xml" ContentType="application/vnd.openxmlformats-officedocument.drawingml.chart+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18.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1.xml" ContentType="application/vnd.openxmlformats-officedocument.presentationml.notesSlide+xml"/>
  <Override PartName="/ppt/charts/chart18.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2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5" r:id="rId2"/>
    <p:sldId id="376" r:id="rId3"/>
    <p:sldId id="377" r:id="rId4"/>
    <p:sldId id="380" r:id="rId5"/>
    <p:sldId id="378" r:id="rId6"/>
    <p:sldId id="432" r:id="rId7"/>
    <p:sldId id="428" r:id="rId8"/>
    <p:sldId id="381" r:id="rId9"/>
    <p:sldId id="382" r:id="rId10"/>
    <p:sldId id="383" r:id="rId11"/>
    <p:sldId id="429" r:id="rId12"/>
    <p:sldId id="385" r:id="rId13"/>
    <p:sldId id="440" r:id="rId14"/>
    <p:sldId id="441" r:id="rId15"/>
    <p:sldId id="442" r:id="rId16"/>
    <p:sldId id="443" r:id="rId17"/>
    <p:sldId id="444" r:id="rId18"/>
    <p:sldId id="390" r:id="rId19"/>
    <p:sldId id="427" r:id="rId20"/>
    <p:sldId id="393" r:id="rId21"/>
    <p:sldId id="433" r:id="rId22"/>
    <p:sldId id="413" r:id="rId23"/>
    <p:sldId id="434" r:id="rId24"/>
    <p:sldId id="415" r:id="rId25"/>
    <p:sldId id="445" r:id="rId26"/>
    <p:sldId id="417" r:id="rId27"/>
    <p:sldId id="399" r:id="rId28"/>
    <p:sldId id="435" r:id="rId29"/>
    <p:sldId id="436" r:id="rId30"/>
    <p:sldId id="437" r:id="rId31"/>
    <p:sldId id="438" r:id="rId32"/>
    <p:sldId id="439" r:id="rId33"/>
    <p:sldId id="322" r:id="rId34"/>
  </p:sldIdLst>
  <p:sldSz cx="9906000" cy="6858000" type="A4"/>
  <p:notesSz cx="9872663" cy="6797675"/>
  <p:custDataLst>
    <p:tags r:id="rId37"/>
  </p:custDataLst>
  <p:defaultTex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p:defaultTextStyle>
  <p:extLst>
    <p:ext uri="{EFAFB233-063F-42B5-8137-9DF3F51BA10A}">
      <p15:sldGuideLst xmlns:p15="http://schemas.microsoft.com/office/powerpoint/2012/main">
        <p15:guide id="1" pos="4027" userDrawn="1">
          <p15:clr>
            <a:srgbClr val="A4A3A4"/>
          </p15:clr>
        </p15:guide>
        <p15:guide id="2" orient="horz" pos="1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E3686D"/>
    <a:srgbClr val="6F8DB9"/>
    <a:srgbClr val="6D2077"/>
    <a:srgbClr val="C6007E"/>
    <a:srgbClr val="009A96"/>
    <a:srgbClr val="8AA2CC"/>
    <a:srgbClr val="80A8AE"/>
    <a:srgbClr val="F68D2E"/>
    <a:srgbClr val="00A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533" autoAdjust="0"/>
  </p:normalViewPr>
  <p:slideViewPr>
    <p:cSldViewPr snapToGrid="0">
      <p:cViewPr varScale="1">
        <p:scale>
          <a:sx n="72" d="100"/>
          <a:sy n="72" d="100"/>
        </p:scale>
        <p:origin x="1344" y="84"/>
      </p:cViewPr>
      <p:guideLst>
        <p:guide pos="4027"/>
        <p:guide orient="horz" pos="109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0" d="100"/>
          <a:sy n="80"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8675488851668"/>
          <c:y val="0.21308914194594317"/>
          <c:w val="0.47479077508839407"/>
          <c:h val="0.665033851454647"/>
        </c:manualLayout>
      </c:layout>
      <c:doughnutChart>
        <c:varyColors val="1"/>
        <c:ser>
          <c:idx val="0"/>
          <c:order val="0"/>
          <c:tx>
            <c:strRef>
              <c:f>Foglio1!$B$1</c:f>
              <c:strCache>
                <c:ptCount val="1"/>
                <c:pt idx="0">
                  <c:v>Vendite</c:v>
                </c:pt>
              </c:strCache>
            </c:strRef>
          </c:tx>
          <c:dPt>
            <c:idx val="0"/>
            <c:bubble3D val="0"/>
            <c:spPr>
              <a:solidFill>
                <a:srgbClr val="00338D"/>
              </a:solidFill>
              <a:ln w="19050">
                <a:solidFill>
                  <a:schemeClr val="lt1"/>
                </a:solidFill>
              </a:ln>
              <a:effectLst/>
            </c:spPr>
            <c:extLst>
              <c:ext xmlns:c16="http://schemas.microsoft.com/office/drawing/2014/chart" uri="{C3380CC4-5D6E-409C-BE32-E72D297353CC}">
                <c16:uniqueId val="{00000001-4C08-401C-80BC-411520479915}"/>
              </c:ext>
            </c:extLst>
          </c:dPt>
          <c:dPt>
            <c:idx val="1"/>
            <c:bubble3D val="0"/>
            <c:spPr>
              <a:solidFill>
                <a:srgbClr val="0091DA"/>
              </a:solidFill>
              <a:ln w="19050">
                <a:solidFill>
                  <a:schemeClr val="lt1"/>
                </a:solidFill>
              </a:ln>
              <a:effectLst/>
            </c:spPr>
            <c:extLst>
              <c:ext xmlns:c16="http://schemas.microsoft.com/office/drawing/2014/chart" uri="{C3380CC4-5D6E-409C-BE32-E72D297353CC}">
                <c16:uniqueId val="{00000003-4C08-401C-80BC-411520479915}"/>
              </c:ext>
            </c:extLst>
          </c:dPt>
          <c:dPt>
            <c:idx val="2"/>
            <c:bubble3D val="0"/>
            <c:spPr>
              <a:solidFill>
                <a:srgbClr val="6D2077"/>
              </a:solidFill>
              <a:ln w="19050">
                <a:solidFill>
                  <a:schemeClr val="lt1"/>
                </a:solidFill>
              </a:ln>
              <a:effectLst/>
            </c:spPr>
            <c:extLst>
              <c:ext xmlns:c16="http://schemas.microsoft.com/office/drawing/2014/chart" uri="{C3380CC4-5D6E-409C-BE32-E72D297353CC}">
                <c16:uniqueId val="{00000005-4C08-401C-80BC-411520479915}"/>
              </c:ext>
            </c:extLst>
          </c:dPt>
          <c:dPt>
            <c:idx val="3"/>
            <c:bubble3D val="0"/>
            <c:spPr>
              <a:solidFill>
                <a:srgbClr val="C6007E"/>
              </a:solidFill>
              <a:ln w="19050">
                <a:solidFill>
                  <a:schemeClr val="lt1"/>
                </a:solidFill>
              </a:ln>
              <a:effectLst/>
            </c:spPr>
            <c:extLst>
              <c:ext xmlns:c16="http://schemas.microsoft.com/office/drawing/2014/chart" uri="{C3380CC4-5D6E-409C-BE32-E72D297353CC}">
                <c16:uniqueId val="{00000007-4C08-401C-80BC-411520479915}"/>
              </c:ext>
            </c:extLst>
          </c:dPt>
          <c:dLbls>
            <c:dLbl>
              <c:idx val="0"/>
              <c:layout>
                <c:manualLayout>
                  <c:x val="1.3910393128717136E-2"/>
                  <c:y val="-0.23705870070222534"/>
                </c:manualLayout>
              </c:layout>
              <c:tx>
                <c:rich>
                  <a:bodyPr/>
                  <a:lstStyle/>
                  <a:p>
                    <a:fld id="{8AB3197B-24EC-419A-9ECE-98ED137243F0}" type="VALUE">
                      <a:rPr lang="en-US" b="0">
                        <a:solidFill>
                          <a:srgbClr val="00338D"/>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08-401C-80BC-411520479915}"/>
                </c:ext>
              </c:extLst>
            </c:dLbl>
            <c:dLbl>
              <c:idx val="1"/>
              <c:layout>
                <c:manualLayout>
                  <c:x val="-1.4573263582032328E-2"/>
                  <c:y val="0.12007011355309269"/>
                </c:manualLayout>
              </c:layout>
              <c:tx>
                <c:rich>
                  <a:bodyPr/>
                  <a:lstStyle/>
                  <a:p>
                    <a:fld id="{CE5FA493-6A9B-40DA-A57A-C72E0419DDF6}" type="VALUE">
                      <a:rPr lang="en-US">
                        <a:solidFill>
                          <a:srgbClr val="0070C0"/>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08-401C-80BC-411520479915}"/>
                </c:ext>
              </c:extLst>
            </c:dLbl>
            <c:dLbl>
              <c:idx val="2"/>
              <c:layout>
                <c:manualLayout>
                  <c:x val="-0.1066013361095605"/>
                  <c:y val="4.6777823646366734E-2"/>
                </c:manualLayout>
              </c:layout>
              <c:tx>
                <c:rich>
                  <a:bodyPr/>
                  <a:lstStyle/>
                  <a:p>
                    <a:fld id="{031E9A1C-E082-42ED-9FF0-56F99DFE9EA1}" type="VALUE">
                      <a:rPr lang="en-US" b="0">
                        <a:solidFill>
                          <a:srgbClr val="6D2077"/>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08-401C-80BC-411520479915}"/>
                </c:ext>
              </c:extLst>
            </c:dLbl>
            <c:dLbl>
              <c:idx val="3"/>
              <c:layout>
                <c:manualLayout>
                  <c:x val="-8.0905400501312355E-2"/>
                  <c:y val="-9.9651568248028677E-2"/>
                </c:manualLayout>
              </c:layout>
              <c:tx>
                <c:rich>
                  <a:bodyPr/>
                  <a:lstStyle/>
                  <a:p>
                    <a:fld id="{9B14562D-3F96-41EA-89B4-69CA2BE585D8}" type="VALUE">
                      <a:rPr lang="en-US" b="0">
                        <a:solidFill>
                          <a:srgbClr val="C6007E"/>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08-401C-80BC-4115204799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Univers 47 CondensedLight" panose="00000400000000000000"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Foglio1!$A$2:$A$5</c:f>
              <c:strCache>
                <c:ptCount val="4"/>
                <c:pt idx="0">
                  <c:v>Wohnbau</c:v>
                </c:pt>
                <c:pt idx="1">
                  <c:v>Handel</c:v>
                </c:pt>
                <c:pt idx="2">
                  <c:v>Dienstleitstung</c:v>
                </c:pt>
                <c:pt idx="3">
                  <c:v>Andere Bestimmungszwecke</c:v>
                </c:pt>
              </c:strCache>
            </c:strRef>
          </c:cat>
          <c:val>
            <c:numRef>
              <c:f>Foglio1!$B$2:$B$5</c:f>
              <c:numCache>
                <c:formatCode>_-* #,##0_-;\-* #,##0_-;_-* "-"??_-;_-@_-</c:formatCode>
                <c:ptCount val="4"/>
                <c:pt idx="0">
                  <c:v>154700.33333333331</c:v>
                </c:pt>
                <c:pt idx="1">
                  <c:v>63926</c:v>
                </c:pt>
                <c:pt idx="2">
                  <c:v>73507.666666666672</c:v>
                </c:pt>
                <c:pt idx="3">
                  <c:v>94438</c:v>
                </c:pt>
              </c:numCache>
            </c:numRef>
          </c:val>
          <c:extLst>
            <c:ext xmlns:c16="http://schemas.microsoft.com/office/drawing/2014/chart" uri="{C3380CC4-5D6E-409C-BE32-E72D297353CC}">
              <c16:uniqueId val="{00000008-4C08-401C-80BC-411520479915}"/>
            </c:ext>
          </c:extLst>
        </c:ser>
        <c:dLbls>
          <c:showLegendKey val="0"/>
          <c:showVal val="1"/>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55348428968089869"/>
          <c:y val="0.27133125515204282"/>
          <c:w val="0.3963573033351187"/>
          <c:h val="0.562582797767909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Univers 47 CondensedLight" panose="00000400000000000000" pitchFamily="2" charset="0"/>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8481012658227"/>
          <c:y val="0.14463840399002495"/>
          <c:w val="0.5544303797468354"/>
          <c:h val="0.79052369077306728"/>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2758-4454-8234-64F2FC8AC5F4}"/>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2758-4454-8234-64F2FC8AC5F4}"/>
              </c:ext>
            </c:extLst>
          </c:dPt>
          <c:dLbls>
            <c:dLbl>
              <c:idx val="0"/>
              <c:layout>
                <c:manualLayout>
                  <c:x val="0"/>
                  <c:y val="-0.30922693266832918"/>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58-4454-8234-64F2FC8AC5F4}"/>
                </c:ext>
              </c:extLst>
            </c:dLbl>
            <c:dLbl>
              <c:idx val="1"/>
              <c:layout>
                <c:manualLayout>
                  <c:x val="0"/>
                  <c:y val="-0.46882793017456359"/>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58-4454-8234-64F2FC8AC5F4}"/>
                </c:ext>
              </c:extLst>
            </c:dLbl>
            <c:dLbl>
              <c:idx val="2"/>
              <c:layout>
                <c:manualLayout>
                  <c:x val="0"/>
                  <c:y val="-0.38902743142144636"/>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58-4454-8234-64F2FC8AC5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4150</c:v>
                </c:pt>
                <c:pt idx="1">
                  <c:v>6950</c:v>
                </c:pt>
                <c:pt idx="2">
                  <c:v>5550</c:v>
                </c:pt>
              </c:numCache>
            </c:numRef>
          </c:val>
          <c:extLst>
            <c:ext xmlns:c16="http://schemas.microsoft.com/office/drawing/2014/chart" uri="{C3380CC4-5D6E-409C-BE32-E72D297353CC}">
              <c16:uniqueId val="{00000005-2758-4454-8234-64F2FC8AC5F4}"/>
            </c:ext>
          </c:extLst>
        </c:ser>
        <c:dLbls>
          <c:showLegendKey val="0"/>
          <c:showVal val="0"/>
          <c:showCatName val="0"/>
          <c:showSerName val="0"/>
          <c:showPercent val="0"/>
          <c:showBubbleSize val="0"/>
        </c:dLbls>
        <c:gapWidth val="70"/>
        <c:overlap val="100"/>
        <c:axId val="528989448"/>
        <c:axId val="528992192"/>
      </c:barChart>
      <c:catAx>
        <c:axId val="52898944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8992192"/>
        <c:crosses val="min"/>
        <c:auto val="0"/>
        <c:lblAlgn val="ctr"/>
        <c:lblOffset val="100"/>
        <c:noMultiLvlLbl val="0"/>
      </c:catAx>
      <c:valAx>
        <c:axId val="528992192"/>
        <c:scaling>
          <c:orientation val="minMax"/>
          <c:max val="6950"/>
          <c:min val="0"/>
        </c:scaling>
        <c:delete val="1"/>
        <c:axPos val="l"/>
        <c:numFmt formatCode="General" sourceLinked="1"/>
        <c:majorTickMark val="out"/>
        <c:minorTickMark val="none"/>
        <c:tickLblPos val="nextTo"/>
        <c:crossAx val="528989448"/>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56540084388185"/>
          <c:y val="0.14463840399002495"/>
          <c:w val="0.56286919831223625"/>
          <c:h val="0.79052369077306728"/>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6F60-4972-8C5E-4EF1F9935680}"/>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6F60-4972-8C5E-4EF1F9935680}"/>
              </c:ext>
            </c:extLst>
          </c:dPt>
          <c:dLbls>
            <c:dLbl>
              <c:idx val="0"/>
              <c:layout>
                <c:manualLayout>
                  <c:x val="0"/>
                  <c:y val="-0.22568578553615959"/>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60-4972-8C5E-4EF1F9935680}"/>
                </c:ext>
              </c:extLst>
            </c:dLbl>
            <c:dLbl>
              <c:idx val="1"/>
              <c:layout>
                <c:manualLayout>
                  <c:x val="0"/>
                  <c:y val="-0.46882793017456359"/>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60-4972-8C5E-4EF1F9935680}"/>
                </c:ext>
              </c:extLst>
            </c:dLbl>
            <c:dLbl>
              <c:idx val="2"/>
              <c:layout>
                <c:manualLayout>
                  <c:x val="0"/>
                  <c:y val="-0.34663341645885287"/>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60-4972-8C5E-4EF1F99356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2700</c:v>
                </c:pt>
                <c:pt idx="1">
                  <c:v>7000</c:v>
                </c:pt>
                <c:pt idx="2">
                  <c:v>4850</c:v>
                </c:pt>
              </c:numCache>
            </c:numRef>
          </c:val>
          <c:extLst>
            <c:ext xmlns:c16="http://schemas.microsoft.com/office/drawing/2014/chart" uri="{C3380CC4-5D6E-409C-BE32-E72D297353CC}">
              <c16:uniqueId val="{00000005-6F60-4972-8C5E-4EF1F9935680}"/>
            </c:ext>
          </c:extLst>
        </c:ser>
        <c:dLbls>
          <c:showLegendKey val="0"/>
          <c:showVal val="0"/>
          <c:showCatName val="0"/>
          <c:showSerName val="0"/>
          <c:showPercent val="0"/>
          <c:showBubbleSize val="0"/>
        </c:dLbls>
        <c:gapWidth val="70"/>
        <c:overlap val="100"/>
        <c:axId val="528994936"/>
        <c:axId val="528988272"/>
      </c:barChart>
      <c:catAx>
        <c:axId val="52899493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8988272"/>
        <c:crosses val="min"/>
        <c:auto val="0"/>
        <c:lblAlgn val="ctr"/>
        <c:lblOffset val="100"/>
        <c:noMultiLvlLbl val="0"/>
      </c:catAx>
      <c:valAx>
        <c:axId val="528988272"/>
        <c:scaling>
          <c:orientation val="minMax"/>
          <c:max val="7000"/>
          <c:min val="0"/>
        </c:scaling>
        <c:delete val="1"/>
        <c:axPos val="l"/>
        <c:numFmt formatCode="General" sourceLinked="1"/>
        <c:majorTickMark val="out"/>
        <c:minorTickMark val="none"/>
        <c:tickLblPos val="nextTo"/>
        <c:crossAx val="528994936"/>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8481012658227"/>
          <c:y val="0.14481897627965043"/>
          <c:w val="0.5544303797468354"/>
          <c:h val="0.79026217228464424"/>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0EE2-4BBF-8633-88D4D59AACC0}"/>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0EE2-4BBF-8633-88D4D59AACC0}"/>
              </c:ext>
            </c:extLst>
          </c:dPt>
          <c:dLbls>
            <c:dLbl>
              <c:idx val="0"/>
              <c:layout>
                <c:manualLayout>
                  <c:x val="0"/>
                  <c:y val="-0.16229712858926343"/>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E2-4BBF-8633-88D4D59AACC0}"/>
                </c:ext>
              </c:extLst>
            </c:dLbl>
            <c:dLbl>
              <c:idx val="1"/>
              <c:layout>
                <c:manualLayout>
                  <c:x val="0"/>
                  <c:y val="-0.46816479400749061"/>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EE2-4BBF-8633-88D4D59AACC0}"/>
                </c:ext>
              </c:extLst>
            </c:dLbl>
            <c:dLbl>
              <c:idx val="2"/>
              <c:layout>
                <c:manualLayout>
                  <c:x val="0"/>
                  <c:y val="-0.31585518102372034"/>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EE2-4BBF-8633-88D4D59AAC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1800</c:v>
                </c:pt>
                <c:pt idx="1">
                  <c:v>8000</c:v>
                </c:pt>
                <c:pt idx="2">
                  <c:v>4900</c:v>
                </c:pt>
              </c:numCache>
            </c:numRef>
          </c:val>
          <c:extLst>
            <c:ext xmlns:c16="http://schemas.microsoft.com/office/drawing/2014/chart" uri="{C3380CC4-5D6E-409C-BE32-E72D297353CC}">
              <c16:uniqueId val="{00000005-0EE2-4BBF-8633-88D4D59AACC0}"/>
            </c:ext>
          </c:extLst>
        </c:ser>
        <c:dLbls>
          <c:showLegendKey val="0"/>
          <c:showVal val="0"/>
          <c:showCatName val="0"/>
          <c:showSerName val="0"/>
          <c:showPercent val="0"/>
          <c:showBubbleSize val="0"/>
        </c:dLbls>
        <c:gapWidth val="70"/>
        <c:overlap val="100"/>
        <c:axId val="528990624"/>
        <c:axId val="528991016"/>
      </c:barChart>
      <c:catAx>
        <c:axId val="52899062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8991016"/>
        <c:crosses val="min"/>
        <c:auto val="0"/>
        <c:lblAlgn val="ctr"/>
        <c:lblOffset val="100"/>
        <c:noMultiLvlLbl val="0"/>
      </c:catAx>
      <c:valAx>
        <c:axId val="528991016"/>
        <c:scaling>
          <c:orientation val="minMax"/>
          <c:max val="8000"/>
          <c:min val="0"/>
        </c:scaling>
        <c:delete val="1"/>
        <c:axPos val="l"/>
        <c:numFmt formatCode="General" sourceLinked="1"/>
        <c:majorTickMark val="out"/>
        <c:minorTickMark val="none"/>
        <c:tickLblPos val="nextTo"/>
        <c:crossAx val="528990624"/>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8481012658227"/>
          <c:y val="0.14481897627965043"/>
          <c:w val="0.5544303797468354"/>
          <c:h val="0.79026217228464424"/>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978D"/>
              </a:solidFill>
              <a:ln w="3175">
                <a:solidFill>
                  <a:srgbClr val="FFFFFF"/>
                </a:solidFill>
                <a:prstDash val="solid"/>
              </a:ln>
            </c:spPr>
            <c:extLst>
              <c:ext xmlns:c16="http://schemas.microsoft.com/office/drawing/2014/chart" uri="{C3380CC4-5D6E-409C-BE32-E72D297353CC}">
                <c16:uniqueId val="{00000001-4AB5-4EBC-B2EF-AF0325A2DD3D}"/>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4AB5-4EBC-B2EF-AF0325A2DD3D}"/>
              </c:ext>
            </c:extLst>
          </c:dPt>
          <c:dLbls>
            <c:dLbl>
              <c:idx val="0"/>
              <c:layout>
                <c:manualLayout>
                  <c:x val="0"/>
                  <c:y val="-0.21223470661672908"/>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B5-4EBC-B2EF-AF0325A2DD3D}"/>
                </c:ext>
              </c:extLst>
            </c:dLbl>
            <c:dLbl>
              <c:idx val="1"/>
              <c:layout>
                <c:manualLayout>
                  <c:x val="0"/>
                  <c:y val="-0.46816479400749061"/>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B5-4EBC-B2EF-AF0325A2DD3D}"/>
                </c:ext>
              </c:extLst>
            </c:dLbl>
            <c:dLbl>
              <c:idx val="2"/>
              <c:layout>
                <c:manualLayout>
                  <c:x val="0"/>
                  <c:y val="-0.33957553058676654"/>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B5-4EBC-B2EF-AF0325A2DD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3400</c:v>
                </c:pt>
                <c:pt idx="1">
                  <c:v>9700</c:v>
                </c:pt>
                <c:pt idx="2">
                  <c:v>6550</c:v>
                </c:pt>
              </c:numCache>
            </c:numRef>
          </c:val>
          <c:extLst>
            <c:ext xmlns:c16="http://schemas.microsoft.com/office/drawing/2014/chart" uri="{C3380CC4-5D6E-409C-BE32-E72D297353CC}">
              <c16:uniqueId val="{00000005-4AB5-4EBC-B2EF-AF0325A2DD3D}"/>
            </c:ext>
          </c:extLst>
        </c:ser>
        <c:dLbls>
          <c:showLegendKey val="0"/>
          <c:showVal val="0"/>
          <c:showCatName val="0"/>
          <c:showSerName val="0"/>
          <c:showPercent val="0"/>
          <c:showBubbleSize val="0"/>
        </c:dLbls>
        <c:gapWidth val="70"/>
        <c:overlap val="100"/>
        <c:axId val="523083128"/>
        <c:axId val="523084304"/>
      </c:barChart>
      <c:catAx>
        <c:axId val="52308312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3084304"/>
        <c:crosses val="min"/>
        <c:auto val="0"/>
        <c:lblAlgn val="ctr"/>
        <c:lblOffset val="100"/>
        <c:noMultiLvlLbl val="0"/>
      </c:catAx>
      <c:valAx>
        <c:axId val="523084304"/>
        <c:scaling>
          <c:orientation val="minMax"/>
          <c:max val="9700"/>
          <c:min val="0"/>
        </c:scaling>
        <c:delete val="1"/>
        <c:axPos val="l"/>
        <c:numFmt formatCode="General" sourceLinked="1"/>
        <c:majorTickMark val="out"/>
        <c:minorTickMark val="none"/>
        <c:tickLblPos val="nextTo"/>
        <c:crossAx val="523083128"/>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8481012658227"/>
          <c:y val="0.14481897627965043"/>
          <c:w val="0.5544303797468354"/>
          <c:h val="0.79026217228464424"/>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EEE9-4BE7-AC58-A7983FCEC284}"/>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EEE9-4BE7-AC58-A7983FCEC284}"/>
              </c:ext>
            </c:extLst>
          </c:dPt>
          <c:dLbls>
            <c:dLbl>
              <c:idx val="0"/>
              <c:layout>
                <c:manualLayout>
                  <c:x val="0"/>
                  <c:y val="-0.22097378277153559"/>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E9-4BE7-AC58-A7983FCEC284}"/>
                </c:ext>
              </c:extLst>
            </c:dLbl>
            <c:dLbl>
              <c:idx val="1"/>
              <c:layout>
                <c:manualLayout>
                  <c:x val="0"/>
                  <c:y val="-0.46816479400749061"/>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E9-4BE7-AC58-A7983FCEC284}"/>
                </c:ext>
              </c:extLst>
            </c:dLbl>
            <c:dLbl>
              <c:idx val="2"/>
              <c:layout>
                <c:manualLayout>
                  <c:x val="0"/>
                  <c:y val="-0.34456928838951312"/>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E9-4BE7-AC58-A7983FCEC2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2250</c:v>
                </c:pt>
                <c:pt idx="1">
                  <c:v>6000</c:v>
                </c:pt>
                <c:pt idx="2">
                  <c:v>4125</c:v>
                </c:pt>
              </c:numCache>
            </c:numRef>
          </c:val>
          <c:extLst>
            <c:ext xmlns:c16="http://schemas.microsoft.com/office/drawing/2014/chart" uri="{C3380CC4-5D6E-409C-BE32-E72D297353CC}">
              <c16:uniqueId val="{00000005-EEE9-4BE7-AC58-A7983FCEC284}"/>
            </c:ext>
          </c:extLst>
        </c:ser>
        <c:dLbls>
          <c:showLegendKey val="0"/>
          <c:showVal val="0"/>
          <c:showCatName val="0"/>
          <c:showSerName val="0"/>
          <c:showPercent val="0"/>
          <c:showBubbleSize val="0"/>
        </c:dLbls>
        <c:gapWidth val="70"/>
        <c:overlap val="100"/>
        <c:axId val="528002944"/>
        <c:axId val="528006080"/>
      </c:barChart>
      <c:catAx>
        <c:axId val="52800294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8006080"/>
        <c:crosses val="min"/>
        <c:auto val="0"/>
        <c:lblAlgn val="ctr"/>
        <c:lblOffset val="100"/>
        <c:noMultiLvlLbl val="0"/>
      </c:catAx>
      <c:valAx>
        <c:axId val="528006080"/>
        <c:scaling>
          <c:orientation val="minMax"/>
          <c:max val="6000"/>
          <c:min val="0"/>
        </c:scaling>
        <c:delete val="1"/>
        <c:axPos val="l"/>
        <c:numFmt formatCode="General" sourceLinked="1"/>
        <c:majorTickMark val="out"/>
        <c:minorTickMark val="none"/>
        <c:tickLblPos val="nextTo"/>
        <c:crossAx val="528002944"/>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8481012658227"/>
          <c:y val="0.14481897627965043"/>
          <c:w val="0.5544303797468354"/>
          <c:h val="0.79026217228464424"/>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A3CD-4138-88DF-14C2CBAB035F}"/>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A3CD-4138-88DF-14C2CBAB035F}"/>
              </c:ext>
            </c:extLst>
          </c:dPt>
          <c:dLbls>
            <c:dLbl>
              <c:idx val="0"/>
              <c:layout>
                <c:manualLayout>
                  <c:x val="0"/>
                  <c:y val="-0.28714107365792757"/>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CD-4138-88DF-14C2CBAB035F}"/>
                </c:ext>
              </c:extLst>
            </c:dLbl>
            <c:dLbl>
              <c:idx val="1"/>
              <c:layout>
                <c:manualLayout>
                  <c:x val="0"/>
                  <c:y val="-0.46816479400749061"/>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CD-4138-88DF-14C2CBAB035F}"/>
                </c:ext>
              </c:extLst>
            </c:dLbl>
            <c:dLbl>
              <c:idx val="2"/>
              <c:layout>
                <c:manualLayout>
                  <c:x val="0"/>
                  <c:y val="-0.37827715355805241"/>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CD-4138-88DF-14C2CBAB03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2550</c:v>
                </c:pt>
                <c:pt idx="1">
                  <c:v>4700</c:v>
                </c:pt>
                <c:pt idx="2">
                  <c:v>3625</c:v>
                </c:pt>
              </c:numCache>
            </c:numRef>
          </c:val>
          <c:extLst>
            <c:ext xmlns:c16="http://schemas.microsoft.com/office/drawing/2014/chart" uri="{C3380CC4-5D6E-409C-BE32-E72D297353CC}">
              <c16:uniqueId val="{00000005-A3CD-4138-88DF-14C2CBAB035F}"/>
            </c:ext>
          </c:extLst>
        </c:ser>
        <c:dLbls>
          <c:showLegendKey val="0"/>
          <c:showVal val="0"/>
          <c:showCatName val="0"/>
          <c:showSerName val="0"/>
          <c:showPercent val="0"/>
          <c:showBubbleSize val="0"/>
        </c:dLbls>
        <c:gapWidth val="70"/>
        <c:overlap val="100"/>
        <c:axId val="528006472"/>
        <c:axId val="527999024"/>
      </c:barChart>
      <c:catAx>
        <c:axId val="52800647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7999024"/>
        <c:crosses val="min"/>
        <c:auto val="0"/>
        <c:lblAlgn val="ctr"/>
        <c:lblOffset val="100"/>
        <c:noMultiLvlLbl val="0"/>
      </c:catAx>
      <c:valAx>
        <c:axId val="527999024"/>
        <c:scaling>
          <c:orientation val="minMax"/>
          <c:max val="4700"/>
          <c:min val="0"/>
        </c:scaling>
        <c:delete val="1"/>
        <c:axPos val="l"/>
        <c:numFmt formatCode="General" sourceLinked="1"/>
        <c:majorTickMark val="out"/>
        <c:minorTickMark val="none"/>
        <c:tickLblPos val="nextTo"/>
        <c:crossAx val="528006472"/>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8481012658227"/>
          <c:y val="0.14481897627965043"/>
          <c:w val="0.5544303797468354"/>
          <c:h val="0.79026217228464424"/>
        </c:manualLayout>
      </c:layout>
      <c:barChart>
        <c:barDir val="col"/>
        <c:grouping val="stacked"/>
        <c:varyColors val="0"/>
        <c:ser>
          <c:idx val="0"/>
          <c:order val="0"/>
          <c:spPr>
            <a:solidFill>
              <a:srgbClr val="00338D"/>
            </a:solidFill>
            <a:ln w="3175">
              <a:solidFill>
                <a:srgbClr val="FFFFFF"/>
              </a:solidFill>
              <a:prstDash val="solid"/>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8986-47CF-9553-13C9B6F929BA}"/>
              </c:ext>
            </c:extLst>
          </c:dPt>
          <c:dPt>
            <c:idx val="1"/>
            <c:invertIfNegative val="0"/>
            <c:bubble3D val="0"/>
            <c:spPr>
              <a:solidFill>
                <a:srgbClr val="80BEC9"/>
              </a:solidFill>
              <a:ln w="3175">
                <a:solidFill>
                  <a:srgbClr val="FFFFFF"/>
                </a:solidFill>
                <a:prstDash val="solid"/>
              </a:ln>
            </c:spPr>
            <c:extLst>
              <c:ext xmlns:c16="http://schemas.microsoft.com/office/drawing/2014/chart" uri="{C3380CC4-5D6E-409C-BE32-E72D297353CC}">
                <c16:uniqueId val="{00000003-8986-47CF-9553-13C9B6F929BA}"/>
              </c:ext>
            </c:extLst>
          </c:dPt>
          <c:dLbls>
            <c:dLbl>
              <c:idx val="0"/>
              <c:layout>
                <c:manualLayout>
                  <c:x val="0"/>
                  <c:y val="-0.22097378277153559"/>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86-47CF-9553-13C9B6F929BA}"/>
                </c:ext>
              </c:extLst>
            </c:dLbl>
            <c:dLbl>
              <c:idx val="1"/>
              <c:layout>
                <c:manualLayout>
                  <c:x val="0"/>
                  <c:y val="-0.46816479400749061"/>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86-47CF-9553-13C9B6F929BA}"/>
                </c:ext>
              </c:extLst>
            </c:dLbl>
            <c:dLbl>
              <c:idx val="2"/>
              <c:layout>
                <c:manualLayout>
                  <c:x val="0"/>
                  <c:y val="-0.34456928838951312"/>
                </c:manualLayout>
              </c:layout>
              <c:numFmt formatCode="#,##0;&quot;-&quot;#,##0" sourceLinked="0"/>
              <c:spPr>
                <a:noFill/>
                <a:ln>
                  <a:noFill/>
                </a:ln>
              </c:spPr>
              <c:txPr>
                <a:bodyPr wrap="none"/>
                <a:lstStyle/>
                <a:p>
                  <a:pPr>
                    <a:defRPr sz="9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86-47CF-9553-13C9B6F929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1200</c:v>
                </c:pt>
                <c:pt idx="1">
                  <c:v>3200</c:v>
                </c:pt>
                <c:pt idx="2">
                  <c:v>2200</c:v>
                </c:pt>
              </c:numCache>
            </c:numRef>
          </c:val>
          <c:extLst>
            <c:ext xmlns:c16="http://schemas.microsoft.com/office/drawing/2014/chart" uri="{C3380CC4-5D6E-409C-BE32-E72D297353CC}">
              <c16:uniqueId val="{00000005-8986-47CF-9553-13C9B6F929BA}"/>
            </c:ext>
          </c:extLst>
        </c:ser>
        <c:dLbls>
          <c:showLegendKey val="0"/>
          <c:showVal val="0"/>
          <c:showCatName val="0"/>
          <c:showSerName val="0"/>
          <c:showPercent val="0"/>
          <c:showBubbleSize val="0"/>
        </c:dLbls>
        <c:gapWidth val="70"/>
        <c:overlap val="100"/>
        <c:axId val="527999416"/>
        <c:axId val="528004904"/>
      </c:barChart>
      <c:catAx>
        <c:axId val="52799941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8004904"/>
        <c:crosses val="min"/>
        <c:auto val="0"/>
        <c:lblAlgn val="ctr"/>
        <c:lblOffset val="100"/>
        <c:noMultiLvlLbl val="0"/>
      </c:catAx>
      <c:valAx>
        <c:axId val="528004904"/>
        <c:scaling>
          <c:orientation val="minMax"/>
          <c:max val="3200"/>
          <c:min val="0"/>
        </c:scaling>
        <c:delete val="1"/>
        <c:axPos val="l"/>
        <c:numFmt formatCode="General" sourceLinked="1"/>
        <c:majorTickMark val="out"/>
        <c:minorTickMark val="none"/>
        <c:tickLblPos val="nextTo"/>
        <c:crossAx val="52799941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47408481333816E-2"/>
          <c:y val="1.9309320460453028E-2"/>
          <c:w val="0.96230518303733237"/>
          <c:h val="0.96138135907909394"/>
        </c:manualLayout>
      </c:layout>
      <c:barChart>
        <c:barDir val="col"/>
        <c:grouping val="stacked"/>
        <c:varyColors val="0"/>
        <c:ser>
          <c:idx val="0"/>
          <c:order val="0"/>
          <c:spPr>
            <a:noFill/>
            <a:ln>
              <a:noFill/>
            </a:ln>
          </c:spPr>
          <c:invertIfNegative val="0"/>
          <c:dPt>
            <c:idx val="0"/>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1-B76F-427A-9CA3-550C3C444601}"/>
              </c:ext>
            </c:extLst>
          </c:dPt>
          <c:dPt>
            <c:idx val="2"/>
            <c:invertIfNegative val="0"/>
            <c:bubble3D val="0"/>
            <c:spPr>
              <a:solidFill>
                <a:srgbClr val="FFFFFF"/>
              </a:solidFill>
              <a:ln w="28575">
                <a:solidFill>
                  <a:srgbClr val="00338D"/>
                </a:solidFill>
                <a:prstDash val="solid"/>
              </a:ln>
            </c:spPr>
            <c:extLst>
              <c:ext xmlns:c16="http://schemas.microsoft.com/office/drawing/2014/chart" uri="{C3380CC4-5D6E-409C-BE32-E72D297353CC}">
                <c16:uniqueId val="{00000003-B76F-427A-9CA3-550C3C444601}"/>
              </c:ext>
            </c:extLst>
          </c:dPt>
          <c:val>
            <c:numRef>
              <c:f>Sheet1!$A$1:$C$1</c:f>
              <c:numCache>
                <c:formatCode>General</c:formatCode>
                <c:ptCount val="3"/>
                <c:pt idx="0">
                  <c:v>98615995</c:v>
                </c:pt>
                <c:pt idx="1">
                  <c:v>98615995</c:v>
                </c:pt>
                <c:pt idx="2">
                  <c:v>203464755</c:v>
                </c:pt>
              </c:numCache>
            </c:numRef>
          </c:val>
          <c:extLst>
            <c:ext xmlns:c16="http://schemas.microsoft.com/office/drawing/2014/chart" uri="{C3380CC4-5D6E-409C-BE32-E72D297353CC}">
              <c16:uniqueId val="{00000004-B76F-427A-9CA3-550C3C444601}"/>
            </c:ext>
          </c:extLst>
        </c:ser>
        <c:ser>
          <c:idx val="1"/>
          <c:order val="1"/>
          <c:spPr>
            <a:solidFill>
              <a:srgbClr val="2272FF"/>
            </a:solidFill>
            <a:ln w="3175">
              <a:solidFill>
                <a:srgbClr val="FFFFFF"/>
              </a:solidFill>
              <a:prstDash val="solid"/>
            </a:ln>
          </c:spPr>
          <c:invertIfNegative val="0"/>
          <c:val>
            <c:numRef>
              <c:f>Sheet1!$A$2:$C$2</c:f>
              <c:numCache>
                <c:formatCode>General</c:formatCode>
                <c:ptCount val="3"/>
                <c:pt idx="1">
                  <c:v>104848760</c:v>
                </c:pt>
              </c:numCache>
            </c:numRef>
          </c:val>
          <c:extLst>
            <c:ext xmlns:c16="http://schemas.microsoft.com/office/drawing/2014/chart" uri="{C3380CC4-5D6E-409C-BE32-E72D297353CC}">
              <c16:uniqueId val="{00000005-B76F-427A-9CA3-550C3C444601}"/>
            </c:ext>
          </c:extLst>
        </c:ser>
        <c:dLbls>
          <c:showLegendKey val="0"/>
          <c:showVal val="0"/>
          <c:showCatName val="0"/>
          <c:showSerName val="0"/>
          <c:showPercent val="0"/>
          <c:showBubbleSize val="0"/>
        </c:dLbls>
        <c:gapWidth val="40"/>
        <c:overlap val="100"/>
        <c:axId val="528992584"/>
        <c:axId val="528993760"/>
      </c:barChart>
      <c:catAx>
        <c:axId val="528992584"/>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sz="1200">
                <a:solidFill>
                  <a:schemeClr val="tx2"/>
                </a:solidFill>
                <a:latin typeface="+mn-lt"/>
                <a:ea typeface="+mn-ea"/>
                <a:cs typeface="Arial"/>
                <a:sym typeface="+mn-lt"/>
              </a:defRPr>
            </a:pPr>
            <a:endParaRPr lang="de-DE"/>
          </a:p>
        </c:txPr>
        <c:crossAx val="528993760"/>
        <c:crosses val="min"/>
        <c:auto val="0"/>
        <c:lblAlgn val="ctr"/>
        <c:lblOffset val="100"/>
        <c:noMultiLvlLbl val="0"/>
      </c:catAx>
      <c:valAx>
        <c:axId val="528993760"/>
        <c:scaling>
          <c:orientation val="minMax"/>
          <c:max val="203464755"/>
          <c:min val="0"/>
        </c:scaling>
        <c:delete val="1"/>
        <c:axPos val="l"/>
        <c:numFmt formatCode="General" sourceLinked="1"/>
        <c:majorTickMark val="out"/>
        <c:minorTickMark val="none"/>
        <c:tickLblPos val="nextTo"/>
        <c:crossAx val="528992584"/>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06685044796695E-2"/>
          <c:y val="4.8132183908045974E-2"/>
          <c:w val="0.93573397656788426"/>
          <c:h val="0.90373563218390807"/>
        </c:manualLayout>
      </c:layout>
      <c:barChart>
        <c:barDir val="col"/>
        <c:grouping val="stacked"/>
        <c:varyColors val="0"/>
        <c:ser>
          <c:idx val="0"/>
          <c:order val="0"/>
          <c:spPr>
            <a:noFill/>
            <a:ln>
              <a:noFill/>
            </a:ln>
          </c:spPr>
          <c:invertIfNegative val="0"/>
          <c:dPt>
            <c:idx val="0"/>
            <c:invertIfNegative val="0"/>
            <c:bubble3D val="0"/>
            <c:spPr>
              <a:solidFill>
                <a:srgbClr val="6F8DB9"/>
              </a:solidFill>
              <a:ln w="3175">
                <a:solidFill>
                  <a:srgbClr val="FFFFFF"/>
                </a:solidFill>
                <a:prstDash val="solid"/>
              </a:ln>
            </c:spPr>
            <c:extLst>
              <c:ext xmlns:c16="http://schemas.microsoft.com/office/drawing/2014/chart" uri="{C3380CC4-5D6E-409C-BE32-E72D297353CC}">
                <c16:uniqueId val="{00000001-95B8-4CB3-855B-F829AF6BF7C8}"/>
              </c:ext>
            </c:extLst>
          </c:dPt>
          <c:dPt>
            <c:idx val="9"/>
            <c:invertIfNegative val="0"/>
            <c:bubble3D val="0"/>
            <c:spPr>
              <a:solidFill>
                <a:srgbClr val="00338D"/>
              </a:solidFill>
              <a:ln w="3175">
                <a:solidFill>
                  <a:srgbClr val="FFFFFF"/>
                </a:solidFill>
                <a:prstDash val="solid"/>
              </a:ln>
            </c:spPr>
            <c:extLst>
              <c:ext xmlns:c16="http://schemas.microsoft.com/office/drawing/2014/chart" uri="{C3380CC4-5D6E-409C-BE32-E72D297353CC}">
                <c16:uniqueId val="{00000003-95B8-4CB3-855B-F829AF6BF7C8}"/>
              </c:ext>
            </c:extLst>
          </c:dPt>
          <c:dLbls>
            <c:dLbl>
              <c:idx val="0"/>
              <c:layout>
                <c:manualLayout>
                  <c:x val="0"/>
                  <c:y val="-0.46910919540229884"/>
                </c:manualLayout>
              </c:layout>
              <c:tx>
                <c:rich>
                  <a:bodyPr wrap="none"/>
                  <a:lstStyle/>
                  <a:p>
                    <a:pPr>
                      <a:defRPr sz="1200">
                        <a:solidFill>
                          <a:schemeClr val="tx2"/>
                        </a:solidFill>
                        <a:latin typeface="Univers 47 CondensedLight"/>
                        <a:ea typeface="+mn-ea"/>
                        <a:cs typeface="Arial"/>
                        <a:sym typeface="Univers 47 CondensedLight"/>
                      </a:defRPr>
                    </a:pPr>
                    <a:r>
                      <a:rPr lang="en-US" dirty="0"/>
                      <a:t>1.307</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5B8-4CB3-855B-F829AF6BF7C8}"/>
                </c:ext>
              </c:extLst>
            </c:dLbl>
            <c:dLbl>
              <c:idx val="9"/>
              <c:layout>
                <c:manualLayout>
                  <c:x val="0"/>
                  <c:y val="-0.11637931034482758"/>
                </c:manualLayout>
              </c:layout>
              <c:tx>
                <c:rich>
                  <a:bodyPr wrap="none"/>
                  <a:lstStyle/>
                  <a:p>
                    <a:pPr>
                      <a:defRPr sz="1200" b="1">
                        <a:solidFill>
                          <a:schemeClr val="tx2"/>
                        </a:solidFill>
                        <a:latin typeface="Univers 47 CondensedLight"/>
                        <a:ea typeface="+mn-ea"/>
                        <a:cs typeface="Arial"/>
                        <a:sym typeface="Univers 47 CondensedLight"/>
                      </a:defRPr>
                    </a:pPr>
                    <a:r>
                      <a:rPr lang="en-US" dirty="0"/>
                      <a:t>203</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B8-4CB3-855B-F829AF6BF7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formatCode="#,##0">
                  <c:v>1307</c:v>
                </c:pt>
                <c:pt idx="1">
                  <c:v>1263.22075</c:v>
                </c:pt>
                <c:pt idx="2">
                  <c:v>726.11550366666654</c:v>
                </c:pt>
                <c:pt idx="3">
                  <c:v>495.18300674166653</c:v>
                </c:pt>
                <c:pt idx="4">
                  <c:v>356.32549374166655</c:v>
                </c:pt>
                <c:pt idx="5">
                  <c:v>303.32549374166655</c:v>
                </c:pt>
                <c:pt idx="6">
                  <c:v>235.7292178083332</c:v>
                </c:pt>
                <c:pt idx="7">
                  <c:v>222.8270103083332</c:v>
                </c:pt>
                <c:pt idx="8">
                  <c:v>195.8270103083332</c:v>
                </c:pt>
                <c:pt idx="9">
                  <c:v>195.8270103083332</c:v>
                </c:pt>
              </c:numCache>
            </c:numRef>
          </c:val>
          <c:extLst>
            <c:ext xmlns:c16="http://schemas.microsoft.com/office/drawing/2014/chart" uri="{C3380CC4-5D6E-409C-BE32-E72D297353CC}">
              <c16:uniqueId val="{00000004-95B8-4CB3-855B-F829AF6BF7C8}"/>
            </c:ext>
          </c:extLst>
        </c:ser>
        <c:ser>
          <c:idx val="1"/>
          <c:order val="1"/>
          <c:spPr>
            <a:solidFill>
              <a:srgbClr val="EBB700"/>
            </a:solidFill>
            <a:ln w="3175">
              <a:solidFill>
                <a:srgbClr val="FFFFFF"/>
              </a:solidFill>
              <a:prstDash val="solid"/>
            </a:ln>
          </c:spPr>
          <c:invertIfNegative val="0"/>
          <c:dPt>
            <c:idx val="1"/>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6-95B8-4CB3-855B-F829AF6BF7C8}"/>
              </c:ext>
            </c:extLst>
          </c:dPt>
          <c:dPt>
            <c:idx val="2"/>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8-95B8-4CB3-855B-F829AF6BF7C8}"/>
              </c:ext>
            </c:extLst>
          </c:dPt>
          <c:dPt>
            <c:idx val="3"/>
            <c:invertIfNegative val="0"/>
            <c:bubble3D val="0"/>
            <c:spPr>
              <a:solidFill>
                <a:srgbClr val="6D2077"/>
              </a:solidFill>
              <a:ln w="3175">
                <a:solidFill>
                  <a:srgbClr val="FFFFFF"/>
                </a:solidFill>
                <a:prstDash val="solid"/>
              </a:ln>
            </c:spPr>
            <c:extLst>
              <c:ext xmlns:c16="http://schemas.microsoft.com/office/drawing/2014/chart" uri="{C3380CC4-5D6E-409C-BE32-E72D297353CC}">
                <c16:uniqueId val="{0000000A-95B8-4CB3-855B-F829AF6BF7C8}"/>
              </c:ext>
            </c:extLst>
          </c:dPt>
          <c:dPt>
            <c:idx val="4"/>
            <c:invertIfNegative val="0"/>
            <c:bubble3D val="0"/>
            <c:spPr>
              <a:solidFill>
                <a:srgbClr val="C6007E"/>
              </a:solidFill>
              <a:ln w="3175">
                <a:solidFill>
                  <a:srgbClr val="FFFFFF"/>
                </a:solidFill>
                <a:prstDash val="solid"/>
              </a:ln>
            </c:spPr>
            <c:extLst>
              <c:ext xmlns:c16="http://schemas.microsoft.com/office/drawing/2014/chart" uri="{C3380CC4-5D6E-409C-BE32-E72D297353CC}">
                <c16:uniqueId val="{0000000C-95B8-4CB3-855B-F829AF6BF7C8}"/>
              </c:ext>
            </c:extLst>
          </c:dPt>
          <c:dPt>
            <c:idx val="5"/>
            <c:invertIfNegative val="0"/>
            <c:bubble3D val="0"/>
            <c:spPr>
              <a:solidFill>
                <a:srgbClr val="E36877"/>
              </a:solidFill>
              <a:ln w="3175">
                <a:solidFill>
                  <a:srgbClr val="FFFFFF"/>
                </a:solidFill>
                <a:prstDash val="solid"/>
              </a:ln>
            </c:spPr>
            <c:extLst>
              <c:ext xmlns:c16="http://schemas.microsoft.com/office/drawing/2014/chart" uri="{C3380CC4-5D6E-409C-BE32-E72D297353CC}">
                <c16:uniqueId val="{0000000E-95B8-4CB3-855B-F829AF6BF7C8}"/>
              </c:ext>
            </c:extLst>
          </c:dPt>
          <c:dPt>
            <c:idx val="6"/>
            <c:invertIfNegative val="0"/>
            <c:bubble3D val="0"/>
            <c:spPr>
              <a:solidFill>
                <a:srgbClr val="E36A29"/>
              </a:solidFill>
              <a:ln w="3175">
                <a:solidFill>
                  <a:srgbClr val="FFFFFF"/>
                </a:solidFill>
                <a:prstDash val="solid"/>
              </a:ln>
            </c:spPr>
            <c:extLst>
              <c:ext xmlns:c16="http://schemas.microsoft.com/office/drawing/2014/chart" uri="{C3380CC4-5D6E-409C-BE32-E72D297353CC}">
                <c16:uniqueId val="{00000010-95B8-4CB3-855B-F829AF6BF7C8}"/>
              </c:ext>
            </c:extLst>
          </c:dPt>
          <c:dPt>
            <c:idx val="8"/>
            <c:invertIfNegative val="0"/>
            <c:bubble3D val="0"/>
            <c:spPr>
              <a:solidFill>
                <a:srgbClr val="009A44"/>
              </a:solidFill>
              <a:ln w="3175">
                <a:solidFill>
                  <a:srgbClr val="FFFFFF"/>
                </a:solidFill>
                <a:prstDash val="solid"/>
              </a:ln>
            </c:spPr>
            <c:extLst>
              <c:ext xmlns:c16="http://schemas.microsoft.com/office/drawing/2014/chart" uri="{C3380CC4-5D6E-409C-BE32-E72D297353CC}">
                <c16:uniqueId val="{00000012-95B8-4CB3-855B-F829AF6BF7C8}"/>
              </c:ext>
            </c:extLst>
          </c:dPt>
          <c:val>
            <c:numRef>
              <c:f>Sheet1!$A$2:$J$2</c:f>
              <c:numCache>
                <c:formatCode>General</c:formatCode>
                <c:ptCount val="10"/>
                <c:pt idx="1">
                  <c:v>-35</c:v>
                </c:pt>
                <c:pt idx="2">
                  <c:v>537.10524633333341</c:v>
                </c:pt>
                <c:pt idx="3">
                  <c:v>230.93249692500001</c:v>
                </c:pt>
                <c:pt idx="4">
                  <c:v>138.85751299999998</c:v>
                </c:pt>
                <c:pt idx="5">
                  <c:v>53</c:v>
                </c:pt>
                <c:pt idx="6">
                  <c:v>67.596275933333345</c:v>
                </c:pt>
                <c:pt idx="7">
                  <c:v>12.902207500000003</c:v>
                </c:pt>
                <c:pt idx="8">
                  <c:v>27</c:v>
                </c:pt>
              </c:numCache>
            </c:numRef>
          </c:val>
          <c:extLst>
            <c:ext xmlns:c16="http://schemas.microsoft.com/office/drawing/2014/chart" uri="{C3380CC4-5D6E-409C-BE32-E72D297353CC}">
              <c16:uniqueId val="{00000013-95B8-4CB3-855B-F829AF6BF7C8}"/>
            </c:ext>
          </c:extLst>
        </c:ser>
        <c:dLbls>
          <c:showLegendKey val="0"/>
          <c:showVal val="0"/>
          <c:showCatName val="0"/>
          <c:showSerName val="0"/>
          <c:showPercent val="0"/>
          <c:showBubbleSize val="0"/>
        </c:dLbls>
        <c:gapWidth val="61"/>
        <c:overlap val="100"/>
        <c:axId val="528003336"/>
        <c:axId val="528000200"/>
      </c:barChart>
      <c:catAx>
        <c:axId val="528003336"/>
        <c:scaling>
          <c:orientation val="minMax"/>
        </c:scaling>
        <c:delete val="0"/>
        <c:axPos val="b"/>
        <c:majorGridlines>
          <c:spPr>
            <a:ln>
              <a:noFill/>
            </a:ln>
          </c:spPr>
        </c:majorGridlines>
        <c:title>
          <c:overlay val="0"/>
        </c:title>
        <c:majorTickMark val="out"/>
        <c:minorTickMark val="none"/>
        <c:tickLblPos val="none"/>
        <c:spPr>
          <a:ln w="9525">
            <a:solidFill>
              <a:schemeClr val="tx1"/>
            </a:solidFill>
            <a:prstDash val="solid"/>
          </a:ln>
        </c:spPr>
        <c:txPr>
          <a:bodyPr wrap="none"/>
          <a:lstStyle/>
          <a:p>
            <a:pPr>
              <a:defRPr sz="1100">
                <a:solidFill>
                  <a:schemeClr val="tx2"/>
                </a:solidFill>
                <a:latin typeface="Univers 47 CondensedLight"/>
                <a:ea typeface="Univers 47 CondensedLight"/>
                <a:cs typeface="Univers 47 CondensedLight"/>
                <a:sym typeface="Univers 47 CondensedLight"/>
              </a:defRPr>
            </a:pPr>
            <a:endParaRPr lang="de-DE"/>
          </a:p>
        </c:txPr>
        <c:crossAx val="528000200"/>
        <c:crosses val="min"/>
        <c:auto val="0"/>
        <c:lblAlgn val="ctr"/>
        <c:lblOffset val="100"/>
        <c:noMultiLvlLbl val="0"/>
      </c:catAx>
      <c:valAx>
        <c:axId val="528000200"/>
        <c:scaling>
          <c:orientation val="minMax"/>
          <c:max val="1400"/>
          <c:min val="0"/>
        </c:scaling>
        <c:delete val="0"/>
        <c:axPos val="l"/>
        <c:majorGridlines>
          <c:spPr>
            <a:ln>
              <a:noFill/>
            </a:ln>
          </c:spPr>
        </c:majorGridlines>
        <c:title>
          <c:overlay val="0"/>
        </c:title>
        <c:numFmt formatCode="#,##0;&quot;-&quot;#,##0" sourceLinked="0"/>
        <c:majorTickMark val="out"/>
        <c:minorTickMark val="none"/>
        <c:tickLblPos val="nextTo"/>
        <c:spPr>
          <a:ln w="9525">
            <a:solidFill>
              <a:schemeClr val="tx1"/>
            </a:solidFill>
            <a:prstDash val="solid"/>
          </a:ln>
        </c:spPr>
        <c:txPr>
          <a:bodyPr wrap="none"/>
          <a:lstStyle/>
          <a:p>
            <a:pPr>
              <a:defRPr sz="1100">
                <a:solidFill>
                  <a:schemeClr val="tx2"/>
                </a:solidFill>
                <a:latin typeface="Univers 47 CondensedLight"/>
                <a:ea typeface="+mn-ea"/>
                <a:cs typeface="Arial"/>
                <a:sym typeface="Univers 47 CondensedLight"/>
              </a:defRPr>
            </a:pPr>
            <a:endParaRPr lang="de-DE"/>
          </a:p>
        </c:txPr>
        <c:crossAx val="528003336"/>
        <c:crosses val="min"/>
        <c:crossBetween val="between"/>
        <c:majorUnit val="2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58403529883673E-2"/>
          <c:y val="0.10384959713518353"/>
          <c:w val="0.95828319294023268"/>
          <c:h val="0.84959713518352731"/>
        </c:manualLayout>
      </c:layout>
      <c:barChart>
        <c:barDir val="col"/>
        <c:grouping val="stacked"/>
        <c:varyColors val="0"/>
        <c:ser>
          <c:idx val="0"/>
          <c:order val="0"/>
          <c:spPr>
            <a:noFill/>
            <a:ln>
              <a:noFill/>
            </a:ln>
          </c:spPr>
          <c:invertIfNegative val="0"/>
          <c:dPt>
            <c:idx val="0"/>
            <c:invertIfNegative val="0"/>
            <c:bubble3D val="0"/>
            <c:spPr>
              <a:solidFill>
                <a:srgbClr val="6F8DB9"/>
              </a:solidFill>
              <a:ln w="3175">
                <a:solidFill>
                  <a:srgbClr val="FFFFFF"/>
                </a:solidFill>
                <a:prstDash val="solid"/>
              </a:ln>
            </c:spPr>
            <c:extLst>
              <c:ext xmlns:c16="http://schemas.microsoft.com/office/drawing/2014/chart" uri="{C3380CC4-5D6E-409C-BE32-E72D297353CC}">
                <c16:uniqueId val="{00000001-7DB5-4A38-A13D-D565B477B10D}"/>
              </c:ext>
            </c:extLst>
          </c:dPt>
          <c:dPt>
            <c:idx val="4"/>
            <c:invertIfNegative val="0"/>
            <c:bubble3D val="0"/>
            <c:spPr>
              <a:solidFill>
                <a:schemeClr val="tx2"/>
              </a:solidFill>
              <a:ln w="3175">
                <a:solidFill>
                  <a:srgbClr val="FFFFFF"/>
                </a:solidFill>
                <a:prstDash val="solid"/>
              </a:ln>
            </c:spPr>
            <c:extLst>
              <c:ext xmlns:c16="http://schemas.microsoft.com/office/drawing/2014/chart" uri="{C3380CC4-5D6E-409C-BE32-E72D297353CC}">
                <c16:uniqueId val="{00000003-7DB5-4A38-A13D-D565B477B10D}"/>
              </c:ext>
            </c:extLst>
          </c:dPt>
          <c:dLbls>
            <c:dLbl>
              <c:idx val="0"/>
              <c:layout>
                <c:manualLayout>
                  <c:x val="0"/>
                  <c:y val="-0.47717099373321398"/>
                </c:manualLayout>
              </c:layout>
              <c:tx>
                <c:rich>
                  <a:bodyPr wrap="none"/>
                  <a:lstStyle/>
                  <a:p>
                    <a:pPr>
                      <a:defRPr sz="900">
                        <a:solidFill>
                          <a:schemeClr val="tx2"/>
                        </a:solidFill>
                        <a:latin typeface="Univers 47 CondensedLight"/>
                        <a:ea typeface="+mn-ea"/>
                        <a:cs typeface="Arial"/>
                        <a:sym typeface="Univers 47 CondensedLight"/>
                      </a:defRPr>
                    </a:pPr>
                    <a:r>
                      <a:rPr lang="en-US" dirty="0"/>
                      <a:t>1373</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B5-4A38-A13D-D565B477B10D}"/>
                </c:ext>
              </c:extLst>
            </c:dLbl>
            <c:dLbl>
              <c:idx val="4"/>
              <c:layout>
                <c:manualLayout>
                  <c:x val="0"/>
                  <c:y val="-0.12175470008952552"/>
                </c:manualLayout>
              </c:layout>
              <c:tx>
                <c:rich>
                  <a:bodyPr wrap="none"/>
                  <a:lstStyle/>
                  <a:p>
                    <a:pPr>
                      <a:defRPr sz="900" b="1">
                        <a:solidFill>
                          <a:schemeClr val="tx2"/>
                        </a:solidFill>
                        <a:latin typeface="Univers 47 CondensedLight"/>
                        <a:ea typeface="+mn-ea"/>
                        <a:cs typeface="+mn-cs"/>
                        <a:sym typeface="Univers 47 CondensedLight"/>
                      </a:defRPr>
                    </a:pPr>
                    <a:r>
                      <a:rPr lang="en-US" dirty="0"/>
                      <a:t>223</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B5-4A38-A13D-D565B477B1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1354.7317875000001</c:v>
                </c:pt>
                <c:pt idx="1">
                  <c:v>1288.7317875000001</c:v>
                </c:pt>
                <c:pt idx="2">
                  <c:v>751.6265411666667</c:v>
                </c:pt>
                <c:pt idx="3">
                  <c:v>220.66229229883015</c:v>
                </c:pt>
                <c:pt idx="4">
                  <c:v>220.66229229883015</c:v>
                </c:pt>
              </c:numCache>
            </c:numRef>
          </c:val>
          <c:extLst>
            <c:ext xmlns:c16="http://schemas.microsoft.com/office/drawing/2014/chart" uri="{C3380CC4-5D6E-409C-BE32-E72D297353CC}">
              <c16:uniqueId val="{00000004-7DB5-4A38-A13D-D565B477B10D}"/>
            </c:ext>
          </c:extLst>
        </c:ser>
        <c:ser>
          <c:idx val="1"/>
          <c:order val="1"/>
          <c:spPr>
            <a:solidFill>
              <a:srgbClr val="6D2077"/>
            </a:solidFill>
            <a:ln w="3175">
              <a:solidFill>
                <a:srgbClr val="FFFFFF"/>
              </a:solidFill>
              <a:prstDash val="solid"/>
            </a:ln>
          </c:spPr>
          <c:invertIfNegative val="0"/>
          <c:dPt>
            <c:idx val="1"/>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6-7DB5-4A38-A13D-D565B477B10D}"/>
              </c:ext>
            </c:extLst>
          </c:dPt>
          <c:dPt>
            <c:idx val="2"/>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8-7DB5-4A38-A13D-D565B477B10D}"/>
              </c:ext>
            </c:extLst>
          </c:dPt>
          <c:val>
            <c:numRef>
              <c:f>Sheet1!$A$2:$E$2</c:f>
              <c:numCache>
                <c:formatCode>General</c:formatCode>
                <c:ptCount val="5"/>
                <c:pt idx="1">
                  <c:v>66</c:v>
                </c:pt>
                <c:pt idx="2">
                  <c:v>537.10524633333341</c:v>
                </c:pt>
                <c:pt idx="3">
                  <c:v>530.96424886783655</c:v>
                </c:pt>
              </c:numCache>
            </c:numRef>
          </c:val>
          <c:extLst>
            <c:ext xmlns:c16="http://schemas.microsoft.com/office/drawing/2014/chart" uri="{C3380CC4-5D6E-409C-BE32-E72D297353CC}">
              <c16:uniqueId val="{00000009-7DB5-4A38-A13D-D565B477B10D}"/>
            </c:ext>
          </c:extLst>
        </c:ser>
        <c:dLbls>
          <c:showLegendKey val="0"/>
          <c:showVal val="0"/>
          <c:showCatName val="0"/>
          <c:showSerName val="0"/>
          <c:showPercent val="0"/>
          <c:showBubbleSize val="0"/>
        </c:dLbls>
        <c:gapWidth val="61"/>
        <c:overlap val="100"/>
        <c:axId val="528988664"/>
        <c:axId val="258178480"/>
      </c:barChart>
      <c:catAx>
        <c:axId val="528988664"/>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sz="900">
                <a:solidFill>
                  <a:schemeClr val="tx2"/>
                </a:solidFill>
                <a:latin typeface="Univers 47 CondensedLight"/>
                <a:ea typeface="Univers 47 CondensedLight"/>
                <a:cs typeface="Univers 47 CondensedLight"/>
                <a:sym typeface="Univers 47 CondensedLight"/>
              </a:defRPr>
            </a:pPr>
            <a:endParaRPr lang="de-DE"/>
          </a:p>
        </c:txPr>
        <c:crossAx val="258178480"/>
        <c:crosses val="min"/>
        <c:auto val="0"/>
        <c:lblAlgn val="ctr"/>
        <c:lblOffset val="100"/>
        <c:noMultiLvlLbl val="0"/>
      </c:catAx>
      <c:valAx>
        <c:axId val="258178480"/>
        <c:scaling>
          <c:orientation val="minMax"/>
          <c:max val="1354.7317875000001"/>
          <c:min val="0"/>
        </c:scaling>
        <c:delete val="1"/>
        <c:axPos val="l"/>
        <c:numFmt formatCode="General" sourceLinked="1"/>
        <c:majorTickMark val="out"/>
        <c:minorTickMark val="none"/>
        <c:tickLblPos val="nextTo"/>
        <c:crossAx val="52898866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01996617710153"/>
          <c:y val="4.2664472849270114E-2"/>
          <c:w val="0.52963137949377037"/>
          <c:h val="0.83770255359747736"/>
        </c:manualLayout>
      </c:layout>
      <c:doughnutChart>
        <c:varyColors val="1"/>
        <c:ser>
          <c:idx val="0"/>
          <c:order val="0"/>
          <c:tx>
            <c:strRef>
              <c:f>Foglio1!$B$1</c:f>
              <c:strCache>
                <c:ptCount val="1"/>
                <c:pt idx="0">
                  <c:v>Vendite</c:v>
                </c:pt>
              </c:strCache>
            </c:strRef>
          </c:tx>
          <c:dPt>
            <c:idx val="0"/>
            <c:bubble3D val="0"/>
            <c:spPr>
              <a:solidFill>
                <a:srgbClr val="00338D"/>
              </a:solidFill>
              <a:ln w="19050">
                <a:solidFill>
                  <a:schemeClr val="lt1"/>
                </a:solidFill>
              </a:ln>
              <a:effectLst/>
            </c:spPr>
            <c:extLst>
              <c:ext xmlns:c16="http://schemas.microsoft.com/office/drawing/2014/chart" uri="{C3380CC4-5D6E-409C-BE32-E72D297353CC}">
                <c16:uniqueId val="{00000001-FDD7-4420-B3C4-307846BD0193}"/>
              </c:ext>
            </c:extLst>
          </c:dPt>
          <c:dPt>
            <c:idx val="1"/>
            <c:bubble3D val="0"/>
            <c:spPr>
              <a:solidFill>
                <a:srgbClr val="0091DA"/>
              </a:solidFill>
              <a:ln w="19050">
                <a:solidFill>
                  <a:schemeClr val="lt1"/>
                </a:solidFill>
              </a:ln>
              <a:effectLst/>
            </c:spPr>
            <c:extLst>
              <c:ext xmlns:c16="http://schemas.microsoft.com/office/drawing/2014/chart" uri="{C3380CC4-5D6E-409C-BE32-E72D297353CC}">
                <c16:uniqueId val="{00000003-FDD7-4420-B3C4-307846BD0193}"/>
              </c:ext>
            </c:extLst>
          </c:dPt>
          <c:dPt>
            <c:idx val="2"/>
            <c:bubble3D val="0"/>
            <c:spPr>
              <a:solidFill>
                <a:srgbClr val="00A3A1"/>
              </a:solidFill>
              <a:ln w="19050">
                <a:solidFill>
                  <a:schemeClr val="lt1"/>
                </a:solidFill>
              </a:ln>
              <a:effectLst/>
            </c:spPr>
            <c:extLst>
              <c:ext xmlns:c16="http://schemas.microsoft.com/office/drawing/2014/chart" uri="{C3380CC4-5D6E-409C-BE32-E72D297353CC}">
                <c16:uniqueId val="{00000005-FDD7-4420-B3C4-307846BD0193}"/>
              </c:ext>
            </c:extLst>
          </c:dPt>
          <c:dLbls>
            <c:dLbl>
              <c:idx val="0"/>
              <c:layout>
                <c:manualLayout>
                  <c:x val="2.997144924464758E-3"/>
                  <c:y val="5.6885963799026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D7-4420-B3C4-307846BD0193}"/>
                </c:ext>
              </c:extLst>
            </c:dLbl>
            <c:dLbl>
              <c:idx val="1"/>
              <c:layout>
                <c:manualLayout>
                  <c:x val="-1.4985724622324312E-2"/>
                  <c:y val="-4.2664472849270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D7-4420-B3C4-307846BD0193}"/>
                </c:ext>
              </c:extLst>
            </c:dLbl>
            <c:dLbl>
              <c:idx val="2"/>
              <c:layout>
                <c:manualLayout>
                  <c:x val="-5.4947022195833364E-17"/>
                  <c:y val="-4.7404969832522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D7-4420-B3C4-307846BD019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Univers 47 CondensedLight" panose="00000400000000000000"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Foglio1!$A$2:$A$4</c:f>
              <c:strCache>
                <c:ptCount val="3"/>
                <c:pt idx="0">
                  <c:v>MBL1</c:v>
                </c:pt>
                <c:pt idx="1">
                  <c:v>MBL2</c:v>
                </c:pt>
                <c:pt idx="2">
                  <c:v>MBL3</c:v>
                </c:pt>
              </c:strCache>
            </c:strRef>
          </c:cat>
          <c:val>
            <c:numRef>
              <c:f>Foglio1!$B$2:$B$4</c:f>
              <c:numCache>
                <c:formatCode>_-* #,##0.0_-;\-* #,##0.0_-;_-* "-"??_-;_-@_-</c:formatCode>
                <c:ptCount val="3"/>
                <c:pt idx="0">
                  <c:v>228.39226300000001</c:v>
                </c:pt>
                <c:pt idx="1">
                  <c:v>215.55242133333331</c:v>
                </c:pt>
                <c:pt idx="2">
                  <c:v>93.160561999999999</c:v>
                </c:pt>
              </c:numCache>
            </c:numRef>
          </c:val>
          <c:extLst>
            <c:ext xmlns:c16="http://schemas.microsoft.com/office/drawing/2014/chart" uri="{C3380CC4-5D6E-409C-BE32-E72D297353CC}">
              <c16:uniqueId val="{00000006-FDD7-4420-B3C4-307846BD0193}"/>
            </c:ext>
          </c:extLst>
        </c:ser>
        <c:dLbls>
          <c:showLegendKey val="0"/>
          <c:showVal val="1"/>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76806299007449441"/>
          <c:y val="0.15981148499240774"/>
          <c:w val="0.16773698566515144"/>
          <c:h val="0.622125653777989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Univers 47 CondensedLight" panose="00000400000000000000" pitchFamily="2" charset="0"/>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58403529883673E-2"/>
          <c:y val="0.10384959713518353"/>
          <c:w val="0.95828319294023268"/>
          <c:h val="0.84959713518352731"/>
        </c:manualLayout>
      </c:layout>
      <c:barChart>
        <c:barDir val="col"/>
        <c:grouping val="stacked"/>
        <c:varyColors val="0"/>
        <c:ser>
          <c:idx val="0"/>
          <c:order val="0"/>
          <c:spPr>
            <a:noFill/>
            <a:ln>
              <a:noFill/>
            </a:ln>
          </c:spPr>
          <c:invertIfNegative val="0"/>
          <c:dPt>
            <c:idx val="0"/>
            <c:invertIfNegative val="0"/>
            <c:bubble3D val="0"/>
            <c:spPr>
              <a:solidFill>
                <a:srgbClr val="6F8DB9"/>
              </a:solidFill>
              <a:ln w="3175">
                <a:solidFill>
                  <a:srgbClr val="FFFFFF"/>
                </a:solidFill>
                <a:prstDash val="solid"/>
              </a:ln>
            </c:spPr>
            <c:extLst>
              <c:ext xmlns:c16="http://schemas.microsoft.com/office/drawing/2014/chart" uri="{C3380CC4-5D6E-409C-BE32-E72D297353CC}">
                <c16:uniqueId val="{00000001-D6D2-4B28-BA64-7BACF7E7C2DD}"/>
              </c:ext>
            </c:extLst>
          </c:dPt>
          <c:dPt>
            <c:idx val="4"/>
            <c:invertIfNegative val="0"/>
            <c:bubble3D val="0"/>
            <c:spPr>
              <a:solidFill>
                <a:schemeClr val="tx2"/>
              </a:solidFill>
              <a:ln w="3175">
                <a:solidFill>
                  <a:srgbClr val="FFFFFF"/>
                </a:solidFill>
                <a:prstDash val="solid"/>
              </a:ln>
            </c:spPr>
            <c:extLst>
              <c:ext xmlns:c16="http://schemas.microsoft.com/office/drawing/2014/chart" uri="{C3380CC4-5D6E-409C-BE32-E72D297353CC}">
                <c16:uniqueId val="{00000003-D6D2-4B28-BA64-7BACF7E7C2DD}"/>
              </c:ext>
            </c:extLst>
          </c:dPt>
          <c:dLbls>
            <c:dLbl>
              <c:idx val="0"/>
              <c:layout>
                <c:manualLayout>
                  <c:x val="0"/>
                  <c:y val="-0.47717099373321398"/>
                </c:manualLayout>
              </c:layout>
              <c:tx>
                <c:rich>
                  <a:bodyPr wrap="none"/>
                  <a:lstStyle/>
                  <a:p>
                    <a:pPr>
                      <a:defRPr sz="900">
                        <a:solidFill>
                          <a:schemeClr val="tx2"/>
                        </a:solidFill>
                        <a:latin typeface="Univers 47 CondensedLight"/>
                        <a:ea typeface="+mn-ea"/>
                        <a:cs typeface="Arial"/>
                        <a:sym typeface="Univers 47 CondensedLight"/>
                      </a:defRPr>
                    </a:pPr>
                    <a:r>
                      <a:rPr lang="en-US" dirty="0"/>
                      <a:t>1242</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D2-4B28-BA64-7BACF7E7C2DD}"/>
                </c:ext>
              </c:extLst>
            </c:dLbl>
            <c:dLbl>
              <c:idx val="4"/>
              <c:layout>
                <c:manualLayout>
                  <c:x val="0"/>
                  <c:y val="-0.10743061772605192"/>
                </c:manualLayout>
              </c:layout>
              <c:tx>
                <c:rich>
                  <a:bodyPr wrap="none"/>
                  <a:lstStyle/>
                  <a:p>
                    <a:pPr>
                      <a:defRPr sz="900" b="1">
                        <a:solidFill>
                          <a:schemeClr val="tx2"/>
                        </a:solidFill>
                        <a:latin typeface="Univers 47 CondensedLight"/>
                        <a:ea typeface="+mn-ea"/>
                        <a:cs typeface="+mn-cs"/>
                        <a:sym typeface="Univers 47 CondensedLight"/>
                      </a:defRPr>
                    </a:pPr>
                    <a:r>
                      <a:rPr lang="en-US" dirty="0"/>
                      <a:t>174</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D2-4B28-BA64-7BACF7E7C2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1225.7097125</c:v>
                </c:pt>
                <c:pt idx="1">
                  <c:v>1225.7097125</c:v>
                </c:pt>
                <c:pt idx="2">
                  <c:v>688.60446616666661</c:v>
                </c:pt>
                <c:pt idx="3">
                  <c:v>158.96108318333336</c:v>
                </c:pt>
                <c:pt idx="4">
                  <c:v>158.96108318333336</c:v>
                </c:pt>
              </c:numCache>
            </c:numRef>
          </c:val>
          <c:extLst>
            <c:ext xmlns:c16="http://schemas.microsoft.com/office/drawing/2014/chart" uri="{C3380CC4-5D6E-409C-BE32-E72D297353CC}">
              <c16:uniqueId val="{00000004-D6D2-4B28-BA64-7BACF7E7C2DD}"/>
            </c:ext>
          </c:extLst>
        </c:ser>
        <c:ser>
          <c:idx val="1"/>
          <c:order val="1"/>
          <c:spPr>
            <a:solidFill>
              <a:srgbClr val="6D2077"/>
            </a:solidFill>
            <a:ln w="3175">
              <a:solidFill>
                <a:srgbClr val="FFFFFF"/>
              </a:solidFill>
              <a:prstDash val="solid"/>
            </a:ln>
          </c:spPr>
          <c:invertIfNegative val="0"/>
          <c:dPt>
            <c:idx val="1"/>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6-D6D2-4B28-BA64-7BACF7E7C2DD}"/>
              </c:ext>
            </c:extLst>
          </c:dPt>
          <c:dPt>
            <c:idx val="2"/>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8-D6D2-4B28-BA64-7BACF7E7C2DD}"/>
              </c:ext>
            </c:extLst>
          </c:dPt>
          <c:val>
            <c:numRef>
              <c:f>Sheet1!$A$2:$E$2</c:f>
              <c:numCache>
                <c:formatCode>General</c:formatCode>
                <c:ptCount val="5"/>
                <c:pt idx="1">
                  <c:v>0</c:v>
                </c:pt>
                <c:pt idx="2">
                  <c:v>537.10524633333341</c:v>
                </c:pt>
                <c:pt idx="3">
                  <c:v>529.64338298333325</c:v>
                </c:pt>
              </c:numCache>
            </c:numRef>
          </c:val>
          <c:extLst>
            <c:ext xmlns:c16="http://schemas.microsoft.com/office/drawing/2014/chart" uri="{C3380CC4-5D6E-409C-BE32-E72D297353CC}">
              <c16:uniqueId val="{00000009-D6D2-4B28-BA64-7BACF7E7C2DD}"/>
            </c:ext>
          </c:extLst>
        </c:ser>
        <c:dLbls>
          <c:showLegendKey val="0"/>
          <c:showVal val="0"/>
          <c:showCatName val="0"/>
          <c:showSerName val="0"/>
          <c:showPercent val="0"/>
          <c:showBubbleSize val="0"/>
        </c:dLbls>
        <c:gapWidth val="61"/>
        <c:overlap val="100"/>
        <c:axId val="527444216"/>
        <c:axId val="527443824"/>
      </c:barChart>
      <c:catAx>
        <c:axId val="52744421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sz="900">
                <a:solidFill>
                  <a:schemeClr val="tx2"/>
                </a:solidFill>
                <a:latin typeface="Univers 47 CondensedLight"/>
                <a:ea typeface="Univers 47 CondensedLight"/>
                <a:cs typeface="Univers 47 CondensedLight"/>
                <a:sym typeface="Univers 47 CondensedLight"/>
              </a:defRPr>
            </a:pPr>
            <a:endParaRPr lang="de-DE"/>
          </a:p>
        </c:txPr>
        <c:crossAx val="527443824"/>
        <c:crosses val="min"/>
        <c:auto val="0"/>
        <c:lblAlgn val="ctr"/>
        <c:lblOffset val="100"/>
        <c:noMultiLvlLbl val="0"/>
      </c:catAx>
      <c:valAx>
        <c:axId val="527443824"/>
        <c:scaling>
          <c:orientation val="minMax"/>
          <c:max val="1225.7097125"/>
          <c:min val="0"/>
        </c:scaling>
        <c:delete val="1"/>
        <c:axPos val="l"/>
        <c:numFmt formatCode="General" sourceLinked="1"/>
        <c:majorTickMark val="out"/>
        <c:minorTickMark val="none"/>
        <c:tickLblPos val="nextTo"/>
        <c:crossAx val="527444216"/>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58403529883673E-2"/>
          <c:y val="0.10384959713518353"/>
          <c:w val="0.95828319294023268"/>
          <c:h val="0.84959713518352731"/>
        </c:manualLayout>
      </c:layout>
      <c:barChart>
        <c:barDir val="col"/>
        <c:grouping val="stacked"/>
        <c:varyColors val="0"/>
        <c:ser>
          <c:idx val="0"/>
          <c:order val="0"/>
          <c:spPr>
            <a:noFill/>
            <a:ln>
              <a:noFill/>
            </a:ln>
          </c:spPr>
          <c:invertIfNegative val="0"/>
          <c:dPt>
            <c:idx val="0"/>
            <c:invertIfNegative val="0"/>
            <c:bubble3D val="0"/>
            <c:spPr>
              <a:solidFill>
                <a:srgbClr val="6F8DB9"/>
              </a:solidFill>
              <a:ln w="3175">
                <a:solidFill>
                  <a:srgbClr val="FFFFFF"/>
                </a:solidFill>
                <a:prstDash val="solid"/>
              </a:ln>
            </c:spPr>
            <c:extLst>
              <c:ext xmlns:c16="http://schemas.microsoft.com/office/drawing/2014/chart" uri="{C3380CC4-5D6E-409C-BE32-E72D297353CC}">
                <c16:uniqueId val="{00000001-0B60-4120-BEAA-2B19503A3702}"/>
              </c:ext>
            </c:extLst>
          </c:dPt>
          <c:dPt>
            <c:idx val="4"/>
            <c:invertIfNegative val="0"/>
            <c:bubble3D val="0"/>
            <c:spPr>
              <a:solidFill>
                <a:schemeClr val="tx2"/>
              </a:solidFill>
              <a:ln w="3175">
                <a:solidFill>
                  <a:srgbClr val="FFFFFF"/>
                </a:solidFill>
                <a:prstDash val="solid"/>
              </a:ln>
            </c:spPr>
            <c:extLst>
              <c:ext xmlns:c16="http://schemas.microsoft.com/office/drawing/2014/chart" uri="{C3380CC4-5D6E-409C-BE32-E72D297353CC}">
                <c16:uniqueId val="{00000003-0B60-4120-BEAA-2B19503A3702}"/>
              </c:ext>
            </c:extLst>
          </c:dPt>
          <c:dLbls>
            <c:dLbl>
              <c:idx val="0"/>
              <c:layout>
                <c:manualLayout>
                  <c:x val="0"/>
                  <c:y val="-0.47717099373321398"/>
                </c:manualLayout>
              </c:layout>
              <c:tx>
                <c:rich>
                  <a:bodyPr wrap="none"/>
                  <a:lstStyle/>
                  <a:p>
                    <a:pPr>
                      <a:defRPr sz="900">
                        <a:solidFill>
                          <a:schemeClr val="tx2"/>
                        </a:solidFill>
                        <a:latin typeface="Univers 47 CondensedLight"/>
                        <a:ea typeface="+mn-ea"/>
                        <a:cs typeface="Arial"/>
                        <a:sym typeface="Univers 47 CondensedLight"/>
                      </a:defRPr>
                    </a:pPr>
                    <a:r>
                      <a:rPr lang="en-US" dirty="0"/>
                      <a:t>1.307</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60-4120-BEAA-2B19503A3702}"/>
                </c:ext>
              </c:extLst>
            </c:dLbl>
            <c:dLbl>
              <c:idx val="4"/>
              <c:layout>
                <c:manualLayout>
                  <c:x val="0"/>
                  <c:y val="-0.11459265890778872"/>
                </c:manualLayout>
              </c:layout>
              <c:tx>
                <c:rich>
                  <a:bodyPr wrap="none"/>
                  <a:lstStyle/>
                  <a:p>
                    <a:pPr>
                      <a:defRPr sz="900" b="1">
                        <a:solidFill>
                          <a:schemeClr val="tx2"/>
                        </a:solidFill>
                        <a:latin typeface="Univers 47 CondensedLight"/>
                        <a:ea typeface="+mn-ea"/>
                        <a:cs typeface="+mn-cs"/>
                        <a:sym typeface="Univers 47 CondensedLight"/>
                      </a:defRPr>
                    </a:pPr>
                    <a:r>
                      <a:rPr lang="en-US" dirty="0"/>
                      <a:t>195</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B60-4120-BEAA-2B19503A37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1290.22075</c:v>
                </c:pt>
                <c:pt idx="1">
                  <c:v>1284.22075</c:v>
                </c:pt>
                <c:pt idx="2">
                  <c:v>720.26024134999977</c:v>
                </c:pt>
                <c:pt idx="3">
                  <c:v>187.28622175999988</c:v>
                </c:pt>
                <c:pt idx="4">
                  <c:v>187.28622175999988</c:v>
                </c:pt>
              </c:numCache>
            </c:numRef>
          </c:val>
          <c:extLst>
            <c:ext xmlns:c16="http://schemas.microsoft.com/office/drawing/2014/chart" uri="{C3380CC4-5D6E-409C-BE32-E72D297353CC}">
              <c16:uniqueId val="{00000004-0B60-4120-BEAA-2B19503A3702}"/>
            </c:ext>
          </c:extLst>
        </c:ser>
        <c:ser>
          <c:idx val="1"/>
          <c:order val="1"/>
          <c:spPr>
            <a:solidFill>
              <a:srgbClr val="6D2077"/>
            </a:solidFill>
            <a:ln w="3175">
              <a:solidFill>
                <a:srgbClr val="FFFFFF"/>
              </a:solidFill>
              <a:prstDash val="solid"/>
            </a:ln>
          </c:spPr>
          <c:invertIfNegative val="0"/>
          <c:dPt>
            <c:idx val="1"/>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6-0B60-4120-BEAA-2B19503A3702}"/>
              </c:ext>
            </c:extLst>
          </c:dPt>
          <c:dPt>
            <c:idx val="2"/>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8-0B60-4120-BEAA-2B19503A3702}"/>
              </c:ext>
            </c:extLst>
          </c:dPt>
          <c:val>
            <c:numRef>
              <c:f>Sheet1!$A$2:$E$2</c:f>
              <c:numCache>
                <c:formatCode>General</c:formatCode>
                <c:ptCount val="5"/>
                <c:pt idx="1">
                  <c:v>6</c:v>
                </c:pt>
                <c:pt idx="2">
                  <c:v>563.96050865000018</c:v>
                </c:pt>
                <c:pt idx="3">
                  <c:v>532.9740195899999</c:v>
                </c:pt>
              </c:numCache>
            </c:numRef>
          </c:val>
          <c:extLst>
            <c:ext xmlns:c16="http://schemas.microsoft.com/office/drawing/2014/chart" uri="{C3380CC4-5D6E-409C-BE32-E72D297353CC}">
              <c16:uniqueId val="{00000009-0B60-4120-BEAA-2B19503A3702}"/>
            </c:ext>
          </c:extLst>
        </c:ser>
        <c:dLbls>
          <c:showLegendKey val="0"/>
          <c:showVal val="0"/>
          <c:showCatName val="0"/>
          <c:showSerName val="0"/>
          <c:showPercent val="0"/>
          <c:showBubbleSize val="0"/>
        </c:dLbls>
        <c:gapWidth val="61"/>
        <c:overlap val="100"/>
        <c:axId val="528610896"/>
        <c:axId val="528610112"/>
      </c:barChart>
      <c:catAx>
        <c:axId val="52861089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sz="900">
                <a:solidFill>
                  <a:schemeClr val="tx2"/>
                </a:solidFill>
                <a:latin typeface="Univers 47 CondensedLight"/>
                <a:ea typeface="Univers 47 CondensedLight"/>
                <a:cs typeface="Univers 47 CondensedLight"/>
                <a:sym typeface="Univers 47 CondensedLight"/>
              </a:defRPr>
            </a:pPr>
            <a:endParaRPr lang="de-DE"/>
          </a:p>
        </c:txPr>
        <c:crossAx val="528610112"/>
        <c:crosses val="min"/>
        <c:auto val="0"/>
        <c:lblAlgn val="ctr"/>
        <c:lblOffset val="100"/>
        <c:noMultiLvlLbl val="0"/>
      </c:catAx>
      <c:valAx>
        <c:axId val="528610112"/>
        <c:scaling>
          <c:orientation val="minMax"/>
          <c:max val="1290.22075"/>
          <c:min val="0"/>
        </c:scaling>
        <c:delete val="1"/>
        <c:axPos val="l"/>
        <c:numFmt formatCode="General" sourceLinked="1"/>
        <c:majorTickMark val="out"/>
        <c:minorTickMark val="none"/>
        <c:tickLblPos val="nextTo"/>
        <c:crossAx val="528610896"/>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58403529883673E-2"/>
          <c:y val="0.10384959713518353"/>
          <c:w val="0.95828319294023268"/>
          <c:h val="0.84959713518352731"/>
        </c:manualLayout>
      </c:layout>
      <c:barChart>
        <c:barDir val="col"/>
        <c:grouping val="stacked"/>
        <c:varyColors val="0"/>
        <c:ser>
          <c:idx val="0"/>
          <c:order val="0"/>
          <c:spPr>
            <a:noFill/>
            <a:ln>
              <a:noFill/>
            </a:ln>
          </c:spPr>
          <c:invertIfNegative val="0"/>
          <c:dPt>
            <c:idx val="0"/>
            <c:invertIfNegative val="0"/>
            <c:bubble3D val="0"/>
            <c:spPr>
              <a:solidFill>
                <a:srgbClr val="6F8DB9"/>
              </a:solidFill>
              <a:ln w="3175">
                <a:solidFill>
                  <a:srgbClr val="FFFFFF"/>
                </a:solidFill>
                <a:prstDash val="solid"/>
              </a:ln>
            </c:spPr>
            <c:extLst>
              <c:ext xmlns:c16="http://schemas.microsoft.com/office/drawing/2014/chart" uri="{C3380CC4-5D6E-409C-BE32-E72D297353CC}">
                <c16:uniqueId val="{00000001-C386-41EA-85E3-E7B55237B692}"/>
              </c:ext>
            </c:extLst>
          </c:dPt>
          <c:dPt>
            <c:idx val="4"/>
            <c:invertIfNegative val="0"/>
            <c:bubble3D val="0"/>
            <c:spPr>
              <a:solidFill>
                <a:schemeClr val="tx2"/>
              </a:solidFill>
              <a:ln w="3175">
                <a:solidFill>
                  <a:srgbClr val="FFFFFF"/>
                </a:solidFill>
                <a:prstDash val="solid"/>
              </a:ln>
            </c:spPr>
            <c:extLst>
              <c:ext xmlns:c16="http://schemas.microsoft.com/office/drawing/2014/chart" uri="{C3380CC4-5D6E-409C-BE32-E72D297353CC}">
                <c16:uniqueId val="{00000003-C386-41EA-85E3-E7B55237B692}"/>
              </c:ext>
            </c:extLst>
          </c:dPt>
          <c:dLbls>
            <c:dLbl>
              <c:idx val="0"/>
              <c:layout>
                <c:manualLayout>
                  <c:x val="0"/>
                  <c:y val="-0.47717099373321398"/>
                </c:manualLayout>
              </c:layout>
              <c:tx>
                <c:rich>
                  <a:bodyPr wrap="none"/>
                  <a:lstStyle/>
                  <a:p>
                    <a:pPr>
                      <a:defRPr sz="900">
                        <a:solidFill>
                          <a:schemeClr val="tx2"/>
                        </a:solidFill>
                        <a:latin typeface="Univers 47 CondensedLight"/>
                        <a:ea typeface="+mn-ea"/>
                        <a:cs typeface="Arial"/>
                        <a:sym typeface="Univers 47 CondensedLight"/>
                      </a:defRPr>
                    </a:pPr>
                    <a:r>
                      <a:rPr lang="en-US" dirty="0"/>
                      <a:t>1.307</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86-41EA-85E3-E7B55237B692}"/>
                </c:ext>
              </c:extLst>
            </c:dLbl>
            <c:dLbl>
              <c:idx val="4"/>
              <c:layout>
                <c:manualLayout>
                  <c:x val="0"/>
                  <c:y val="-0.11996418979409132"/>
                </c:manualLayout>
              </c:layout>
              <c:tx>
                <c:rich>
                  <a:bodyPr wrap="none"/>
                  <a:lstStyle/>
                  <a:p>
                    <a:pPr>
                      <a:defRPr sz="900" b="1">
                        <a:solidFill>
                          <a:schemeClr val="tx2"/>
                        </a:solidFill>
                        <a:latin typeface="Univers 47 CondensedLight"/>
                        <a:ea typeface="+mn-ea"/>
                        <a:cs typeface="+mn-cs"/>
                        <a:sym typeface="Univers 47 CondensedLight"/>
                      </a:defRPr>
                    </a:pPr>
                    <a:r>
                      <a:rPr lang="en-US" dirty="0"/>
                      <a:t>213</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86-41EA-85E3-E7B55237B6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1290.22075</c:v>
                </c:pt>
                <c:pt idx="1">
                  <c:v>1242.22075</c:v>
                </c:pt>
                <c:pt idx="2">
                  <c:v>731.97076598333319</c:v>
                </c:pt>
                <c:pt idx="3">
                  <c:v>204.3677988566667</c:v>
                </c:pt>
                <c:pt idx="4">
                  <c:v>204.3677988566667</c:v>
                </c:pt>
              </c:numCache>
            </c:numRef>
          </c:val>
          <c:extLst>
            <c:ext xmlns:c16="http://schemas.microsoft.com/office/drawing/2014/chart" uri="{C3380CC4-5D6E-409C-BE32-E72D297353CC}">
              <c16:uniqueId val="{00000004-C386-41EA-85E3-E7B55237B692}"/>
            </c:ext>
          </c:extLst>
        </c:ser>
        <c:ser>
          <c:idx val="1"/>
          <c:order val="1"/>
          <c:spPr>
            <a:solidFill>
              <a:srgbClr val="6D2077"/>
            </a:solidFill>
            <a:ln w="3175">
              <a:solidFill>
                <a:srgbClr val="FFFFFF"/>
              </a:solidFill>
              <a:prstDash val="solid"/>
            </a:ln>
          </c:spPr>
          <c:invertIfNegative val="0"/>
          <c:dPt>
            <c:idx val="1"/>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6-C386-41EA-85E3-E7B55237B692}"/>
              </c:ext>
            </c:extLst>
          </c:dPt>
          <c:dPt>
            <c:idx val="2"/>
            <c:invertIfNegative val="0"/>
            <c:bubble3D val="0"/>
            <c:spPr>
              <a:solidFill>
                <a:srgbClr val="00A3A1"/>
              </a:solidFill>
              <a:ln w="3175">
                <a:solidFill>
                  <a:srgbClr val="FFFFFF"/>
                </a:solidFill>
                <a:prstDash val="solid"/>
              </a:ln>
            </c:spPr>
            <c:extLst>
              <c:ext xmlns:c16="http://schemas.microsoft.com/office/drawing/2014/chart" uri="{C3380CC4-5D6E-409C-BE32-E72D297353CC}">
                <c16:uniqueId val="{00000008-C386-41EA-85E3-E7B55237B692}"/>
              </c:ext>
            </c:extLst>
          </c:dPt>
          <c:val>
            <c:numRef>
              <c:f>Sheet1!$A$2:$E$2</c:f>
              <c:numCache>
                <c:formatCode>General</c:formatCode>
                <c:ptCount val="5"/>
                <c:pt idx="1">
                  <c:v>48</c:v>
                </c:pt>
                <c:pt idx="2">
                  <c:v>510.24998401666676</c:v>
                </c:pt>
                <c:pt idx="3">
                  <c:v>527.6029671266665</c:v>
                </c:pt>
              </c:numCache>
            </c:numRef>
          </c:val>
          <c:extLst>
            <c:ext xmlns:c16="http://schemas.microsoft.com/office/drawing/2014/chart" uri="{C3380CC4-5D6E-409C-BE32-E72D297353CC}">
              <c16:uniqueId val="{00000009-C386-41EA-85E3-E7B55237B692}"/>
            </c:ext>
          </c:extLst>
        </c:ser>
        <c:dLbls>
          <c:showLegendKey val="0"/>
          <c:showVal val="0"/>
          <c:showCatName val="0"/>
          <c:showSerName val="0"/>
          <c:showPercent val="0"/>
          <c:showBubbleSize val="0"/>
        </c:dLbls>
        <c:gapWidth val="61"/>
        <c:overlap val="100"/>
        <c:axId val="534231648"/>
        <c:axId val="534235960"/>
      </c:barChart>
      <c:catAx>
        <c:axId val="534231648"/>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sz="900">
                <a:solidFill>
                  <a:schemeClr val="tx2"/>
                </a:solidFill>
                <a:latin typeface="Univers 47 CondensedLight"/>
                <a:ea typeface="Univers 47 CondensedLight"/>
                <a:cs typeface="Univers 47 CondensedLight"/>
                <a:sym typeface="Univers 47 CondensedLight"/>
              </a:defRPr>
            </a:pPr>
            <a:endParaRPr lang="de-DE"/>
          </a:p>
        </c:txPr>
        <c:crossAx val="534235960"/>
        <c:crosses val="min"/>
        <c:auto val="0"/>
        <c:lblAlgn val="ctr"/>
        <c:lblOffset val="100"/>
        <c:noMultiLvlLbl val="0"/>
      </c:catAx>
      <c:valAx>
        <c:axId val="534235960"/>
        <c:scaling>
          <c:orientation val="minMax"/>
          <c:max val="1290.22075"/>
          <c:min val="0"/>
        </c:scaling>
        <c:delete val="1"/>
        <c:axPos val="l"/>
        <c:numFmt formatCode="General" sourceLinked="1"/>
        <c:majorTickMark val="out"/>
        <c:minorTickMark val="none"/>
        <c:tickLblPos val="nextTo"/>
        <c:crossAx val="53423164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2730230550282"/>
          <c:y val="9.3706514979032624E-2"/>
          <c:w val="0.46236208527125849"/>
          <c:h val="1"/>
        </c:manualLayout>
      </c:layout>
      <c:doughnutChart>
        <c:varyColors val="1"/>
        <c:ser>
          <c:idx val="0"/>
          <c:order val="0"/>
          <c:tx>
            <c:strRef>
              <c:f>Foglio1!$B$1</c:f>
              <c:strCache>
                <c:ptCount val="1"/>
                <c:pt idx="0">
                  <c:v>Spalte1</c:v>
                </c:pt>
              </c:strCache>
            </c:strRef>
          </c:tx>
          <c:dPt>
            <c:idx val="0"/>
            <c:bubble3D val="0"/>
            <c:spPr>
              <a:solidFill>
                <a:srgbClr val="00338D"/>
              </a:solidFill>
              <a:ln w="19050">
                <a:solidFill>
                  <a:schemeClr val="lt1"/>
                </a:solidFill>
              </a:ln>
              <a:effectLst/>
            </c:spPr>
            <c:extLst>
              <c:ext xmlns:c16="http://schemas.microsoft.com/office/drawing/2014/chart" uri="{C3380CC4-5D6E-409C-BE32-E72D297353CC}">
                <c16:uniqueId val="{00000001-676F-4175-A27D-04BA3CF99A0C}"/>
              </c:ext>
            </c:extLst>
          </c:dPt>
          <c:dPt>
            <c:idx val="1"/>
            <c:bubble3D val="0"/>
            <c:spPr>
              <a:solidFill>
                <a:srgbClr val="0091DA"/>
              </a:solidFill>
              <a:ln w="19050">
                <a:solidFill>
                  <a:schemeClr val="lt1"/>
                </a:solidFill>
              </a:ln>
              <a:effectLst/>
            </c:spPr>
            <c:extLst>
              <c:ext xmlns:c16="http://schemas.microsoft.com/office/drawing/2014/chart" uri="{C3380CC4-5D6E-409C-BE32-E72D297353CC}">
                <c16:uniqueId val="{00000003-676F-4175-A27D-04BA3CF99A0C}"/>
              </c:ext>
            </c:extLst>
          </c:dPt>
          <c:dPt>
            <c:idx val="2"/>
            <c:bubble3D val="0"/>
            <c:spPr>
              <a:solidFill>
                <a:srgbClr val="00A3A1"/>
              </a:solidFill>
              <a:ln w="19050">
                <a:solidFill>
                  <a:schemeClr val="lt1"/>
                </a:solidFill>
              </a:ln>
              <a:effectLst/>
            </c:spPr>
            <c:extLst>
              <c:ext xmlns:c16="http://schemas.microsoft.com/office/drawing/2014/chart" uri="{C3380CC4-5D6E-409C-BE32-E72D297353CC}">
                <c16:uniqueId val="{00000005-676F-4175-A27D-04BA3CF99A0C}"/>
              </c:ext>
            </c:extLst>
          </c:dPt>
          <c:dPt>
            <c:idx val="3"/>
            <c:bubble3D val="0"/>
            <c:spPr>
              <a:solidFill>
                <a:srgbClr val="6D2077"/>
              </a:solidFill>
              <a:ln w="19050">
                <a:solidFill>
                  <a:schemeClr val="lt1"/>
                </a:solidFill>
              </a:ln>
              <a:effectLst/>
            </c:spPr>
            <c:extLst>
              <c:ext xmlns:c16="http://schemas.microsoft.com/office/drawing/2014/chart" uri="{C3380CC4-5D6E-409C-BE32-E72D297353CC}">
                <c16:uniqueId val="{00000007-676F-4175-A27D-04BA3CF99A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Wohnbau</c:v>
                </c:pt>
                <c:pt idx="1">
                  <c:v>Dienstleistungen</c:v>
                </c:pt>
                <c:pt idx="2">
                  <c:v>Handel</c:v>
                </c:pt>
                <c:pt idx="3">
                  <c:v>Andere Bestimmungszwecke</c:v>
                </c:pt>
              </c:strCache>
            </c:strRef>
          </c:cat>
          <c:val>
            <c:numRef>
              <c:f>Foglio1!$B$2:$B$5</c:f>
              <c:numCache>
                <c:formatCode>General</c:formatCode>
                <c:ptCount val="4"/>
                <c:pt idx="0">
                  <c:v>234.8</c:v>
                </c:pt>
                <c:pt idx="1">
                  <c:v>129.4</c:v>
                </c:pt>
                <c:pt idx="2">
                  <c:v>76.8</c:v>
                </c:pt>
              </c:numCache>
            </c:numRef>
          </c:val>
          <c:extLst>
            <c:ext xmlns:c16="http://schemas.microsoft.com/office/drawing/2014/chart" uri="{C3380CC4-5D6E-409C-BE32-E72D297353CC}">
              <c16:uniqueId val="{00000008-676F-4175-A27D-04BA3CF99A0C}"/>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73509439590538084"/>
          <c:y val="8.8704030243624207E-2"/>
          <c:w val="0.26364562324802721"/>
          <c:h val="0.721676090426286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Univers 47 CondensedLight" panose="00000400000000000000" pitchFamily="2" charset="0"/>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07628711010894E-3"/>
          <c:y val="4.6511627906976744E-2"/>
          <c:w val="0.98045847425779786"/>
          <c:h val="0.90697674418604646"/>
        </c:manualLayout>
      </c:layout>
      <c:barChart>
        <c:barDir val="col"/>
        <c:grouping val="stacked"/>
        <c:varyColors val="0"/>
        <c:ser>
          <c:idx val="0"/>
          <c:order val="0"/>
          <c:spPr>
            <a:solidFill>
              <a:srgbClr val="00338D"/>
            </a:solidFill>
            <a:ln w="3175">
              <a:solidFill>
                <a:srgbClr val="FFFFFF"/>
              </a:solidFill>
              <a:prstDash val="solid"/>
            </a:ln>
          </c:spPr>
          <c:invertIfNegative val="0"/>
          <c:dPt>
            <c:idx val="6"/>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1-53BE-45CB-8DC1-D6AB197D1456}"/>
              </c:ext>
            </c:extLst>
          </c:dPt>
          <c:val>
            <c:numRef>
              <c:f>Sheet1!$A$1:$G$1</c:f>
              <c:numCache>
                <c:formatCode>General</c:formatCode>
                <c:ptCount val="7"/>
                <c:pt idx="0">
                  <c:v>34844443.700000003</c:v>
                </c:pt>
                <c:pt idx="1">
                  <c:v>100037705.90000001</c:v>
                </c:pt>
                <c:pt idx="2">
                  <c:v>93510113.400000006</c:v>
                </c:pt>
                <c:pt idx="3">
                  <c:v>128329209.55555558</c:v>
                </c:pt>
                <c:pt idx="4">
                  <c:v>138663285.44444445</c:v>
                </c:pt>
                <c:pt idx="5">
                  <c:v>41720488.333333336</c:v>
                </c:pt>
                <c:pt idx="6">
                  <c:v>537105246.33333337</c:v>
                </c:pt>
              </c:numCache>
            </c:numRef>
          </c:val>
          <c:extLst>
            <c:ext xmlns:c16="http://schemas.microsoft.com/office/drawing/2014/chart" uri="{C3380CC4-5D6E-409C-BE32-E72D297353CC}">
              <c16:uniqueId val="{00000002-53BE-45CB-8DC1-D6AB197D1456}"/>
            </c:ext>
          </c:extLst>
        </c:ser>
        <c:dLbls>
          <c:showLegendKey val="0"/>
          <c:showVal val="0"/>
          <c:showCatName val="0"/>
          <c:showSerName val="0"/>
          <c:showPercent val="0"/>
          <c:showBubbleSize val="0"/>
        </c:dLbls>
        <c:gapWidth val="50"/>
        <c:overlap val="100"/>
        <c:axId val="522945848"/>
        <c:axId val="522943888"/>
      </c:barChart>
      <c:catAx>
        <c:axId val="52294584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2943888"/>
        <c:crosses val="min"/>
        <c:auto val="0"/>
        <c:lblAlgn val="ctr"/>
        <c:lblOffset val="100"/>
        <c:noMultiLvlLbl val="0"/>
      </c:catAx>
      <c:valAx>
        <c:axId val="522943888"/>
        <c:scaling>
          <c:orientation val="minMax"/>
          <c:max val="537105246.33333337"/>
          <c:min val="0"/>
        </c:scaling>
        <c:delete val="1"/>
        <c:axPos val="l"/>
        <c:numFmt formatCode="General" sourceLinked="1"/>
        <c:majorTickMark val="out"/>
        <c:minorTickMark val="none"/>
        <c:tickLblPos val="nextTo"/>
        <c:crossAx val="522945848"/>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12195121951219E-2"/>
          <c:y val="4.8689138576779027E-2"/>
          <c:w val="0.96097560975609753"/>
          <c:h val="0.90262172284644193"/>
        </c:manualLayout>
      </c:layout>
      <c:barChart>
        <c:barDir val="col"/>
        <c:grouping val="stacked"/>
        <c:varyColors val="0"/>
        <c:ser>
          <c:idx val="0"/>
          <c:order val="0"/>
          <c:spPr>
            <a:noFill/>
            <a:ln>
              <a:noFill/>
            </a:ln>
          </c:spPr>
          <c:invertIfNegative val="0"/>
          <c:dPt>
            <c:idx val="0"/>
            <c:invertIfNegative val="0"/>
            <c:bubble3D val="0"/>
            <c:spPr>
              <a:solidFill>
                <a:srgbClr val="00338D"/>
              </a:solidFill>
              <a:ln>
                <a:noFill/>
              </a:ln>
            </c:spPr>
            <c:extLst>
              <c:ext xmlns:c16="http://schemas.microsoft.com/office/drawing/2014/chart" uri="{C3380CC4-5D6E-409C-BE32-E72D297353CC}">
                <c16:uniqueId val="{00000001-9369-4798-B53B-5A553BBB80FC}"/>
              </c:ext>
            </c:extLst>
          </c:dPt>
          <c:dPt>
            <c:idx val="2"/>
            <c:invertIfNegative val="0"/>
            <c:bubble3D val="0"/>
            <c:spPr>
              <a:solidFill>
                <a:srgbClr val="50C4FF"/>
              </a:solidFill>
              <a:ln>
                <a:noFill/>
              </a:ln>
            </c:spPr>
            <c:extLst>
              <c:ext xmlns:c16="http://schemas.microsoft.com/office/drawing/2014/chart" uri="{C3380CC4-5D6E-409C-BE32-E72D297353CC}">
                <c16:uniqueId val="{00000003-9369-4798-B53B-5A553BBB80FC}"/>
              </c:ext>
            </c:extLst>
          </c:dPt>
          <c:val>
            <c:numRef>
              <c:f>Sheet1!$A$1:$C$1</c:f>
              <c:numCache>
                <c:formatCode>General</c:formatCode>
                <c:ptCount val="3"/>
                <c:pt idx="0">
                  <c:v>488277496.66666669</c:v>
                </c:pt>
                <c:pt idx="1">
                  <c:v>488277496.66666669</c:v>
                </c:pt>
                <c:pt idx="2">
                  <c:v>537105246.33333337</c:v>
                </c:pt>
              </c:numCache>
            </c:numRef>
          </c:val>
          <c:extLst>
            <c:ext xmlns:c16="http://schemas.microsoft.com/office/drawing/2014/chart" uri="{C3380CC4-5D6E-409C-BE32-E72D297353CC}">
              <c16:uniqueId val="{00000004-9369-4798-B53B-5A553BBB80FC}"/>
            </c:ext>
          </c:extLst>
        </c:ser>
        <c:ser>
          <c:idx val="1"/>
          <c:order val="1"/>
          <c:spPr>
            <a:solidFill>
              <a:srgbClr val="00338D"/>
            </a:solidFill>
            <a:ln>
              <a:noFill/>
            </a:ln>
          </c:spPr>
          <c:invertIfNegative val="0"/>
          <c:val>
            <c:numRef>
              <c:f>Sheet1!$A$2:$C$2</c:f>
              <c:numCache>
                <c:formatCode>General</c:formatCode>
                <c:ptCount val="3"/>
                <c:pt idx="1">
                  <c:v>48827749.666666687</c:v>
                </c:pt>
              </c:numCache>
            </c:numRef>
          </c:val>
          <c:extLst>
            <c:ext xmlns:c16="http://schemas.microsoft.com/office/drawing/2014/chart" uri="{C3380CC4-5D6E-409C-BE32-E72D297353CC}">
              <c16:uniqueId val="{00000005-9369-4798-B53B-5A553BBB80FC}"/>
            </c:ext>
          </c:extLst>
        </c:ser>
        <c:dLbls>
          <c:showLegendKey val="0"/>
          <c:showVal val="0"/>
          <c:showCatName val="0"/>
          <c:showSerName val="0"/>
          <c:showPercent val="0"/>
          <c:showBubbleSize val="0"/>
        </c:dLbls>
        <c:gapWidth val="64"/>
        <c:overlap val="100"/>
        <c:axId val="522939184"/>
        <c:axId val="522939576"/>
      </c:barChart>
      <c:catAx>
        <c:axId val="52293918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2939576"/>
        <c:crosses val="min"/>
        <c:auto val="0"/>
        <c:lblAlgn val="ctr"/>
        <c:lblOffset val="100"/>
        <c:noMultiLvlLbl val="0"/>
      </c:catAx>
      <c:valAx>
        <c:axId val="522939576"/>
        <c:scaling>
          <c:orientation val="minMax"/>
          <c:max val="537105246.33333337"/>
          <c:min val="0"/>
        </c:scaling>
        <c:delete val="1"/>
        <c:axPos val="l"/>
        <c:numFmt formatCode="General" sourceLinked="1"/>
        <c:majorTickMark val="out"/>
        <c:minorTickMark val="none"/>
        <c:tickLblPos val="nextTo"/>
        <c:crossAx val="52293918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01996617710153"/>
          <c:y val="4.2664472849270114E-2"/>
          <c:w val="0.52963137949377037"/>
          <c:h val="0.83770255359747736"/>
        </c:manualLayout>
      </c:layout>
      <c:doughnutChart>
        <c:varyColors val="1"/>
        <c:ser>
          <c:idx val="0"/>
          <c:order val="0"/>
          <c:tx>
            <c:strRef>
              <c:f>Foglio1!$B$1</c:f>
              <c:strCache>
                <c:ptCount val="1"/>
                <c:pt idx="0">
                  <c:v>Vendite</c:v>
                </c:pt>
              </c:strCache>
            </c:strRef>
          </c:tx>
          <c:dPt>
            <c:idx val="0"/>
            <c:bubble3D val="0"/>
            <c:spPr>
              <a:solidFill>
                <a:srgbClr val="00338D"/>
              </a:solidFill>
              <a:ln w="19050">
                <a:solidFill>
                  <a:schemeClr val="lt1"/>
                </a:solidFill>
              </a:ln>
              <a:effectLst/>
            </c:spPr>
            <c:extLst>
              <c:ext xmlns:c16="http://schemas.microsoft.com/office/drawing/2014/chart" uri="{C3380CC4-5D6E-409C-BE32-E72D297353CC}">
                <c16:uniqueId val="{00000001-F443-47F9-8D2A-3D584F878EEC}"/>
              </c:ext>
            </c:extLst>
          </c:dPt>
          <c:dPt>
            <c:idx val="1"/>
            <c:bubble3D val="0"/>
            <c:spPr>
              <a:solidFill>
                <a:srgbClr val="0091DA"/>
              </a:solidFill>
              <a:ln w="19050">
                <a:solidFill>
                  <a:schemeClr val="lt1"/>
                </a:solidFill>
              </a:ln>
              <a:effectLst/>
            </c:spPr>
            <c:extLst>
              <c:ext xmlns:c16="http://schemas.microsoft.com/office/drawing/2014/chart" uri="{C3380CC4-5D6E-409C-BE32-E72D297353CC}">
                <c16:uniqueId val="{00000003-F443-47F9-8D2A-3D584F878EEC}"/>
              </c:ext>
            </c:extLst>
          </c:dPt>
          <c:dPt>
            <c:idx val="2"/>
            <c:bubble3D val="0"/>
            <c:spPr>
              <a:solidFill>
                <a:srgbClr val="00A3A1"/>
              </a:solidFill>
              <a:ln w="19050">
                <a:solidFill>
                  <a:schemeClr val="lt1"/>
                </a:solidFill>
              </a:ln>
              <a:effectLst/>
            </c:spPr>
            <c:extLst>
              <c:ext xmlns:c16="http://schemas.microsoft.com/office/drawing/2014/chart" uri="{C3380CC4-5D6E-409C-BE32-E72D297353CC}">
                <c16:uniqueId val="{00000005-F443-47F9-8D2A-3D584F878EEC}"/>
              </c:ext>
            </c:extLst>
          </c:dPt>
          <c:dLbls>
            <c:dLbl>
              <c:idx val="0"/>
              <c:layout>
                <c:manualLayout>
                  <c:x val="-1.498572462232434E-2"/>
                  <c:y val="-6.1626460782279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3-47F9-8D2A-3D584F878EEC}"/>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43-47F9-8D2A-3D584F878EEC}"/>
                </c:ext>
              </c:extLst>
            </c:dLbl>
            <c:dLbl>
              <c:idx val="2"/>
              <c:layout>
                <c:manualLayout>
                  <c:x val="-5.4947022195833364E-17"/>
                  <c:y val="-4.7404969832522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3-47F9-8D2A-3D584F878EE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Univers 47 CondensedLight" panose="00000400000000000000"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Foglio1!$A$2:$A$4</c:f>
              <c:strCache>
                <c:ptCount val="3"/>
                <c:pt idx="0">
                  <c:v>MBL1</c:v>
                </c:pt>
                <c:pt idx="1">
                  <c:v>MBL2</c:v>
                </c:pt>
                <c:pt idx="2">
                  <c:v>MBL3</c:v>
                </c:pt>
              </c:strCache>
            </c:strRef>
          </c:cat>
          <c:val>
            <c:numRef>
              <c:f>Foglio1!$B$2:$B$4</c:f>
              <c:numCache>
                <c:formatCode>_-* #,##0_-;\-* #,##0_-;_-* "-"??_-;_-@_-</c:formatCode>
                <c:ptCount val="3"/>
                <c:pt idx="0">
                  <c:v>556.10140000000001</c:v>
                </c:pt>
                <c:pt idx="1">
                  <c:v>457.92385000000002</c:v>
                </c:pt>
                <c:pt idx="2">
                  <c:v>276.19549999999998</c:v>
                </c:pt>
              </c:numCache>
            </c:numRef>
          </c:val>
          <c:extLst>
            <c:ext xmlns:c16="http://schemas.microsoft.com/office/drawing/2014/chart" uri="{C3380CC4-5D6E-409C-BE32-E72D297353CC}">
              <c16:uniqueId val="{00000006-F443-47F9-8D2A-3D584F878EEC}"/>
            </c:ext>
          </c:extLst>
        </c:ser>
        <c:dLbls>
          <c:showLegendKey val="0"/>
          <c:showVal val="1"/>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76806299007449441"/>
          <c:y val="0.15981148499240774"/>
          <c:w val="0.16773698566515144"/>
          <c:h val="0.622125653777989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Univers 47 CondensedLight" panose="00000400000000000000" pitchFamily="2" charset="0"/>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01996617710153"/>
          <c:y val="4.2664472849270114E-2"/>
          <c:w val="0.52963137949377037"/>
          <c:h val="0.83770255359747736"/>
        </c:manualLayout>
      </c:layout>
      <c:doughnutChart>
        <c:varyColors val="1"/>
        <c:ser>
          <c:idx val="0"/>
          <c:order val="0"/>
          <c:tx>
            <c:strRef>
              <c:f>Foglio1!$B$1</c:f>
              <c:strCache>
                <c:ptCount val="1"/>
                <c:pt idx="0">
                  <c:v>Vendite</c:v>
                </c:pt>
              </c:strCache>
            </c:strRef>
          </c:tx>
          <c:dPt>
            <c:idx val="0"/>
            <c:bubble3D val="0"/>
            <c:spPr>
              <a:solidFill>
                <a:srgbClr val="00338D"/>
              </a:solidFill>
              <a:ln w="19050">
                <a:solidFill>
                  <a:schemeClr val="lt1"/>
                </a:solidFill>
              </a:ln>
              <a:effectLst/>
            </c:spPr>
            <c:extLst>
              <c:ext xmlns:c16="http://schemas.microsoft.com/office/drawing/2014/chart" uri="{C3380CC4-5D6E-409C-BE32-E72D297353CC}">
                <c16:uniqueId val="{00000001-9B68-4AAA-BE42-7CA03BAE9C22}"/>
              </c:ext>
            </c:extLst>
          </c:dPt>
          <c:dPt>
            <c:idx val="1"/>
            <c:bubble3D val="0"/>
            <c:spPr>
              <a:solidFill>
                <a:srgbClr val="0091DA"/>
              </a:solidFill>
              <a:ln w="19050">
                <a:solidFill>
                  <a:schemeClr val="lt1"/>
                </a:solidFill>
              </a:ln>
              <a:effectLst/>
            </c:spPr>
            <c:extLst>
              <c:ext xmlns:c16="http://schemas.microsoft.com/office/drawing/2014/chart" uri="{C3380CC4-5D6E-409C-BE32-E72D297353CC}">
                <c16:uniqueId val="{00000003-9B68-4AAA-BE42-7CA03BAE9C22}"/>
              </c:ext>
            </c:extLst>
          </c:dPt>
          <c:dPt>
            <c:idx val="2"/>
            <c:bubble3D val="0"/>
            <c:spPr>
              <a:solidFill>
                <a:srgbClr val="00A3A1"/>
              </a:solidFill>
              <a:ln w="19050">
                <a:solidFill>
                  <a:schemeClr val="lt1"/>
                </a:solidFill>
              </a:ln>
              <a:effectLst/>
            </c:spPr>
            <c:extLst>
              <c:ext xmlns:c16="http://schemas.microsoft.com/office/drawing/2014/chart" uri="{C3380CC4-5D6E-409C-BE32-E72D297353CC}">
                <c16:uniqueId val="{00000005-9B68-4AAA-BE42-7CA03BAE9C22}"/>
              </c:ext>
            </c:extLst>
          </c:dPt>
          <c:dPt>
            <c:idx val="3"/>
            <c:bubble3D val="0"/>
            <c:spPr>
              <a:solidFill>
                <a:srgbClr val="6D2077"/>
              </a:solidFill>
              <a:ln w="19050">
                <a:solidFill>
                  <a:schemeClr val="lt1"/>
                </a:solidFill>
              </a:ln>
              <a:effectLst/>
            </c:spPr>
            <c:extLst>
              <c:ext xmlns:c16="http://schemas.microsoft.com/office/drawing/2014/chart" uri="{C3380CC4-5D6E-409C-BE32-E72D297353CC}">
                <c16:uniqueId val="{00000007-9B68-4AAA-BE42-7CA03BAE9C22}"/>
              </c:ext>
            </c:extLst>
          </c:dPt>
          <c:dLbls>
            <c:dLbl>
              <c:idx val="0"/>
              <c:layout>
                <c:manualLayout>
                  <c:x val="-6.2940043413762345E-2"/>
                  <c:y val="-0.24650584312911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68-4AAA-BE42-7CA03BAE9C22}"/>
                </c:ext>
              </c:extLst>
            </c:dLbl>
            <c:dLbl>
              <c:idx val="1"/>
              <c:layout>
                <c:manualLayout>
                  <c:x val="2.9971449244648681E-3"/>
                  <c:y val="-4.7404969832523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68-4AAA-BE42-7CA03BAE9C22}"/>
                </c:ext>
              </c:extLst>
            </c:dLbl>
            <c:dLbl>
              <c:idx val="2"/>
              <c:layout>
                <c:manualLayout>
                  <c:x val="-5.4947022195833364E-17"/>
                  <c:y val="-4.7404969832522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68-4AAA-BE42-7CA03BAE9C2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Univers 47 CondensedLight" panose="00000400000000000000"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Foglio1!$A$2:$A$5</c:f>
              <c:strCache>
                <c:ptCount val="4"/>
                <c:pt idx="0">
                  <c:v>Wohnbau</c:v>
                </c:pt>
                <c:pt idx="1">
                  <c:v>Dienstleistungen</c:v>
                </c:pt>
                <c:pt idx="2">
                  <c:v>Handel</c:v>
                </c:pt>
                <c:pt idx="3">
                  <c:v>Andere Bestimmungszwecke</c:v>
                </c:pt>
              </c:strCache>
            </c:strRef>
          </c:cat>
          <c:val>
            <c:numRef>
              <c:f>Foglio1!$B$2:$B$5</c:f>
              <c:numCache>
                <c:formatCode>_-* #,##0.0_-;\-* #,##0.0_-;_-* "-"??_-;_-@_-</c:formatCode>
                <c:ptCount val="4"/>
                <c:pt idx="0">
                  <c:v>659.57325000000003</c:v>
                </c:pt>
                <c:pt idx="1">
                  <c:v>235.22453333333334</c:v>
                </c:pt>
                <c:pt idx="2">
                  <c:v>217.01706666666666</c:v>
                </c:pt>
                <c:pt idx="3">
                  <c:v>178.40589999999997</c:v>
                </c:pt>
              </c:numCache>
            </c:numRef>
          </c:val>
          <c:extLst>
            <c:ext xmlns:c16="http://schemas.microsoft.com/office/drawing/2014/chart" uri="{C3380CC4-5D6E-409C-BE32-E72D297353CC}">
              <c16:uniqueId val="{00000008-9B68-4AAA-BE42-7CA03BAE9C22}"/>
            </c:ext>
          </c:extLst>
        </c:ser>
        <c:dLbls>
          <c:showLegendKey val="0"/>
          <c:showVal val="1"/>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73509439590538084"/>
          <c:y val="8.8704030243624207E-2"/>
          <c:w val="0.26364562324802721"/>
          <c:h val="0.721676090426286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Univers 47 CondensedLight" panose="00000400000000000000" pitchFamily="2" charset="0"/>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60656349058365E-3"/>
          <c:y val="4.6511627906976744E-2"/>
          <c:w val="0.98060786873018835"/>
          <c:h val="0.90697674418604646"/>
        </c:manualLayout>
      </c:layout>
      <c:barChart>
        <c:barDir val="col"/>
        <c:grouping val="stacked"/>
        <c:varyColors val="0"/>
        <c:ser>
          <c:idx val="0"/>
          <c:order val="0"/>
          <c:spPr>
            <a:solidFill>
              <a:srgbClr val="00338D"/>
            </a:solidFill>
            <a:ln w="3175">
              <a:solidFill>
                <a:srgbClr val="FFFFFF"/>
              </a:solidFill>
              <a:prstDash val="solid"/>
            </a:ln>
          </c:spPr>
          <c:invertIfNegative val="0"/>
          <c:dPt>
            <c:idx val="6"/>
            <c:invertIfNegative val="0"/>
            <c:bubble3D val="0"/>
            <c:spPr>
              <a:solidFill>
                <a:schemeClr val="tx2"/>
              </a:solidFill>
              <a:ln w="3175">
                <a:solidFill>
                  <a:srgbClr val="FFFFFF"/>
                </a:solidFill>
                <a:prstDash val="solid"/>
              </a:ln>
            </c:spPr>
            <c:extLst>
              <c:ext xmlns:c16="http://schemas.microsoft.com/office/drawing/2014/chart" uri="{C3380CC4-5D6E-409C-BE32-E72D297353CC}">
                <c16:uniqueId val="{00000001-AA1A-4832-9C5F-F087668A857B}"/>
              </c:ext>
            </c:extLst>
          </c:dPt>
          <c:dPt>
            <c:idx val="7"/>
            <c:invertIfNegative val="0"/>
            <c:bubble3D val="0"/>
            <c:spPr>
              <a:solidFill>
                <a:schemeClr val="tx2"/>
              </a:solidFill>
              <a:ln w="3175">
                <a:solidFill>
                  <a:srgbClr val="FFFFFF"/>
                </a:solidFill>
                <a:prstDash val="solid"/>
              </a:ln>
            </c:spPr>
            <c:extLst>
              <c:ext xmlns:c16="http://schemas.microsoft.com/office/drawing/2014/chart" uri="{C3380CC4-5D6E-409C-BE32-E72D297353CC}">
                <c16:uniqueId val="{00000003-AA1A-4832-9C5F-F087668A857B}"/>
              </c:ext>
            </c:extLst>
          </c:dPt>
          <c:dPt>
            <c:idx val="8"/>
            <c:invertIfNegative val="0"/>
            <c:bubble3D val="0"/>
            <c:spPr>
              <a:solidFill>
                <a:srgbClr val="50C4FF"/>
              </a:solidFill>
              <a:ln w="3175">
                <a:solidFill>
                  <a:srgbClr val="FFFFFF"/>
                </a:solidFill>
                <a:prstDash val="solid"/>
              </a:ln>
            </c:spPr>
            <c:extLst>
              <c:ext xmlns:c16="http://schemas.microsoft.com/office/drawing/2014/chart" uri="{C3380CC4-5D6E-409C-BE32-E72D297353CC}">
                <c16:uniqueId val="{00000005-AA1A-4832-9C5F-F087668A857B}"/>
              </c:ext>
            </c:extLst>
          </c:dPt>
          <c:val>
            <c:numRef>
              <c:f>Sheet1!$A$1:$I$1</c:f>
              <c:numCache>
                <c:formatCode>General</c:formatCode>
                <c:ptCount val="9"/>
                <c:pt idx="0">
                  <c:v>37299360</c:v>
                </c:pt>
                <c:pt idx="1">
                  <c:v>108826125</c:v>
                </c:pt>
                <c:pt idx="2">
                  <c:v>335713345</c:v>
                </c:pt>
                <c:pt idx="3">
                  <c:v>270173532.49999994</c:v>
                </c:pt>
                <c:pt idx="4">
                  <c:v>298963665</c:v>
                </c:pt>
                <c:pt idx="5">
                  <c:v>145759997.5</c:v>
                </c:pt>
                <c:pt idx="6">
                  <c:v>80518875</c:v>
                </c:pt>
                <c:pt idx="7">
                  <c:v>12965850</c:v>
                </c:pt>
                <c:pt idx="8">
                  <c:v>1290220750</c:v>
                </c:pt>
              </c:numCache>
            </c:numRef>
          </c:val>
          <c:extLst>
            <c:ext xmlns:c16="http://schemas.microsoft.com/office/drawing/2014/chart" uri="{C3380CC4-5D6E-409C-BE32-E72D297353CC}">
              <c16:uniqueId val="{00000006-AA1A-4832-9C5F-F087668A857B}"/>
            </c:ext>
          </c:extLst>
        </c:ser>
        <c:dLbls>
          <c:showLegendKey val="0"/>
          <c:showVal val="0"/>
          <c:showCatName val="0"/>
          <c:showSerName val="0"/>
          <c:showPercent val="0"/>
          <c:showBubbleSize val="0"/>
        </c:dLbls>
        <c:gapWidth val="50"/>
        <c:overlap val="100"/>
        <c:axId val="522944280"/>
        <c:axId val="522944672"/>
      </c:barChart>
      <c:catAx>
        <c:axId val="52294428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2944672"/>
        <c:crosses val="min"/>
        <c:auto val="0"/>
        <c:lblAlgn val="ctr"/>
        <c:lblOffset val="100"/>
        <c:noMultiLvlLbl val="0"/>
      </c:catAx>
      <c:valAx>
        <c:axId val="522944672"/>
        <c:scaling>
          <c:orientation val="minMax"/>
          <c:max val="1290220750"/>
          <c:min val="0"/>
        </c:scaling>
        <c:delete val="1"/>
        <c:axPos val="l"/>
        <c:numFmt formatCode="General" sourceLinked="1"/>
        <c:majorTickMark val="out"/>
        <c:minorTickMark val="none"/>
        <c:tickLblPos val="nextTo"/>
        <c:crossAx val="52294428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72727272727272E-2"/>
          <c:y val="0.12489233419465978"/>
          <c:w val="0.97045454545454546"/>
          <c:h val="0.83031869078380705"/>
        </c:manualLayout>
      </c:layout>
      <c:barChart>
        <c:barDir val="col"/>
        <c:grouping val="stacked"/>
        <c:varyColors val="0"/>
        <c:ser>
          <c:idx val="0"/>
          <c:order val="0"/>
          <c:spPr>
            <a:noFill/>
            <a:ln>
              <a:noFill/>
            </a:ln>
          </c:spPr>
          <c:invertIfNegative val="0"/>
          <c:dPt>
            <c:idx val="0"/>
            <c:invertIfNegative val="0"/>
            <c:bubble3D val="0"/>
            <c:spPr>
              <a:solidFill>
                <a:srgbClr val="00338D"/>
              </a:solidFill>
              <a:ln>
                <a:noFill/>
              </a:ln>
            </c:spPr>
            <c:extLst>
              <c:ext xmlns:c16="http://schemas.microsoft.com/office/drawing/2014/chart" uri="{C3380CC4-5D6E-409C-BE32-E72D297353CC}">
                <c16:uniqueId val="{00000001-FC48-4A97-A313-A8321DB73ECB}"/>
              </c:ext>
            </c:extLst>
          </c:dPt>
          <c:dPt>
            <c:idx val="4"/>
            <c:invertIfNegative val="0"/>
            <c:bubble3D val="0"/>
            <c:spPr>
              <a:solidFill>
                <a:srgbClr val="50C4FF"/>
              </a:solidFill>
              <a:ln>
                <a:noFill/>
              </a:ln>
            </c:spPr>
            <c:extLst>
              <c:ext xmlns:c16="http://schemas.microsoft.com/office/drawing/2014/chart" uri="{C3380CC4-5D6E-409C-BE32-E72D297353CC}">
                <c16:uniqueId val="{00000003-FC48-4A97-A313-A8321DB73ECB}"/>
              </c:ext>
            </c:extLst>
          </c:dPt>
          <c:dLbls>
            <c:dLbl>
              <c:idx val="0"/>
              <c:layout>
                <c:manualLayout>
                  <c:x val="0"/>
                  <c:y val="-0.27562446167097332"/>
                </c:manualLayout>
              </c:layout>
              <c:numFmt formatCode="#,##0;&quot;-&quot;#,##0" sourceLinked="0"/>
              <c:spPr>
                <a:noFill/>
                <a:ln>
                  <a:noFill/>
                </a:ln>
              </c:spPr>
              <c:txPr>
                <a:bodyPr wrap="none"/>
                <a:lstStyle/>
                <a:p>
                  <a:pPr>
                    <a:defRPr sz="1200">
                      <a:solidFill>
                        <a:schemeClr val="tx2"/>
                      </a:solidFill>
                      <a:latin typeface="Univers 47 CondensedLight"/>
                      <a:ea typeface="Univers 47 CondensedLight"/>
                      <a:cs typeface="Univers 47 CondensedLight"/>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C48-4A97-A313-A8321DB73ECB}"/>
                </c:ext>
              </c:extLst>
            </c:dLbl>
            <c:dLbl>
              <c:idx val="4"/>
              <c:layout>
                <c:manualLayout>
                  <c:x val="0"/>
                  <c:y val="-0.47889750215331611"/>
                </c:manualLayout>
              </c:layout>
              <c:numFmt formatCode="#,##0;&quot;-&quot;#,##0" sourceLinked="0"/>
              <c:spPr>
                <a:noFill/>
                <a:ln>
                  <a:noFill/>
                </a:ln>
              </c:spPr>
              <c:txPr>
                <a:bodyPr wrap="none"/>
                <a:lstStyle/>
                <a:p>
                  <a:pPr>
                    <a:defRPr sz="1200" b="1">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C48-4A97-A313-A8321DB73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659.57325000000003</c:v>
                </c:pt>
                <c:pt idx="1">
                  <c:v>659.57325000000003</c:v>
                </c:pt>
                <c:pt idx="2">
                  <c:v>894.79778333333343</c:v>
                </c:pt>
                <c:pt idx="3">
                  <c:v>1111.8148500000002</c:v>
                </c:pt>
                <c:pt idx="4">
                  <c:v>1290.2207500000004</c:v>
                </c:pt>
              </c:numCache>
            </c:numRef>
          </c:val>
          <c:extLst>
            <c:ext xmlns:c16="http://schemas.microsoft.com/office/drawing/2014/chart" uri="{C3380CC4-5D6E-409C-BE32-E72D297353CC}">
              <c16:uniqueId val="{00000004-FC48-4A97-A313-A8321DB73ECB}"/>
            </c:ext>
          </c:extLst>
        </c:ser>
        <c:ser>
          <c:idx val="1"/>
          <c:order val="1"/>
          <c:spPr>
            <a:solidFill>
              <a:srgbClr val="00338D"/>
            </a:solidFill>
            <a:ln>
              <a:noFill/>
            </a:ln>
          </c:spPr>
          <c:invertIfNegative val="0"/>
          <c:dLbls>
            <c:dLbl>
              <c:idx val="1"/>
              <c:layout>
                <c:manualLayout>
                  <c:x val="0"/>
                  <c:y val="-0.13953488372093023"/>
                </c:manualLayout>
              </c:layout>
              <c:numFmt formatCode="#,##0;&quot;-&quot;#,##0" sourceLinked="0"/>
              <c:spPr>
                <a:noFill/>
                <a:ln>
                  <a:noFill/>
                </a:ln>
              </c:spPr>
              <c:txPr>
                <a:bodyPr wrap="none"/>
                <a:lstStyle/>
                <a:p>
                  <a:pPr>
                    <a:defRPr sz="12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C48-4A97-A313-A8321DB73ECB}"/>
                </c:ext>
              </c:extLst>
            </c:dLbl>
            <c:dLbl>
              <c:idx val="2"/>
              <c:layout>
                <c:manualLayout>
                  <c:x val="0"/>
                  <c:y val="-0.13350559862187769"/>
                </c:manualLayout>
              </c:layout>
              <c:numFmt formatCode="#,##0;&quot;-&quot;#,##0" sourceLinked="0"/>
              <c:spPr>
                <a:noFill/>
                <a:ln>
                  <a:noFill/>
                </a:ln>
              </c:spPr>
              <c:txPr>
                <a:bodyPr wrap="none"/>
                <a:lstStyle/>
                <a:p>
                  <a:pPr>
                    <a:defRPr sz="1200">
                      <a:solidFill>
                        <a:schemeClr val="tx2"/>
                      </a:solidFill>
                      <a:latin typeface="Univers 47 CondensedLight"/>
                      <a:ea typeface="Univers 47 CondensedLight"/>
                      <a:cs typeface="Univers 47 CondensedLight"/>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C48-4A97-A313-A8321DB73ECB}"/>
                </c:ext>
              </c:extLst>
            </c:dLbl>
            <c:dLbl>
              <c:idx val="3"/>
              <c:layout>
                <c:manualLayout>
                  <c:x val="0"/>
                  <c:y val="-0.12058570198105081"/>
                </c:manualLayout>
              </c:layout>
              <c:numFmt formatCode="#,##0;&quot;-&quot;#,##0" sourceLinked="0"/>
              <c:spPr>
                <a:noFill/>
                <a:ln>
                  <a:noFill/>
                </a:ln>
              </c:spPr>
              <c:txPr>
                <a:bodyPr wrap="none"/>
                <a:lstStyle/>
                <a:p>
                  <a:pPr>
                    <a:defRPr sz="1200">
                      <a:solidFill>
                        <a:schemeClr val="tx2"/>
                      </a:solidFill>
                      <a:latin typeface="Univers 47 CondensedLight"/>
                      <a:ea typeface="+mn-ea"/>
                      <a:cs typeface="Arial"/>
                      <a:sym typeface="Univers 47 CondensedLight"/>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C48-4A97-A313-A8321DB73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1">
                  <c:v>235.2245333333334</c:v>
                </c:pt>
                <c:pt idx="2">
                  <c:v>217.01706666666678</c:v>
                </c:pt>
                <c:pt idx="3">
                  <c:v>178.40589999999997</c:v>
                </c:pt>
              </c:numCache>
            </c:numRef>
          </c:val>
          <c:extLst>
            <c:ext xmlns:c16="http://schemas.microsoft.com/office/drawing/2014/chart" uri="{C3380CC4-5D6E-409C-BE32-E72D297353CC}">
              <c16:uniqueId val="{00000008-FC48-4A97-A313-A8321DB73ECB}"/>
            </c:ext>
          </c:extLst>
        </c:ser>
        <c:dLbls>
          <c:showLegendKey val="0"/>
          <c:showVal val="0"/>
          <c:showCatName val="0"/>
          <c:showSerName val="0"/>
          <c:showPercent val="0"/>
          <c:showBubbleSize val="0"/>
        </c:dLbls>
        <c:gapWidth val="64"/>
        <c:overlap val="100"/>
        <c:axId val="522943496"/>
        <c:axId val="522945064"/>
      </c:barChart>
      <c:catAx>
        <c:axId val="52294349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522945064"/>
        <c:crosses val="min"/>
        <c:auto val="0"/>
        <c:lblAlgn val="ctr"/>
        <c:lblOffset val="100"/>
        <c:noMultiLvlLbl val="0"/>
      </c:catAx>
      <c:valAx>
        <c:axId val="522945064"/>
        <c:scaling>
          <c:orientation val="minMax"/>
          <c:max val="1290.2207500000004"/>
          <c:min val="0"/>
        </c:scaling>
        <c:delete val="1"/>
        <c:axPos val="l"/>
        <c:numFmt formatCode="General" sourceLinked="1"/>
        <c:majorTickMark val="out"/>
        <c:minorTickMark val="none"/>
        <c:tickLblPos val="nextTo"/>
        <c:crossAx val="522943496"/>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77" cy="340162"/>
          </a:xfrm>
          <a:prstGeom prst="rect">
            <a:avLst/>
          </a:prstGeom>
        </p:spPr>
        <p:txBody>
          <a:bodyPr vert="horz" lIns="85487" tIns="42744" rIns="85487" bIns="42744" rtlCol="0"/>
          <a:lstStyle>
            <a:lvl1pPr algn="l">
              <a:defRPr sz="1100"/>
            </a:lvl1pPr>
          </a:lstStyle>
          <a:p>
            <a:endParaRPr lang="en-US" dirty="0">
              <a:latin typeface="Univers 45 Light" pitchFamily="2" charset="0"/>
            </a:endParaRPr>
          </a:p>
        </p:txBody>
      </p:sp>
      <p:sp>
        <p:nvSpPr>
          <p:cNvPr id="3" name="Date Placeholder 2"/>
          <p:cNvSpPr>
            <a:spLocks noGrp="1"/>
          </p:cNvSpPr>
          <p:nvPr>
            <p:ph type="dt" sz="quarter" idx="1"/>
          </p:nvPr>
        </p:nvSpPr>
        <p:spPr>
          <a:xfrm>
            <a:off x="5592329" y="0"/>
            <a:ext cx="4278777" cy="340162"/>
          </a:xfrm>
          <a:prstGeom prst="rect">
            <a:avLst/>
          </a:prstGeom>
        </p:spPr>
        <p:txBody>
          <a:bodyPr vert="horz" lIns="85487" tIns="42744" rIns="85487" bIns="42744" rtlCol="0"/>
          <a:lstStyle>
            <a:lvl1pPr algn="r">
              <a:defRPr sz="1100"/>
            </a:lvl1pPr>
          </a:lstStyle>
          <a:p>
            <a:fld id="{05DEF64C-6444-C54F-9BF0-613CB0CFD382}" type="datetimeFigureOut">
              <a:rPr lang="en-US" smtClean="0">
                <a:latin typeface="Univers 45 Light" pitchFamily="2" charset="0"/>
              </a:rPr>
              <a:t>5/10/2018</a:t>
            </a:fld>
            <a:endParaRPr lang="en-US" dirty="0">
              <a:latin typeface="Univers 45 Light" pitchFamily="2" charset="0"/>
            </a:endParaRPr>
          </a:p>
        </p:txBody>
      </p:sp>
      <p:sp>
        <p:nvSpPr>
          <p:cNvPr id="4" name="Footer Placeholder 3"/>
          <p:cNvSpPr>
            <a:spLocks noGrp="1"/>
          </p:cNvSpPr>
          <p:nvPr>
            <p:ph type="ftr" sz="quarter" idx="2"/>
          </p:nvPr>
        </p:nvSpPr>
        <p:spPr>
          <a:xfrm>
            <a:off x="1" y="6456125"/>
            <a:ext cx="4278777" cy="340162"/>
          </a:xfrm>
          <a:prstGeom prst="rect">
            <a:avLst/>
          </a:prstGeom>
        </p:spPr>
        <p:txBody>
          <a:bodyPr vert="horz" lIns="85487" tIns="42744" rIns="85487" bIns="42744" rtlCol="0" anchor="b"/>
          <a:lstStyle>
            <a:lvl1pPr algn="l">
              <a:defRPr sz="1100"/>
            </a:lvl1pPr>
          </a:lstStyle>
          <a:p>
            <a:endParaRPr lang="en-US" dirty="0">
              <a:latin typeface="Univers 45 Light" pitchFamily="2" charset="0"/>
            </a:endParaRPr>
          </a:p>
        </p:txBody>
      </p:sp>
      <p:sp>
        <p:nvSpPr>
          <p:cNvPr id="5" name="Slide Number Placeholder 4"/>
          <p:cNvSpPr>
            <a:spLocks noGrp="1"/>
          </p:cNvSpPr>
          <p:nvPr>
            <p:ph type="sldNum" sz="quarter" idx="3"/>
          </p:nvPr>
        </p:nvSpPr>
        <p:spPr>
          <a:xfrm>
            <a:off x="5592329" y="6456125"/>
            <a:ext cx="4278777" cy="340162"/>
          </a:xfrm>
          <a:prstGeom prst="rect">
            <a:avLst/>
          </a:prstGeom>
        </p:spPr>
        <p:txBody>
          <a:bodyPr vert="horz" lIns="85487" tIns="42744" rIns="85487" bIns="42744" rtlCol="0" anchor="b"/>
          <a:lstStyle>
            <a:lvl1pPr algn="r">
              <a:defRPr sz="1100"/>
            </a:lvl1pPr>
          </a:lstStyle>
          <a:p>
            <a:fld id="{29418882-9918-3B42-897A-C192067F29E7}" type="slidenum">
              <a:rPr lang="en-US" smtClean="0">
                <a:latin typeface="Univers 45 Light" pitchFamily="2" charset="0"/>
              </a:rPr>
              <a:t>‹Nr.›</a:t>
            </a:fld>
            <a:endParaRPr lang="en-US" dirty="0">
              <a:latin typeface="Univers 45 Light" pitchFamily="2" charset="0"/>
            </a:endParaRPr>
          </a:p>
        </p:txBody>
      </p:sp>
    </p:spTree>
    <p:extLst>
      <p:ext uri="{BB962C8B-B14F-4D97-AF65-F5344CB8AC3E}">
        <p14:creationId xmlns:p14="http://schemas.microsoft.com/office/powerpoint/2010/main" val="2420119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77" cy="340162"/>
          </a:xfrm>
          <a:prstGeom prst="rect">
            <a:avLst/>
          </a:prstGeom>
        </p:spPr>
        <p:txBody>
          <a:bodyPr vert="horz" lIns="85487" tIns="42744" rIns="85487" bIns="42744" rtlCol="0"/>
          <a:lstStyle>
            <a:lvl1pPr algn="l">
              <a:defRPr sz="1100">
                <a:latin typeface="Univers 45 Light" pitchFamily="2" charset="0"/>
              </a:defRPr>
            </a:lvl1pPr>
          </a:lstStyle>
          <a:p>
            <a:endParaRPr lang="en-US" dirty="0"/>
          </a:p>
        </p:txBody>
      </p:sp>
      <p:sp>
        <p:nvSpPr>
          <p:cNvPr id="3" name="Date Placeholder 2"/>
          <p:cNvSpPr>
            <a:spLocks noGrp="1"/>
          </p:cNvSpPr>
          <p:nvPr>
            <p:ph type="dt" idx="1"/>
          </p:nvPr>
        </p:nvSpPr>
        <p:spPr>
          <a:xfrm>
            <a:off x="5592329" y="0"/>
            <a:ext cx="4278777" cy="340162"/>
          </a:xfrm>
          <a:prstGeom prst="rect">
            <a:avLst/>
          </a:prstGeom>
        </p:spPr>
        <p:txBody>
          <a:bodyPr vert="horz" lIns="85487" tIns="42744" rIns="85487" bIns="42744" rtlCol="0"/>
          <a:lstStyle>
            <a:lvl1pPr algn="r">
              <a:defRPr sz="1100">
                <a:latin typeface="Univers 45 Light" pitchFamily="2" charset="0"/>
              </a:defRPr>
            </a:lvl1pPr>
          </a:lstStyle>
          <a:p>
            <a:fld id="{A9B7456A-CD06-0D40-B083-11158BE207ED}" type="datetimeFigureOut">
              <a:rPr lang="en-US" smtClean="0"/>
              <a:pPr/>
              <a:t>5/10/2018</a:t>
            </a:fld>
            <a:endParaRPr lang="en-US" dirty="0"/>
          </a:p>
        </p:txBody>
      </p:sp>
      <p:sp>
        <p:nvSpPr>
          <p:cNvPr id="4" name="Slide Image Placeholder 3"/>
          <p:cNvSpPr>
            <a:spLocks noGrp="1" noRot="1" noChangeAspect="1"/>
          </p:cNvSpPr>
          <p:nvPr>
            <p:ph type="sldImg" idx="2"/>
          </p:nvPr>
        </p:nvSpPr>
        <p:spPr>
          <a:xfrm>
            <a:off x="3279775" y="849313"/>
            <a:ext cx="3313113" cy="2293937"/>
          </a:xfrm>
          <a:prstGeom prst="rect">
            <a:avLst/>
          </a:prstGeom>
          <a:noFill/>
          <a:ln w="12700">
            <a:solidFill>
              <a:prstClr val="black"/>
            </a:solidFill>
          </a:ln>
        </p:spPr>
        <p:txBody>
          <a:bodyPr vert="horz" lIns="85487" tIns="42744" rIns="85487" bIns="42744" rtlCol="0" anchor="ctr"/>
          <a:lstStyle/>
          <a:p>
            <a:endParaRPr lang="en-US" dirty="0"/>
          </a:p>
        </p:txBody>
      </p:sp>
      <p:sp>
        <p:nvSpPr>
          <p:cNvPr id="5" name="Notes Placeholder 4"/>
          <p:cNvSpPr>
            <a:spLocks noGrp="1"/>
          </p:cNvSpPr>
          <p:nvPr>
            <p:ph type="body" sz="quarter" idx="3"/>
          </p:nvPr>
        </p:nvSpPr>
        <p:spPr>
          <a:xfrm>
            <a:off x="987890" y="3271104"/>
            <a:ext cx="7896884" cy="2676862"/>
          </a:xfrm>
          <a:prstGeom prst="rect">
            <a:avLst/>
          </a:prstGeom>
        </p:spPr>
        <p:txBody>
          <a:bodyPr vert="horz" lIns="85487" tIns="42744" rIns="85487" bIns="427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457514"/>
            <a:ext cx="4278777" cy="340161"/>
          </a:xfrm>
          <a:prstGeom prst="rect">
            <a:avLst/>
          </a:prstGeom>
        </p:spPr>
        <p:txBody>
          <a:bodyPr vert="horz" lIns="85487" tIns="42744" rIns="85487" bIns="42744" rtlCol="0" anchor="b"/>
          <a:lstStyle>
            <a:lvl1pPr algn="l">
              <a:defRPr sz="1100">
                <a:latin typeface="Univers 45 Light" pitchFamily="2" charset="0"/>
              </a:defRPr>
            </a:lvl1pPr>
          </a:lstStyle>
          <a:p>
            <a:endParaRPr lang="en-US" dirty="0"/>
          </a:p>
        </p:txBody>
      </p:sp>
      <p:sp>
        <p:nvSpPr>
          <p:cNvPr id="7" name="Slide Number Placeholder 6"/>
          <p:cNvSpPr>
            <a:spLocks noGrp="1"/>
          </p:cNvSpPr>
          <p:nvPr>
            <p:ph type="sldNum" sz="quarter" idx="5"/>
          </p:nvPr>
        </p:nvSpPr>
        <p:spPr>
          <a:xfrm>
            <a:off x="5592329" y="6457514"/>
            <a:ext cx="4278777" cy="340161"/>
          </a:xfrm>
          <a:prstGeom prst="rect">
            <a:avLst/>
          </a:prstGeom>
        </p:spPr>
        <p:txBody>
          <a:bodyPr vert="horz" lIns="85487" tIns="42744" rIns="85487" bIns="42744" rtlCol="0" anchor="b"/>
          <a:lstStyle>
            <a:lvl1pPr algn="r">
              <a:defRPr sz="1100">
                <a:latin typeface="Univers 45 Light" pitchFamily="2" charset="0"/>
              </a:defRPr>
            </a:lvl1pPr>
          </a:lstStyle>
          <a:p>
            <a:fld id="{E2FEE106-D861-6343-96FF-5BF90692C3C7}" type="slidenum">
              <a:rPr lang="en-US" smtClean="0"/>
              <a:pPr/>
              <a:t>‹Nr.›</a:t>
            </a:fld>
            <a:endParaRPr lang="en-US" dirty="0"/>
          </a:p>
        </p:txBody>
      </p:sp>
    </p:spTree>
    <p:extLst>
      <p:ext uri="{BB962C8B-B14F-4D97-AF65-F5344CB8AC3E}">
        <p14:creationId xmlns:p14="http://schemas.microsoft.com/office/powerpoint/2010/main" val="1591445627"/>
      </p:ext>
    </p:extLst>
  </p:cSld>
  <p:clrMap bg1="lt1" tx1="dk1" bg2="lt2" tx2="dk2" accent1="accent1" accent2="accent2" accent3="accent3" accent4="accent4" accent5="accent5" accent6="accent6" hlink="hlink" folHlink="folHlink"/>
  <p:hf hdr="0" ftr="0" dt="0"/>
  <p:notesStyle>
    <a:lvl1pPr marL="0" algn="l" defTabSz="859627" rtl="0" eaLnBrk="1" latinLnBrk="0" hangingPunct="1">
      <a:defRPr sz="1128" kern="1200">
        <a:solidFill>
          <a:schemeClr val="tx1"/>
        </a:solidFill>
        <a:latin typeface="Univers 45 Light" pitchFamily="2" charset="0"/>
        <a:ea typeface="+mn-ea"/>
        <a:cs typeface="+mn-cs"/>
      </a:defRPr>
    </a:lvl1pPr>
    <a:lvl2pPr marL="429814" algn="l" defTabSz="859627" rtl="0" eaLnBrk="1" latinLnBrk="0" hangingPunct="1">
      <a:defRPr sz="1128" kern="1200">
        <a:solidFill>
          <a:schemeClr val="tx1"/>
        </a:solidFill>
        <a:latin typeface="Univers 45 Light" pitchFamily="2" charset="0"/>
        <a:ea typeface="+mn-ea"/>
        <a:cs typeface="+mn-cs"/>
      </a:defRPr>
    </a:lvl2pPr>
    <a:lvl3pPr marL="859627" algn="l" defTabSz="859627" rtl="0" eaLnBrk="1" latinLnBrk="0" hangingPunct="1">
      <a:defRPr sz="1128" kern="1200">
        <a:solidFill>
          <a:schemeClr val="tx1"/>
        </a:solidFill>
        <a:latin typeface="Univers 45 Light" pitchFamily="2" charset="0"/>
        <a:ea typeface="+mn-ea"/>
        <a:cs typeface="+mn-cs"/>
      </a:defRPr>
    </a:lvl3pPr>
    <a:lvl4pPr marL="1289441" algn="l" defTabSz="859627" rtl="0" eaLnBrk="1" latinLnBrk="0" hangingPunct="1">
      <a:defRPr sz="1128" kern="1200">
        <a:solidFill>
          <a:schemeClr val="tx1"/>
        </a:solidFill>
        <a:latin typeface="Univers 45 Light" pitchFamily="2" charset="0"/>
        <a:ea typeface="+mn-ea"/>
        <a:cs typeface="+mn-cs"/>
      </a:defRPr>
    </a:lvl4pPr>
    <a:lvl5pPr marL="1719255" algn="l" defTabSz="859627" rtl="0" eaLnBrk="1" latinLnBrk="0" hangingPunct="1">
      <a:defRPr sz="1128" kern="1200">
        <a:solidFill>
          <a:schemeClr val="tx1"/>
        </a:solidFill>
        <a:latin typeface="Univers 45 Light" pitchFamily="2" charset="0"/>
        <a:ea typeface="+mn-ea"/>
        <a:cs typeface="+mn-cs"/>
      </a:defRPr>
    </a:lvl5pPr>
    <a:lvl6pPr marL="2149069" algn="l" defTabSz="859627" rtl="0" eaLnBrk="1" latinLnBrk="0" hangingPunct="1">
      <a:defRPr sz="1128" kern="1200">
        <a:solidFill>
          <a:schemeClr val="tx1"/>
        </a:solidFill>
        <a:latin typeface="+mn-lt"/>
        <a:ea typeface="+mn-ea"/>
        <a:cs typeface="+mn-cs"/>
      </a:defRPr>
    </a:lvl6pPr>
    <a:lvl7pPr marL="2578882" algn="l" defTabSz="859627" rtl="0" eaLnBrk="1" latinLnBrk="0" hangingPunct="1">
      <a:defRPr sz="1128" kern="1200">
        <a:solidFill>
          <a:schemeClr val="tx1"/>
        </a:solidFill>
        <a:latin typeface="+mn-lt"/>
        <a:ea typeface="+mn-ea"/>
        <a:cs typeface="+mn-cs"/>
      </a:defRPr>
    </a:lvl7pPr>
    <a:lvl8pPr marL="3008696" algn="l" defTabSz="859627" rtl="0" eaLnBrk="1" latinLnBrk="0" hangingPunct="1">
      <a:defRPr sz="1128" kern="1200">
        <a:solidFill>
          <a:schemeClr val="tx1"/>
        </a:solidFill>
        <a:latin typeface="+mn-lt"/>
        <a:ea typeface="+mn-ea"/>
        <a:cs typeface="+mn-cs"/>
      </a:defRPr>
    </a:lvl8pPr>
    <a:lvl9pPr marL="3438510" algn="l" defTabSz="859627" rtl="0" eaLnBrk="1" latinLnBrk="0" hangingPunct="1">
      <a:defRPr sz="11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3</a:t>
            </a:fld>
            <a:endParaRPr lang="en-GB" dirty="0"/>
          </a:p>
        </p:txBody>
      </p:sp>
    </p:spTree>
    <p:extLst>
      <p:ext uri="{BB962C8B-B14F-4D97-AF65-F5344CB8AC3E}">
        <p14:creationId xmlns:p14="http://schemas.microsoft.com/office/powerpoint/2010/main" val="187944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15</a:t>
            </a:fld>
            <a:endParaRPr lang="en-GB" dirty="0"/>
          </a:p>
        </p:txBody>
      </p:sp>
    </p:spTree>
    <p:extLst>
      <p:ext uri="{BB962C8B-B14F-4D97-AF65-F5344CB8AC3E}">
        <p14:creationId xmlns:p14="http://schemas.microsoft.com/office/powerpoint/2010/main" val="2692592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16</a:t>
            </a:fld>
            <a:endParaRPr lang="en-GB" dirty="0"/>
          </a:p>
        </p:txBody>
      </p:sp>
    </p:spTree>
    <p:extLst>
      <p:ext uri="{BB962C8B-B14F-4D97-AF65-F5344CB8AC3E}">
        <p14:creationId xmlns:p14="http://schemas.microsoft.com/office/powerpoint/2010/main" val="370577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17</a:t>
            </a:fld>
            <a:endParaRPr lang="en-GB" dirty="0"/>
          </a:p>
        </p:txBody>
      </p:sp>
    </p:spTree>
    <p:extLst>
      <p:ext uri="{BB962C8B-B14F-4D97-AF65-F5344CB8AC3E}">
        <p14:creationId xmlns:p14="http://schemas.microsoft.com/office/powerpoint/2010/main" val="312008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18</a:t>
            </a:fld>
            <a:endParaRPr lang="en-GB" dirty="0"/>
          </a:p>
        </p:txBody>
      </p:sp>
    </p:spTree>
    <p:extLst>
      <p:ext uri="{BB962C8B-B14F-4D97-AF65-F5344CB8AC3E}">
        <p14:creationId xmlns:p14="http://schemas.microsoft.com/office/powerpoint/2010/main" val="76039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19</a:t>
            </a:fld>
            <a:endParaRPr lang="en-GB" dirty="0"/>
          </a:p>
        </p:txBody>
      </p:sp>
    </p:spTree>
    <p:extLst>
      <p:ext uri="{BB962C8B-B14F-4D97-AF65-F5344CB8AC3E}">
        <p14:creationId xmlns:p14="http://schemas.microsoft.com/office/powerpoint/2010/main" val="287819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21</a:t>
            </a:fld>
            <a:endParaRPr lang="en-GB" dirty="0"/>
          </a:p>
        </p:txBody>
      </p:sp>
    </p:spTree>
    <p:extLst>
      <p:ext uri="{BB962C8B-B14F-4D97-AF65-F5344CB8AC3E}">
        <p14:creationId xmlns:p14="http://schemas.microsoft.com/office/powerpoint/2010/main" val="218156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22</a:t>
            </a:fld>
            <a:endParaRPr lang="en-GB" dirty="0"/>
          </a:p>
        </p:txBody>
      </p:sp>
    </p:spTree>
    <p:extLst>
      <p:ext uri="{BB962C8B-B14F-4D97-AF65-F5344CB8AC3E}">
        <p14:creationId xmlns:p14="http://schemas.microsoft.com/office/powerpoint/2010/main" val="157932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23</a:t>
            </a:fld>
            <a:endParaRPr lang="en-GB" dirty="0"/>
          </a:p>
        </p:txBody>
      </p:sp>
    </p:spTree>
    <p:extLst>
      <p:ext uri="{BB962C8B-B14F-4D97-AF65-F5344CB8AC3E}">
        <p14:creationId xmlns:p14="http://schemas.microsoft.com/office/powerpoint/2010/main" val="319744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24</a:t>
            </a:fld>
            <a:endParaRPr lang="en-GB" dirty="0"/>
          </a:p>
        </p:txBody>
      </p:sp>
    </p:spTree>
    <p:extLst>
      <p:ext uri="{BB962C8B-B14F-4D97-AF65-F5344CB8AC3E}">
        <p14:creationId xmlns:p14="http://schemas.microsoft.com/office/powerpoint/2010/main" val="190321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27</a:t>
            </a:fld>
            <a:endParaRPr lang="en-GB" dirty="0"/>
          </a:p>
        </p:txBody>
      </p:sp>
    </p:spTree>
    <p:extLst>
      <p:ext uri="{BB962C8B-B14F-4D97-AF65-F5344CB8AC3E}">
        <p14:creationId xmlns:p14="http://schemas.microsoft.com/office/powerpoint/2010/main" val="88892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5</a:t>
            </a:fld>
            <a:endParaRPr lang="en-GB" dirty="0"/>
          </a:p>
        </p:txBody>
      </p:sp>
    </p:spTree>
    <p:extLst>
      <p:ext uri="{BB962C8B-B14F-4D97-AF65-F5344CB8AC3E}">
        <p14:creationId xmlns:p14="http://schemas.microsoft.com/office/powerpoint/2010/main" val="3313165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29</a:t>
            </a:fld>
            <a:endParaRPr lang="en-GB" dirty="0"/>
          </a:p>
        </p:txBody>
      </p:sp>
    </p:spTree>
    <p:extLst>
      <p:ext uri="{BB962C8B-B14F-4D97-AF65-F5344CB8AC3E}">
        <p14:creationId xmlns:p14="http://schemas.microsoft.com/office/powerpoint/2010/main" val="3337650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30</a:t>
            </a:fld>
            <a:endParaRPr lang="en-GB" dirty="0"/>
          </a:p>
        </p:txBody>
      </p:sp>
    </p:spTree>
    <p:extLst>
      <p:ext uri="{BB962C8B-B14F-4D97-AF65-F5344CB8AC3E}">
        <p14:creationId xmlns:p14="http://schemas.microsoft.com/office/powerpoint/2010/main" val="1795118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32</a:t>
            </a:fld>
            <a:endParaRPr lang="en-GB" dirty="0"/>
          </a:p>
        </p:txBody>
      </p:sp>
    </p:spTree>
    <p:extLst>
      <p:ext uri="{BB962C8B-B14F-4D97-AF65-F5344CB8AC3E}">
        <p14:creationId xmlns:p14="http://schemas.microsoft.com/office/powerpoint/2010/main" val="280098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6</a:t>
            </a:fld>
            <a:endParaRPr lang="en-GB" dirty="0"/>
          </a:p>
        </p:txBody>
      </p:sp>
    </p:spTree>
    <p:extLst>
      <p:ext uri="{BB962C8B-B14F-4D97-AF65-F5344CB8AC3E}">
        <p14:creationId xmlns:p14="http://schemas.microsoft.com/office/powerpoint/2010/main" val="272756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7</a:t>
            </a:fld>
            <a:endParaRPr lang="en-GB" dirty="0"/>
          </a:p>
        </p:txBody>
      </p:sp>
    </p:spTree>
    <p:extLst>
      <p:ext uri="{BB962C8B-B14F-4D97-AF65-F5344CB8AC3E}">
        <p14:creationId xmlns:p14="http://schemas.microsoft.com/office/powerpoint/2010/main" val="246581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9</a:t>
            </a:fld>
            <a:endParaRPr lang="en-GB" dirty="0"/>
          </a:p>
        </p:txBody>
      </p:sp>
    </p:spTree>
    <p:extLst>
      <p:ext uri="{BB962C8B-B14F-4D97-AF65-F5344CB8AC3E}">
        <p14:creationId xmlns:p14="http://schemas.microsoft.com/office/powerpoint/2010/main" val="267821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10</a:t>
            </a:fld>
            <a:endParaRPr lang="en-GB" dirty="0"/>
          </a:p>
        </p:txBody>
      </p:sp>
    </p:spTree>
    <p:extLst>
      <p:ext uri="{BB962C8B-B14F-4D97-AF65-F5344CB8AC3E}">
        <p14:creationId xmlns:p14="http://schemas.microsoft.com/office/powerpoint/2010/main" val="102101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11</a:t>
            </a:fld>
            <a:endParaRPr lang="en-GB" dirty="0"/>
          </a:p>
        </p:txBody>
      </p:sp>
    </p:spTree>
    <p:extLst>
      <p:ext uri="{BB962C8B-B14F-4D97-AF65-F5344CB8AC3E}">
        <p14:creationId xmlns:p14="http://schemas.microsoft.com/office/powerpoint/2010/main" val="359819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12</a:t>
            </a:fld>
            <a:endParaRPr lang="en-GB" dirty="0"/>
          </a:p>
        </p:txBody>
      </p:sp>
    </p:spTree>
    <p:extLst>
      <p:ext uri="{BB962C8B-B14F-4D97-AF65-F5344CB8AC3E}">
        <p14:creationId xmlns:p14="http://schemas.microsoft.com/office/powerpoint/2010/main" val="104005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AB8291F-7122-4223-8777-35D50163381A}" type="slidenum">
              <a:rPr lang="en-GB" smtClean="0"/>
              <a:pPr/>
              <a:t>14</a:t>
            </a:fld>
            <a:endParaRPr lang="en-GB" dirty="0"/>
          </a:p>
        </p:txBody>
      </p:sp>
    </p:spTree>
    <p:extLst>
      <p:ext uri="{BB962C8B-B14F-4D97-AF65-F5344CB8AC3E}">
        <p14:creationId xmlns:p14="http://schemas.microsoft.com/office/powerpoint/2010/main" val="192252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w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7.emf"/><Relationship Id="rId10" Type="http://schemas.openxmlformats.org/officeDocument/2006/relationships/image" Target="../media/image6.png"/><Relationship Id="rId4" Type="http://schemas.openxmlformats.org/officeDocument/2006/relationships/oleObject" Target="../embeddings/oleObject2.bin"/><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37702"/>
            <a:ext cx="6709064" cy="3736321"/>
          </a:xfrm>
        </p:spPr>
        <p:txBody>
          <a:bodyPr anchor="t" anchorCtr="0">
            <a:noAutofit/>
          </a:bodyPr>
          <a:lstStyle>
            <a:lvl1pPr>
              <a:lnSpc>
                <a:spcPct val="70000"/>
              </a:lnSpc>
              <a:defRPr sz="11000" b="0" i="0" baseline="0">
                <a:solidFill>
                  <a:srgbClr val="00338D"/>
                </a:solidFill>
                <a:latin typeface="+mj-lt"/>
                <a:cs typeface="KPMG Extralight"/>
              </a:defRPr>
            </a:lvl1pPr>
          </a:lstStyle>
          <a:p>
            <a:r>
              <a:rPr lang="en-US" dirty="0"/>
              <a:t>Title slide 1</a:t>
            </a:r>
            <a:br>
              <a:rPr lang="en-US" dirty="0"/>
            </a:br>
            <a:r>
              <a:rPr lang="en-US" dirty="0"/>
              <a:t>light right vertical image</a:t>
            </a:r>
          </a:p>
        </p:txBody>
      </p:sp>
      <p:sp>
        <p:nvSpPr>
          <p:cNvPr id="9" name="Freeform 19"/>
          <p:cNvSpPr>
            <a:spLocks noEditPoints="1"/>
          </p:cNvSpPr>
          <p:nvPr userDrawn="1"/>
        </p:nvSpPr>
        <p:spPr bwMode="auto">
          <a:xfrm>
            <a:off x="825500" y="673105"/>
            <a:ext cx="800894" cy="32817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
        <p:nvSpPr>
          <p:cNvPr id="10" name="Text Placeholder 6"/>
          <p:cNvSpPr>
            <a:spLocks noGrp="1"/>
          </p:cNvSpPr>
          <p:nvPr>
            <p:ph type="body" sz="quarter" idx="11" hasCustomPrompt="1"/>
          </p:nvPr>
        </p:nvSpPr>
        <p:spPr>
          <a:xfrm>
            <a:off x="825500" y="5466056"/>
            <a:ext cx="6679045" cy="264460"/>
          </a:xfrm>
          <a:prstGeom prst="rect">
            <a:avLst/>
          </a:prstGeom>
        </p:spPr>
        <p:txBody>
          <a:bodyPr vert="horz">
            <a:noAutofit/>
          </a:bodyPr>
          <a:lstStyle>
            <a:lvl1pPr>
              <a:spcBef>
                <a:spcPts val="280"/>
              </a:spcBef>
              <a:spcAft>
                <a:spcPts val="0"/>
              </a:spcAft>
              <a:defRPr sz="1100" b="1">
                <a:solidFill>
                  <a:schemeClr val="tx2"/>
                </a:solidFill>
                <a:latin typeface="Univers 45 Light" pitchFamily="2"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Date here</a:t>
            </a:r>
          </a:p>
        </p:txBody>
      </p:sp>
    </p:spTree>
    <p:extLst>
      <p:ext uri="{BB962C8B-B14F-4D97-AF65-F5344CB8AC3E}">
        <p14:creationId xmlns:p14="http://schemas.microsoft.com/office/powerpoint/2010/main" val="1685375650"/>
      </p:ext>
    </p:extLst>
  </p:cSld>
  <p:clrMapOvr>
    <a:masterClrMapping/>
  </p:clrMapOvr>
  <p:extLst mod="1">
    <p:ext uri="{DCECCB84-F9BA-43D5-87BE-67443E8EF086}">
      <p15:sldGuideLst xmlns:p15="http://schemas.microsoft.com/office/powerpoint/2012/main">
        <p15:guide id="1"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with SUPER TITLE">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25499" y="80471"/>
            <a:ext cx="8254800" cy="230832"/>
          </a:xfrm>
          <a:prstGeom prst="rect">
            <a:avLst/>
          </a:prstGeom>
        </p:spPr>
        <p:txBody>
          <a:bodyPr lIns="0" tIns="0" rIns="0" bIns="0" anchor="b" anchorCtr="0"/>
          <a:lstStyle>
            <a:lvl1pPr>
              <a:defRPr>
                <a:solidFill>
                  <a:srgbClr val="00338D"/>
                </a:solidFill>
              </a:defRPr>
            </a:lvl1pPr>
          </a:lstStyle>
          <a:p>
            <a:pPr lvl="0"/>
            <a:r>
              <a:rPr lang="en-US" dirty="0"/>
              <a:t>Super title here</a:t>
            </a:r>
          </a:p>
        </p:txBody>
      </p:sp>
      <p:sp>
        <p:nvSpPr>
          <p:cNvPr id="3" name="Title 2"/>
          <p:cNvSpPr>
            <a:spLocks noGrp="1"/>
          </p:cNvSpPr>
          <p:nvPr>
            <p:ph type="title"/>
          </p:nvPr>
        </p:nvSpPr>
        <p:spPr>
          <a:xfrm>
            <a:off x="825499" y="372195"/>
            <a:ext cx="8255002" cy="725086"/>
          </a:xfrm>
        </p:spPr>
        <p:txBody>
          <a:bodyPr/>
          <a:lstStyle/>
          <a:p>
            <a:r>
              <a:rPr lang="en-US"/>
              <a:t>Click to edit Master title style</a:t>
            </a:r>
            <a:endParaRPr lang="en-GB" dirty="0"/>
          </a:p>
        </p:txBody>
      </p:sp>
      <p:sp>
        <p:nvSpPr>
          <p:cNvPr id="8" name="Text Placeholder 7"/>
          <p:cNvSpPr>
            <a:spLocks noGrp="1"/>
          </p:cNvSpPr>
          <p:nvPr>
            <p:ph type="body" sz="quarter" idx="11"/>
          </p:nvPr>
        </p:nvSpPr>
        <p:spPr>
          <a:xfrm>
            <a:off x="825499" y="1357709"/>
            <a:ext cx="8254800" cy="4604400"/>
          </a:xfrm>
        </p:spPr>
        <p:txBody>
          <a:bodyPr/>
          <a:lstStyle>
            <a:lvl1pPr>
              <a:defRPr/>
            </a:lvl1pPr>
            <a:lvl2pPr>
              <a:defRPr/>
            </a:lvl2pPr>
            <a:lvl3pPr>
              <a:defRPr/>
            </a:lvl3pPr>
            <a:lvl4pPr>
              <a:defRPr/>
            </a:lvl4pPr>
            <a:lvl5pPr>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6629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lstStyle>
            <a:lvl1pPr>
              <a:defRPr>
                <a:solidFill>
                  <a:srgbClr val="00338D"/>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5499" y="1357709"/>
            <a:ext cx="4021200" cy="4600800"/>
          </a:xfrm>
        </p:spPr>
        <p:txBody>
          <a:bodyPr/>
          <a:lstStyle>
            <a:lvl1pPr>
              <a:defRPr/>
            </a:lvl1pPr>
            <a:lvl2pPr>
              <a:defRPr/>
            </a:lvl2pPr>
            <a:lvl3pPr>
              <a:defRPr/>
            </a:lvl3pPr>
            <a:lvl4pPr>
              <a:defRPr/>
            </a:lvl4pPr>
            <a:lvl5pPr>
              <a:defRPr/>
            </a:lvl5pPr>
            <a:lvl6pPr>
              <a:defRPr baseline="0"/>
            </a:lvl6pPr>
            <a:lvl7pPr>
              <a:defRPr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6"/>
          <p:cNvSpPr>
            <a:spLocks noGrp="1"/>
          </p:cNvSpPr>
          <p:nvPr>
            <p:ph type="body" sz="quarter" idx="14"/>
          </p:nvPr>
        </p:nvSpPr>
        <p:spPr>
          <a:xfrm>
            <a:off x="5059301" y="1357709"/>
            <a:ext cx="4021200" cy="4600800"/>
          </a:xfrm>
        </p:spPr>
        <p:txBody>
          <a:bodyPr/>
          <a:lstStyle>
            <a:lvl1pPr>
              <a:defRPr/>
            </a:lvl1pPr>
            <a:lvl2pPr>
              <a:defRPr/>
            </a:lvl2pPr>
            <a:lvl3pPr>
              <a:defRPr/>
            </a:lvl3pPr>
            <a:lvl4pPr>
              <a:defRPr/>
            </a:lvl4pPr>
            <a:lvl5pPr>
              <a:defRPr/>
            </a:lvl5pPr>
            <a:lvl6pPr>
              <a:defRPr baseline="0"/>
            </a:lvl6pPr>
            <a:lvl7pPr>
              <a:defRPr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9614764"/>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825499" y="1357709"/>
            <a:ext cx="4021200" cy="4600800"/>
          </a:xfrm>
        </p:spPr>
        <p:txBody>
          <a:bodyPr/>
          <a:lstStyle>
            <a:lvl1pPr>
              <a:defRPr/>
            </a:lvl1pPr>
            <a:lvl2pPr>
              <a:defRPr/>
            </a:lvl2pPr>
            <a:lvl3pPr>
              <a:defRPr/>
            </a:lvl3pPr>
            <a:lvl4pPr>
              <a:defRPr/>
            </a:lvl4pPr>
            <a:lvl5pPr>
              <a:defRPr/>
            </a:lvl5pPr>
            <a:lvl6pPr>
              <a:defRPr baseline="0"/>
            </a:lvl6pPr>
            <a:lvl7pPr>
              <a:defRPr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4"/>
          </p:nvPr>
        </p:nvSpPr>
        <p:spPr>
          <a:xfrm>
            <a:off x="5059301" y="1357709"/>
            <a:ext cx="4021200" cy="4600800"/>
          </a:xfrm>
        </p:spPr>
        <p:txBody>
          <a:bodyPr/>
          <a:lstStyle>
            <a:lvl1pPr>
              <a:defRPr/>
            </a:lvl1pPr>
            <a:lvl2pPr>
              <a:defRPr/>
            </a:lvl2pPr>
            <a:lvl3pPr>
              <a:defRPr/>
            </a:lvl3pPr>
            <a:lvl4pPr>
              <a:defRPr/>
            </a:lvl4pPr>
            <a:lvl5pPr>
              <a:defRPr/>
            </a:lvl5pPr>
            <a:lvl6pPr>
              <a:defRPr baseline="0"/>
            </a:lvl6pPr>
            <a:lvl7pPr>
              <a:defRPr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2773757"/>
      </p:ext>
    </p:extLst>
  </p:cSld>
  <p:clrMapOvr>
    <a:masterClrMapping/>
  </p:clrMapOvr>
  <p:extLst mod="1">
    <p:ext uri="{DCECCB84-F9BA-43D5-87BE-67443E8EF086}">
      <p15:sldGuideLst xmlns:p15="http://schemas.microsoft.com/office/powerpoint/2012/main">
        <p15:guide id="7" pos="5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10" name="Chart Placeholder 4"/>
          <p:cNvSpPr>
            <a:spLocks noGrp="1"/>
          </p:cNvSpPr>
          <p:nvPr>
            <p:ph type="chart" sz="quarter" idx="12"/>
          </p:nvPr>
        </p:nvSpPr>
        <p:spPr>
          <a:xfrm>
            <a:off x="5060951" y="1357709"/>
            <a:ext cx="4019550" cy="4598894"/>
          </a:xfrm>
          <a:prstGeom prst="rect">
            <a:avLst/>
          </a:prstGeom>
        </p:spPr>
        <p:txBody>
          <a:bodyPr lIns="0" tIns="0" rIns="0" bIns="0" anchor="ctr" anchorCtr="1">
            <a:noAutofit/>
          </a:bodyPr>
          <a:lstStyle>
            <a:lvl1pPr>
              <a:defRPr>
                <a:latin typeface="Univers 45 Light" pitchFamily="2" charset="0"/>
                <a:cs typeface="Arial" panose="020B0604020202020204" pitchFamily="34" charset="0"/>
              </a:defRPr>
            </a:lvl1pPr>
          </a:lstStyle>
          <a:p>
            <a:r>
              <a:rPr lang="en-US"/>
              <a:t>Click icon to add chart</a:t>
            </a:r>
            <a:endParaRPr lang="en-US" dirty="0"/>
          </a:p>
        </p:txBody>
      </p:sp>
      <p:sp>
        <p:nvSpPr>
          <p:cNvPr id="5" name="Text Placeholder 6"/>
          <p:cNvSpPr>
            <a:spLocks noGrp="1"/>
          </p:cNvSpPr>
          <p:nvPr>
            <p:ph type="body" sz="quarter" idx="13"/>
          </p:nvPr>
        </p:nvSpPr>
        <p:spPr>
          <a:xfrm>
            <a:off x="825499" y="1357709"/>
            <a:ext cx="4021200" cy="4600800"/>
          </a:xfrm>
        </p:spPr>
        <p:txBody>
          <a:bodyPr/>
          <a:lstStyle>
            <a:lvl1pPr>
              <a:defRPr/>
            </a:lvl1pPr>
            <a:lvl2pPr>
              <a:defRPr/>
            </a:lvl2pPr>
            <a:lvl3pPr>
              <a:defRPr/>
            </a:lvl3pPr>
            <a:lvl4pPr>
              <a:defRPr/>
            </a:lvl4pPr>
            <a:lvl5pPr>
              <a:defRPr/>
            </a:lvl5pPr>
            <a:lvl6pPr>
              <a:defRPr baseline="0"/>
            </a:lvl6pPr>
            <a:lvl7pPr>
              <a:defRPr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499" y="372195"/>
            <a:ext cx="8255002" cy="725086"/>
          </a:xfrm>
        </p:spPr>
        <p:txBody>
          <a:bodyPr/>
          <a:lstStyle/>
          <a:p>
            <a:r>
              <a:rPr lang="en-US"/>
              <a:t>Click to edit Master title style</a:t>
            </a:r>
            <a:endParaRPr lang="en-GB" dirty="0"/>
          </a:p>
        </p:txBody>
      </p:sp>
    </p:spTree>
    <p:extLst>
      <p:ext uri="{BB962C8B-B14F-4D97-AF65-F5344CB8AC3E}">
        <p14:creationId xmlns:p14="http://schemas.microsoft.com/office/powerpoint/2010/main" val="309051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825499" y="1357709"/>
            <a:ext cx="8254800" cy="2198594"/>
          </a:xfrm>
          <a:prstGeom prst="rect">
            <a:avLst/>
          </a:prstGeom>
        </p:spPr>
        <p:txBody>
          <a:bodyPr anchor="ctr" anchorCtr="1">
            <a:noAutofit/>
          </a:bodyPr>
          <a:lstStyle>
            <a:lvl1pPr>
              <a:defRPr>
                <a:latin typeface="Univers 45 Light" pitchFamily="2" charset="0"/>
                <a:cs typeface="Arial" panose="020B0604020202020204" pitchFamily="34" charset="0"/>
              </a:defRPr>
            </a:lvl1pPr>
          </a:lstStyle>
          <a:p>
            <a:r>
              <a:rPr lang="en-US"/>
              <a:t>Click icon to add chart</a:t>
            </a:r>
            <a:endParaRPr lang="en-US"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4"/>
          </p:nvPr>
        </p:nvSpPr>
        <p:spPr>
          <a:xfrm>
            <a:off x="825499" y="3757003"/>
            <a:ext cx="8254800" cy="2199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452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4" name="Chart Placeholder 4"/>
          <p:cNvSpPr>
            <a:spLocks noGrp="1"/>
          </p:cNvSpPr>
          <p:nvPr>
            <p:ph type="chart" sz="quarter" idx="12"/>
          </p:nvPr>
        </p:nvSpPr>
        <p:spPr>
          <a:xfrm>
            <a:off x="825499" y="1357709"/>
            <a:ext cx="2551545" cy="2200556"/>
          </a:xfrm>
          <a:prstGeom prst="rect">
            <a:avLst/>
          </a:prstGeom>
        </p:spPr>
        <p:txBody>
          <a:bodyPr anchor="ctr" anchorCtr="1">
            <a:noAutofit/>
          </a:bodyPr>
          <a:lstStyle>
            <a:lvl1pPr>
              <a:defRPr>
                <a:latin typeface="Univers 45 Light" pitchFamily="2" charset="0"/>
                <a:cs typeface="Arial" panose="020B0604020202020204" pitchFamily="34" charset="0"/>
              </a:defRPr>
            </a:lvl1pPr>
          </a:lstStyle>
          <a:p>
            <a:r>
              <a:rPr lang="en-US"/>
              <a:t>Click icon to add chart</a:t>
            </a:r>
            <a:endParaRPr lang="en-US" dirty="0"/>
          </a:p>
        </p:txBody>
      </p:sp>
      <p:sp>
        <p:nvSpPr>
          <p:cNvPr id="10" name="Chart Placeholder 4"/>
          <p:cNvSpPr>
            <a:spLocks noGrp="1"/>
          </p:cNvSpPr>
          <p:nvPr>
            <p:ph type="chart" sz="quarter" idx="13"/>
          </p:nvPr>
        </p:nvSpPr>
        <p:spPr>
          <a:xfrm>
            <a:off x="3678728" y="1357709"/>
            <a:ext cx="2548544" cy="2200555"/>
          </a:xfrm>
          <a:prstGeom prst="rect">
            <a:avLst/>
          </a:prstGeom>
        </p:spPr>
        <p:txBody>
          <a:bodyPr anchor="ctr" anchorCtr="1">
            <a:noAutofit/>
          </a:bodyPr>
          <a:lstStyle>
            <a:lvl1pPr>
              <a:defRPr>
                <a:latin typeface="Univers 45 Light" pitchFamily="2" charset="0"/>
                <a:cs typeface="Arial" panose="020B0604020202020204" pitchFamily="34" charset="0"/>
              </a:defRPr>
            </a:lvl1pPr>
          </a:lstStyle>
          <a:p>
            <a:r>
              <a:rPr lang="en-US"/>
              <a:t>Click icon to add chart</a:t>
            </a:r>
            <a:endParaRPr lang="en-US" dirty="0"/>
          </a:p>
        </p:txBody>
      </p:sp>
      <p:sp>
        <p:nvSpPr>
          <p:cNvPr id="12" name="Chart Placeholder 4"/>
          <p:cNvSpPr>
            <a:spLocks noGrp="1"/>
          </p:cNvSpPr>
          <p:nvPr>
            <p:ph type="chart" sz="quarter" idx="14"/>
          </p:nvPr>
        </p:nvSpPr>
        <p:spPr>
          <a:xfrm>
            <a:off x="6528956" y="1357709"/>
            <a:ext cx="2551545" cy="2200555"/>
          </a:xfrm>
          <a:prstGeom prst="rect">
            <a:avLst/>
          </a:prstGeom>
        </p:spPr>
        <p:txBody>
          <a:bodyPr anchor="ctr" anchorCtr="1">
            <a:noAutofit/>
          </a:bodyPr>
          <a:lstStyle>
            <a:lvl1pPr>
              <a:defRPr>
                <a:latin typeface="Univers 45 Light" pitchFamily="2" charset="0"/>
                <a:cs typeface="Arial" panose="020B0604020202020204" pitchFamily="34" charset="0"/>
              </a:defRPr>
            </a:lvl1pPr>
          </a:lstStyle>
          <a:p>
            <a:r>
              <a:rPr lang="en-US"/>
              <a:t>Click icon to add chart</a:t>
            </a:r>
            <a:endParaRPr lang="en-US" dirty="0"/>
          </a:p>
        </p:txBody>
      </p:sp>
      <p:sp>
        <p:nvSpPr>
          <p:cNvPr id="3" name="Title 2"/>
          <p:cNvSpPr>
            <a:spLocks noGrp="1"/>
          </p:cNvSpPr>
          <p:nvPr>
            <p:ph type="title"/>
          </p:nvPr>
        </p:nvSpPr>
        <p:spPr>
          <a:xfrm>
            <a:off x="825499" y="372195"/>
            <a:ext cx="8255002" cy="725086"/>
          </a:xfrm>
        </p:spPr>
        <p:txBody>
          <a:bodyPr/>
          <a:lstStyle/>
          <a:p>
            <a:r>
              <a:rPr lang="en-US"/>
              <a:t>Click to edit Master title style</a:t>
            </a:r>
            <a:endParaRPr lang="en-GB" dirty="0"/>
          </a:p>
        </p:txBody>
      </p:sp>
      <p:sp>
        <p:nvSpPr>
          <p:cNvPr id="6" name="Text Placeholder 5"/>
          <p:cNvSpPr>
            <a:spLocks noGrp="1"/>
          </p:cNvSpPr>
          <p:nvPr>
            <p:ph type="body" sz="quarter" idx="18"/>
          </p:nvPr>
        </p:nvSpPr>
        <p:spPr>
          <a:xfrm>
            <a:off x="824644" y="3758909"/>
            <a:ext cx="2552400" cy="2199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5"/>
          <p:cNvSpPr>
            <a:spLocks noGrp="1"/>
          </p:cNvSpPr>
          <p:nvPr>
            <p:ph type="body" sz="quarter" idx="19"/>
          </p:nvPr>
        </p:nvSpPr>
        <p:spPr>
          <a:xfrm>
            <a:off x="3674872" y="3758909"/>
            <a:ext cx="2552400" cy="2199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5"/>
          <p:cNvSpPr>
            <a:spLocks noGrp="1"/>
          </p:cNvSpPr>
          <p:nvPr>
            <p:ph type="body" sz="quarter" idx="20"/>
          </p:nvPr>
        </p:nvSpPr>
        <p:spPr>
          <a:xfrm>
            <a:off x="6528101" y="3758909"/>
            <a:ext cx="2552400" cy="2199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93900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noAutofit/>
          </a:bodyPr>
          <a:lstStyle>
            <a:lvl1pPr>
              <a:defRPr>
                <a:solidFill>
                  <a:srgbClr val="00338D"/>
                </a:solidFill>
              </a:defRPr>
            </a:lvl1pPr>
          </a:lstStyle>
          <a:p>
            <a:r>
              <a:rPr lang="en-US"/>
              <a:t>Click to edit Master title style</a:t>
            </a:r>
            <a:endParaRPr lang="en-US" dirty="0"/>
          </a:p>
        </p:txBody>
      </p:sp>
      <p:sp>
        <p:nvSpPr>
          <p:cNvPr id="10" name="Picture Placeholder 5"/>
          <p:cNvSpPr>
            <a:spLocks noGrp="1"/>
          </p:cNvSpPr>
          <p:nvPr>
            <p:ph type="pic" sz="quarter" idx="11"/>
          </p:nvPr>
        </p:nvSpPr>
        <p:spPr>
          <a:xfrm>
            <a:off x="825499" y="1357709"/>
            <a:ext cx="8254800" cy="4589369"/>
          </a:xfrm>
          <a:prstGeom prst="rect">
            <a:avLst/>
          </a:prstGeom>
        </p:spPr>
        <p:txBody>
          <a:bodyPr anchor="ctr" anchorCtr="1">
            <a:noAutofit/>
          </a:bodyPr>
          <a:lstStyle>
            <a:lvl1pPr>
              <a:defRPr>
                <a:latin typeface="Univers 45 Light" pitchFamily="2"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1420518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noAutofit/>
          </a:bodyPr>
          <a:lstStyle>
            <a:lvl1pPr>
              <a:defRPr>
                <a:solidFill>
                  <a:srgbClr val="00338D"/>
                </a:solidFill>
              </a:defRPr>
            </a:lvl1pPr>
          </a:lstStyle>
          <a:p>
            <a:r>
              <a:rPr lang="en-US"/>
              <a:t>Click to edit Master title style</a:t>
            </a:r>
            <a:endParaRPr lang="en-US" dirty="0"/>
          </a:p>
        </p:txBody>
      </p:sp>
      <p:sp>
        <p:nvSpPr>
          <p:cNvPr id="11" name="Text Placeholder 20"/>
          <p:cNvSpPr>
            <a:spLocks noGrp="1"/>
          </p:cNvSpPr>
          <p:nvPr>
            <p:ph type="body" sz="quarter" idx="27" hasCustomPrompt="1"/>
          </p:nvPr>
        </p:nvSpPr>
        <p:spPr bwMode="gray">
          <a:xfrm>
            <a:off x="2514338" y="1357709"/>
            <a:ext cx="1521710"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Title</a:t>
            </a:r>
          </a:p>
        </p:txBody>
      </p:sp>
      <p:sp>
        <p:nvSpPr>
          <p:cNvPr id="12" name="Text Placeholder 20"/>
          <p:cNvSpPr>
            <a:spLocks noGrp="1"/>
          </p:cNvSpPr>
          <p:nvPr>
            <p:ph type="body" sz="quarter" idx="26" hasCustomPrompt="1"/>
          </p:nvPr>
        </p:nvSpPr>
        <p:spPr bwMode="gray">
          <a:xfrm>
            <a:off x="825499" y="1357709"/>
            <a:ext cx="1533967" cy="589520"/>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lvl1pPr marL="0" indent="0" algn="l" defTabSz="914400" rtl="0" eaLnBrk="1" latinLnBrk="0" hangingPunct="1">
              <a:spcBef>
                <a:spcPts val="0"/>
              </a:spcBef>
              <a:spcAft>
                <a:spcPts val="0"/>
              </a:spcAft>
              <a:defRPr lang="en-US" sz="1000" b="1" kern="1200" dirty="0" smtClean="0">
                <a:solidFill>
                  <a:schemeClr val="bg1"/>
                </a:solidFill>
                <a:latin typeface="Univers 45 Light" pitchFamily="2"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Title</a:t>
            </a:r>
          </a:p>
        </p:txBody>
      </p:sp>
      <p:sp>
        <p:nvSpPr>
          <p:cNvPr id="13" name="Text Placeholder 20"/>
          <p:cNvSpPr>
            <a:spLocks noGrp="1"/>
          </p:cNvSpPr>
          <p:nvPr>
            <p:ph type="body" sz="quarter" idx="28" hasCustomPrompt="1"/>
          </p:nvPr>
        </p:nvSpPr>
        <p:spPr bwMode="gray">
          <a:xfrm>
            <a:off x="4190920" y="1357709"/>
            <a:ext cx="1529065"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Title</a:t>
            </a:r>
          </a:p>
        </p:txBody>
      </p:sp>
      <p:sp>
        <p:nvSpPr>
          <p:cNvPr id="14" name="Text Placeholder 20"/>
          <p:cNvSpPr>
            <a:spLocks noGrp="1"/>
          </p:cNvSpPr>
          <p:nvPr>
            <p:ph type="body" sz="quarter" idx="29" hasCustomPrompt="1"/>
          </p:nvPr>
        </p:nvSpPr>
        <p:spPr bwMode="gray">
          <a:xfrm>
            <a:off x="5874857" y="1357709"/>
            <a:ext cx="1526614"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Title</a:t>
            </a:r>
          </a:p>
        </p:txBody>
      </p:sp>
      <p:sp>
        <p:nvSpPr>
          <p:cNvPr id="15" name="Text Placeholder 20"/>
          <p:cNvSpPr>
            <a:spLocks noGrp="1"/>
          </p:cNvSpPr>
          <p:nvPr>
            <p:ph type="body" sz="quarter" idx="30" hasCustomPrompt="1"/>
          </p:nvPr>
        </p:nvSpPr>
        <p:spPr bwMode="gray">
          <a:xfrm>
            <a:off x="7556342" y="1357709"/>
            <a:ext cx="1524159"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Title</a:t>
            </a:r>
          </a:p>
        </p:txBody>
      </p:sp>
      <p:sp>
        <p:nvSpPr>
          <p:cNvPr id="4" name="Text Placeholder 3"/>
          <p:cNvSpPr>
            <a:spLocks noGrp="1"/>
          </p:cNvSpPr>
          <p:nvPr>
            <p:ph type="body" sz="quarter" idx="41"/>
          </p:nvPr>
        </p:nvSpPr>
        <p:spPr>
          <a:xfrm>
            <a:off x="825499" y="2085781"/>
            <a:ext cx="1533600" cy="3848400"/>
          </a:xfrm>
        </p:spPr>
        <p:txBody>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42"/>
          </p:nvPr>
        </p:nvSpPr>
        <p:spPr>
          <a:xfrm>
            <a:off x="7546901" y="2085781"/>
            <a:ext cx="1533600" cy="3848400"/>
          </a:xfrm>
        </p:spPr>
        <p:txBody>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3"/>
          <p:cNvSpPr>
            <a:spLocks noGrp="1"/>
          </p:cNvSpPr>
          <p:nvPr>
            <p:ph type="body" sz="quarter" idx="43"/>
          </p:nvPr>
        </p:nvSpPr>
        <p:spPr>
          <a:xfrm>
            <a:off x="5874857" y="2085781"/>
            <a:ext cx="1533600" cy="3848400"/>
          </a:xfrm>
        </p:spPr>
        <p:txBody>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3"/>
          <p:cNvSpPr>
            <a:spLocks noGrp="1"/>
          </p:cNvSpPr>
          <p:nvPr>
            <p:ph type="body" sz="quarter" idx="44"/>
          </p:nvPr>
        </p:nvSpPr>
        <p:spPr>
          <a:xfrm>
            <a:off x="4190920" y="2085781"/>
            <a:ext cx="1533600" cy="3848400"/>
          </a:xfrm>
        </p:spPr>
        <p:txBody>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3"/>
          <p:cNvSpPr>
            <a:spLocks noGrp="1"/>
          </p:cNvSpPr>
          <p:nvPr>
            <p:ph type="body" sz="quarter" idx="45"/>
          </p:nvPr>
        </p:nvSpPr>
        <p:spPr>
          <a:xfrm>
            <a:off x="2514338" y="2085781"/>
            <a:ext cx="1533600" cy="3848400"/>
          </a:xfrm>
        </p:spPr>
        <p:txBody>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5744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noAutofit/>
          </a:bodyPr>
          <a:lstStyle>
            <a:lvl1pPr>
              <a:defRPr>
                <a:solidFill>
                  <a:srgbClr val="00338D"/>
                </a:solidFill>
              </a:defRPr>
            </a:lvl1pPr>
          </a:lstStyle>
          <a:p>
            <a:r>
              <a:rPr lang="en-US"/>
              <a:t>Click to edit Master title style</a:t>
            </a:r>
            <a:endParaRPr lang="en-US" dirty="0"/>
          </a:p>
        </p:txBody>
      </p:sp>
      <p:sp>
        <p:nvSpPr>
          <p:cNvPr id="3" name="Text Placeholder 20"/>
          <p:cNvSpPr>
            <a:spLocks noGrp="1"/>
          </p:cNvSpPr>
          <p:nvPr>
            <p:ph type="body" sz="quarter" idx="27"/>
          </p:nvPr>
        </p:nvSpPr>
        <p:spPr bwMode="gray">
          <a:xfrm>
            <a:off x="2949566" y="1357709"/>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4" name="Text Placeholder 20"/>
          <p:cNvSpPr>
            <a:spLocks noGrp="1"/>
          </p:cNvSpPr>
          <p:nvPr>
            <p:ph type="body" sz="quarter" idx="26"/>
          </p:nvPr>
        </p:nvSpPr>
        <p:spPr bwMode="gray">
          <a:xfrm>
            <a:off x="825500" y="1357709"/>
            <a:ext cx="1882140" cy="605118"/>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9" name="Text Placeholder 20"/>
          <p:cNvSpPr>
            <a:spLocks noGrp="1"/>
          </p:cNvSpPr>
          <p:nvPr>
            <p:ph type="body" sz="quarter" idx="33"/>
          </p:nvPr>
        </p:nvSpPr>
        <p:spPr bwMode="gray">
          <a:xfrm>
            <a:off x="5074074" y="1357709"/>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10" name="Text Placeholder 20"/>
          <p:cNvSpPr>
            <a:spLocks noGrp="1"/>
          </p:cNvSpPr>
          <p:nvPr>
            <p:ph type="body" sz="quarter" idx="34"/>
          </p:nvPr>
        </p:nvSpPr>
        <p:spPr bwMode="gray">
          <a:xfrm>
            <a:off x="7198361" y="1357709"/>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noAutofit/>
          </a:bodyPr>
          <a:lstStyle>
            <a:lvl1pPr marL="0" algn="l" defTabSz="914400" rtl="0" eaLnBrk="1" latinLnBrk="0" hangingPunct="1">
              <a:defRPr lang="en-US" sz="1000" b="1" kern="120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15" name="Text Placeholder 3"/>
          <p:cNvSpPr>
            <a:spLocks noGrp="1"/>
          </p:cNvSpPr>
          <p:nvPr>
            <p:ph type="body" sz="quarter" idx="41"/>
          </p:nvPr>
        </p:nvSpPr>
        <p:spPr>
          <a:xfrm>
            <a:off x="825499" y="2085781"/>
            <a:ext cx="1882800" cy="3873600"/>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3"/>
          <p:cNvSpPr>
            <a:spLocks noGrp="1"/>
          </p:cNvSpPr>
          <p:nvPr>
            <p:ph type="body" sz="quarter" idx="42"/>
          </p:nvPr>
        </p:nvSpPr>
        <p:spPr>
          <a:xfrm>
            <a:off x="2949566" y="2085781"/>
            <a:ext cx="1882800" cy="3873600"/>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p:cNvSpPr>
            <a:spLocks noGrp="1"/>
          </p:cNvSpPr>
          <p:nvPr>
            <p:ph type="body" sz="quarter" idx="43"/>
          </p:nvPr>
        </p:nvSpPr>
        <p:spPr>
          <a:xfrm>
            <a:off x="5073633" y="2085781"/>
            <a:ext cx="1882800" cy="3873600"/>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p:cNvSpPr>
            <a:spLocks noGrp="1"/>
          </p:cNvSpPr>
          <p:nvPr>
            <p:ph type="body" sz="quarter" idx="44"/>
          </p:nvPr>
        </p:nvSpPr>
        <p:spPr>
          <a:xfrm>
            <a:off x="7197701" y="2085781"/>
            <a:ext cx="1882800" cy="3873600"/>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4795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noAutofit/>
          </a:bodyPr>
          <a:lstStyle>
            <a:lvl1pPr>
              <a:defRPr>
                <a:solidFill>
                  <a:srgbClr val="00338D"/>
                </a:solidFill>
              </a:defRPr>
            </a:lvl1pPr>
          </a:lstStyle>
          <a:p>
            <a:r>
              <a:rPr lang="en-US"/>
              <a:t>Click to edit Master title style</a:t>
            </a:r>
            <a:endParaRPr lang="en-US" dirty="0"/>
          </a:p>
        </p:txBody>
      </p:sp>
      <p:sp>
        <p:nvSpPr>
          <p:cNvPr id="7" name="Text Placeholder 10"/>
          <p:cNvSpPr>
            <a:spLocks noGrp="1"/>
          </p:cNvSpPr>
          <p:nvPr>
            <p:ph type="body" sz="quarter" idx="21"/>
          </p:nvPr>
        </p:nvSpPr>
        <p:spPr bwMode="gray">
          <a:xfrm>
            <a:off x="4275640" y="2899266"/>
            <a:ext cx="1349559" cy="1350000"/>
          </a:xfrm>
          <a:prstGeom prst="ellipse">
            <a:avLst/>
          </a:prstGeom>
          <a:solidFill>
            <a:srgbClr val="00338D"/>
          </a:solidFill>
          <a:ln>
            <a:noFill/>
          </a:ln>
        </p:spPr>
        <p:txBody>
          <a:bodyPr lIns="54000" tIns="54000" rIns="54000" bIns="54000" anchor="ctr" anchorCtr="1">
            <a:noAutofit/>
          </a:bodyPr>
          <a:lstStyle>
            <a:lvl1pPr algn="ctr">
              <a:defRPr sz="1000">
                <a:solidFill>
                  <a:schemeClr val="bg1"/>
                </a:solidFill>
                <a:latin typeface="Univers 45 Light" pitchFamily="2" charset="0"/>
                <a:cs typeface="Arial" panose="020B0604020202020204" pitchFamily="34" charset="0"/>
              </a:defRPr>
            </a:lvl1pPr>
          </a:lstStyle>
          <a:p>
            <a:pPr lvl="0"/>
            <a:r>
              <a:rPr lang="en-US"/>
              <a:t>Click to edit Master text styles</a:t>
            </a:r>
          </a:p>
        </p:txBody>
      </p:sp>
      <p:sp>
        <p:nvSpPr>
          <p:cNvPr id="9" name="Text Placeholder 20"/>
          <p:cNvSpPr>
            <a:spLocks noGrp="1"/>
          </p:cNvSpPr>
          <p:nvPr>
            <p:ph type="body" sz="quarter" idx="26"/>
          </p:nvPr>
        </p:nvSpPr>
        <p:spPr bwMode="gray">
          <a:xfrm>
            <a:off x="825500" y="1356753"/>
            <a:ext cx="3126252" cy="22365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000" b="1"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35" name="AutoShape 20"/>
          <p:cNvSpPr>
            <a:spLocks noChangeArrowheads="1"/>
          </p:cNvSpPr>
          <p:nvPr userDrawn="1"/>
        </p:nvSpPr>
        <p:spPr bwMode="gray">
          <a:xfrm rot="2700000" flipH="1" flipV="1">
            <a:off x="5394240" y="4127356"/>
            <a:ext cx="396053" cy="389835"/>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000" dirty="0">
              <a:solidFill>
                <a:srgbClr val="483698"/>
              </a:solidFill>
              <a:latin typeface="Univers 45 Light" pitchFamily="2" charset="0"/>
            </a:endParaRPr>
          </a:p>
        </p:txBody>
      </p:sp>
      <p:sp>
        <p:nvSpPr>
          <p:cNvPr id="37" name="AutoShape 20"/>
          <p:cNvSpPr>
            <a:spLocks noChangeArrowheads="1"/>
          </p:cNvSpPr>
          <p:nvPr userDrawn="1"/>
        </p:nvSpPr>
        <p:spPr bwMode="gray">
          <a:xfrm rot="18900000" flipV="1">
            <a:off x="4061431" y="4147642"/>
            <a:ext cx="442059" cy="349264"/>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000" dirty="0">
              <a:solidFill>
                <a:srgbClr val="483698"/>
              </a:solidFill>
              <a:latin typeface="Univers 45 Light" pitchFamily="2" charset="0"/>
            </a:endParaRPr>
          </a:p>
        </p:txBody>
      </p:sp>
      <p:sp>
        <p:nvSpPr>
          <p:cNvPr id="43" name="Text Placeholder 20"/>
          <p:cNvSpPr>
            <a:spLocks noGrp="1"/>
          </p:cNvSpPr>
          <p:nvPr>
            <p:ph type="body" sz="quarter" idx="48"/>
          </p:nvPr>
        </p:nvSpPr>
        <p:spPr bwMode="gray">
          <a:xfrm>
            <a:off x="815975" y="4124738"/>
            <a:ext cx="3126252" cy="223331"/>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000" b="1"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45" name="Text Placeholder 20"/>
          <p:cNvSpPr>
            <a:spLocks noGrp="1"/>
          </p:cNvSpPr>
          <p:nvPr>
            <p:ph type="body" sz="quarter" idx="50"/>
          </p:nvPr>
        </p:nvSpPr>
        <p:spPr bwMode="gray">
          <a:xfrm>
            <a:off x="5954249" y="1356752"/>
            <a:ext cx="3126252" cy="208709"/>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000" b="1"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47" name="Text Placeholder 20"/>
          <p:cNvSpPr>
            <a:spLocks noGrp="1"/>
          </p:cNvSpPr>
          <p:nvPr>
            <p:ph type="body" sz="quarter" idx="52"/>
          </p:nvPr>
        </p:nvSpPr>
        <p:spPr bwMode="gray">
          <a:xfrm>
            <a:off x="5954249" y="4139679"/>
            <a:ext cx="3126252" cy="20839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000" b="1"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5" name="AutoShape 20"/>
          <p:cNvSpPr>
            <a:spLocks noChangeArrowheads="1"/>
          </p:cNvSpPr>
          <p:nvPr userDrawn="1"/>
        </p:nvSpPr>
        <p:spPr bwMode="gray">
          <a:xfrm rot="2700000">
            <a:off x="4092476" y="2637065"/>
            <a:ext cx="382279" cy="408476"/>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000" dirty="0">
              <a:solidFill>
                <a:srgbClr val="483698"/>
              </a:solidFill>
              <a:latin typeface="Univers 45 Light" pitchFamily="2" charset="0"/>
            </a:endParaRPr>
          </a:p>
        </p:txBody>
      </p:sp>
      <p:sp>
        <p:nvSpPr>
          <p:cNvPr id="36" name="AutoShape 20"/>
          <p:cNvSpPr>
            <a:spLocks noChangeArrowheads="1"/>
          </p:cNvSpPr>
          <p:nvPr userDrawn="1"/>
        </p:nvSpPr>
        <p:spPr bwMode="gray">
          <a:xfrm rot="18900000" flipH="1">
            <a:off x="5377768" y="2658320"/>
            <a:ext cx="426686" cy="365965"/>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000" dirty="0">
              <a:solidFill>
                <a:srgbClr val="483698"/>
              </a:solidFill>
              <a:latin typeface="Univers 45 Light" pitchFamily="2" charset="0"/>
            </a:endParaRPr>
          </a:p>
        </p:txBody>
      </p:sp>
      <p:sp>
        <p:nvSpPr>
          <p:cNvPr id="4" name="Text Placeholder 3"/>
          <p:cNvSpPr>
            <a:spLocks noGrp="1"/>
          </p:cNvSpPr>
          <p:nvPr>
            <p:ph type="body" sz="quarter" idx="53"/>
          </p:nvPr>
        </p:nvSpPr>
        <p:spPr>
          <a:xfrm>
            <a:off x="5955701" y="4343803"/>
            <a:ext cx="3124800" cy="1612800"/>
          </a:xfrm>
          <a:ln w="12700">
            <a:solidFill>
              <a:schemeClr val="tx2"/>
            </a:solidFill>
          </a:ln>
        </p:spPr>
        <p:txBody>
          <a:bodyPr lIns="54000" tIns="54000" rIns="54000" bIns="54000">
            <a:noAutofit/>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p:cNvSpPr>
            <a:spLocks noGrp="1"/>
          </p:cNvSpPr>
          <p:nvPr>
            <p:ph type="body" sz="quarter" idx="54"/>
          </p:nvPr>
        </p:nvSpPr>
        <p:spPr>
          <a:xfrm>
            <a:off x="815975" y="4343803"/>
            <a:ext cx="3124800" cy="1612800"/>
          </a:xfrm>
          <a:ln w="12700">
            <a:solidFill>
              <a:schemeClr val="tx2"/>
            </a:solidFill>
          </a:ln>
        </p:spPr>
        <p:txBody>
          <a:bodyPr lIns="54000" tIns="54000" rIns="54000" bIns="54000">
            <a:noAutofit/>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3"/>
          <p:cNvSpPr>
            <a:spLocks noGrp="1"/>
          </p:cNvSpPr>
          <p:nvPr>
            <p:ph type="body" sz="quarter" idx="55"/>
          </p:nvPr>
        </p:nvSpPr>
        <p:spPr>
          <a:xfrm>
            <a:off x="5955701" y="1573709"/>
            <a:ext cx="3124800" cy="1612800"/>
          </a:xfrm>
          <a:ln w="12700">
            <a:solidFill>
              <a:schemeClr val="tx2"/>
            </a:solidFill>
          </a:ln>
        </p:spPr>
        <p:txBody>
          <a:bodyPr lIns="54000" tIns="54000" rIns="54000" bIns="54000">
            <a:noAutofit/>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3"/>
          <p:cNvSpPr>
            <a:spLocks noGrp="1"/>
          </p:cNvSpPr>
          <p:nvPr>
            <p:ph type="body" sz="quarter" idx="56"/>
          </p:nvPr>
        </p:nvSpPr>
        <p:spPr>
          <a:xfrm>
            <a:off x="815975" y="1573709"/>
            <a:ext cx="3124800" cy="1612800"/>
          </a:xfrm>
          <a:ln w="12700">
            <a:solidFill>
              <a:schemeClr val="tx2"/>
            </a:solidFill>
          </a:ln>
        </p:spPr>
        <p:txBody>
          <a:bodyPr lIns="54000" tIns="54000" rIns="54000" bIns="54000">
            <a:noAutofit/>
          </a:bodyPr>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7019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4386" y="1337703"/>
            <a:ext cx="5173538" cy="3713268"/>
          </a:xfrm>
        </p:spPr>
        <p:txBody>
          <a:bodyPr anchor="t" anchorCtr="0">
            <a:noAutofit/>
          </a:bodyPr>
          <a:lstStyle>
            <a:lvl1pPr>
              <a:lnSpc>
                <a:spcPct val="70000"/>
              </a:lnSpc>
              <a:defRPr sz="11000" b="0" i="0" baseline="0">
                <a:solidFill>
                  <a:srgbClr val="00338D"/>
                </a:solidFill>
                <a:latin typeface="KPMG Extralight"/>
                <a:cs typeface="KPMG Extralight"/>
              </a:defRPr>
            </a:lvl1pPr>
          </a:lstStyle>
          <a:p>
            <a:r>
              <a:rPr lang="en-US" dirty="0"/>
              <a:t>Title slide 3</a:t>
            </a:r>
            <a:br>
              <a:rPr lang="en-US" dirty="0"/>
            </a:br>
            <a:r>
              <a:rPr lang="en-US" dirty="0"/>
              <a:t>left light vertical image</a:t>
            </a:r>
          </a:p>
        </p:txBody>
      </p:sp>
      <p:sp>
        <p:nvSpPr>
          <p:cNvPr id="10" name="Text Placeholder 6"/>
          <p:cNvSpPr>
            <a:spLocks noGrp="1"/>
          </p:cNvSpPr>
          <p:nvPr>
            <p:ph type="body" sz="quarter" idx="11" hasCustomPrompt="1"/>
          </p:nvPr>
        </p:nvSpPr>
        <p:spPr>
          <a:xfrm>
            <a:off x="4655821" y="5241793"/>
            <a:ext cx="5173538" cy="266379"/>
          </a:xfrm>
          <a:prstGeom prst="rect">
            <a:avLst/>
          </a:prstGeom>
        </p:spPr>
        <p:txBody>
          <a:bodyPr vert="horz">
            <a:noAutofit/>
          </a:bodyPr>
          <a:lstStyle>
            <a:lvl1pPr>
              <a:spcBef>
                <a:spcPts val="280"/>
              </a:spcBef>
              <a:spcAft>
                <a:spcPts val="0"/>
              </a:spcAft>
              <a:defRPr sz="1100" b="1">
                <a:solidFill>
                  <a:schemeClr val="tx2"/>
                </a:solidFill>
                <a:latin typeface="Univers 45 Light" pitchFamily="2"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Date here</a:t>
            </a:r>
          </a:p>
        </p:txBody>
      </p:sp>
      <p:sp>
        <p:nvSpPr>
          <p:cNvPr id="11" name="Freeform 19"/>
          <p:cNvSpPr>
            <a:spLocks noEditPoints="1"/>
          </p:cNvSpPr>
          <p:nvPr userDrawn="1"/>
        </p:nvSpPr>
        <p:spPr bwMode="auto">
          <a:xfrm>
            <a:off x="4655821" y="673105"/>
            <a:ext cx="800894" cy="32817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1945118489"/>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noAutofit/>
          </a:bodyPr>
          <a:lstStyle>
            <a:lvl1pPr>
              <a:defRPr>
                <a:solidFill>
                  <a:srgbClr val="00338D"/>
                </a:solidFill>
              </a:defRPr>
            </a:lvl1pPr>
          </a:lstStyle>
          <a:p>
            <a:r>
              <a:rPr lang="en-US"/>
              <a:t>Click to edit Master title style</a:t>
            </a:r>
            <a:endParaRPr lang="en-US" dirty="0"/>
          </a:p>
        </p:txBody>
      </p:sp>
      <p:sp>
        <p:nvSpPr>
          <p:cNvPr id="5" name="Text Placeholder 20"/>
          <p:cNvSpPr>
            <a:spLocks noGrp="1"/>
          </p:cNvSpPr>
          <p:nvPr>
            <p:ph type="body" sz="quarter" idx="26"/>
          </p:nvPr>
        </p:nvSpPr>
        <p:spPr bwMode="gray">
          <a:xfrm>
            <a:off x="825499" y="1349748"/>
            <a:ext cx="4032249" cy="387856"/>
          </a:xfrm>
          <a:prstGeom prst="rect">
            <a:avLst/>
          </a:prstGeom>
          <a:solidFill>
            <a:srgbClr val="00338D"/>
          </a:solidFill>
          <a:ln w="12700">
            <a:noFill/>
          </a:ln>
        </p:spPr>
        <p:txBody>
          <a:bodyPr vert="horz" lIns="54000" tIns="54000" rIns="54000" bIns="54000" rtlCol="0" anchor="ctr" anchorCtr="0">
            <a:noAutofit/>
          </a:bodyPr>
          <a:lstStyle>
            <a:lvl1pPr>
              <a:defRPr lang="en-US" sz="1000" b="1" i="0"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6" name="Text Placeholder 20"/>
          <p:cNvSpPr>
            <a:spLocks noGrp="1"/>
          </p:cNvSpPr>
          <p:nvPr>
            <p:ph type="body" sz="quarter" idx="27"/>
          </p:nvPr>
        </p:nvSpPr>
        <p:spPr bwMode="gray">
          <a:xfrm>
            <a:off x="5059868" y="1349748"/>
            <a:ext cx="4037829" cy="387856"/>
          </a:xfrm>
          <a:prstGeom prst="rect">
            <a:avLst/>
          </a:prstGeom>
          <a:solidFill>
            <a:srgbClr val="00338D"/>
          </a:solidFill>
          <a:ln w="12700">
            <a:noFill/>
          </a:ln>
        </p:spPr>
        <p:txBody>
          <a:bodyPr vert="horz" lIns="54000" tIns="54000" rIns="54000" bIns="54000" rtlCol="0" anchor="ctr" anchorCtr="0">
            <a:noAutofit/>
          </a:bodyPr>
          <a:lstStyle>
            <a:lvl1pPr>
              <a:defRPr lang="en-US" sz="1000" b="1" i="0"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4" name="Text Placeholder 3"/>
          <p:cNvSpPr>
            <a:spLocks noGrp="1"/>
          </p:cNvSpPr>
          <p:nvPr>
            <p:ph type="body" sz="quarter" idx="29"/>
          </p:nvPr>
        </p:nvSpPr>
        <p:spPr>
          <a:xfrm>
            <a:off x="825499" y="1759003"/>
            <a:ext cx="4032000" cy="4197600"/>
          </a:xfrm>
        </p:spPr>
        <p:txBody>
          <a:bodyPr lIns="54000" tIns="54000" rIns="54000" bIns="54000"/>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p:cNvSpPr>
            <a:spLocks noGrp="1"/>
          </p:cNvSpPr>
          <p:nvPr>
            <p:ph type="body" sz="quarter" idx="30"/>
          </p:nvPr>
        </p:nvSpPr>
        <p:spPr>
          <a:xfrm>
            <a:off x="5065697" y="1759003"/>
            <a:ext cx="4032000" cy="4197600"/>
          </a:xfrm>
        </p:spPr>
        <p:txBody>
          <a:bodyPr lIns="54000" tIns="54000" rIns="54000" bIns="54000"/>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964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825499" y="372195"/>
            <a:ext cx="8255002" cy="725086"/>
          </a:xfrm>
        </p:spPr>
        <p:txBody>
          <a:bodyPr>
            <a:noAutofit/>
          </a:bodyPr>
          <a:lstStyle>
            <a:lvl1pPr>
              <a:defRPr>
                <a:solidFill>
                  <a:srgbClr val="00338D"/>
                </a:solidFill>
              </a:defRPr>
            </a:lvl1pPr>
          </a:lstStyle>
          <a:p>
            <a:r>
              <a:rPr lang="en-US"/>
              <a:t>Click to edit Master title style</a:t>
            </a:r>
            <a:endParaRPr lang="en-US" dirty="0"/>
          </a:p>
        </p:txBody>
      </p:sp>
      <p:sp>
        <p:nvSpPr>
          <p:cNvPr id="21" name="Text Placeholder 20"/>
          <p:cNvSpPr>
            <a:spLocks noGrp="1"/>
          </p:cNvSpPr>
          <p:nvPr>
            <p:ph type="body" sz="quarter" idx="26"/>
          </p:nvPr>
        </p:nvSpPr>
        <p:spPr bwMode="gray">
          <a:xfrm>
            <a:off x="825499" y="1352831"/>
            <a:ext cx="4021200" cy="387856"/>
          </a:xfrm>
          <a:prstGeom prst="rect">
            <a:avLst/>
          </a:prstGeom>
          <a:solidFill>
            <a:srgbClr val="00338D"/>
          </a:solidFill>
          <a:ln w="12700">
            <a:noFill/>
          </a:ln>
        </p:spPr>
        <p:txBody>
          <a:bodyPr vert="horz" lIns="54000" tIns="54000" rIns="54000" bIns="54000" rtlCol="0" anchor="ctr" anchorCtr="0">
            <a:noAutofit/>
          </a:bodyPr>
          <a:lstStyle>
            <a:lvl1pPr algn="l">
              <a:defRPr lang="en-US" sz="1000" b="1" i="0"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6" name="Text Placeholder 20"/>
          <p:cNvSpPr>
            <a:spLocks noGrp="1"/>
          </p:cNvSpPr>
          <p:nvPr>
            <p:ph type="body" sz="quarter" idx="28"/>
          </p:nvPr>
        </p:nvSpPr>
        <p:spPr bwMode="gray">
          <a:xfrm>
            <a:off x="825499" y="3766502"/>
            <a:ext cx="4021200" cy="388800"/>
          </a:xfrm>
          <a:prstGeom prst="rect">
            <a:avLst/>
          </a:prstGeom>
          <a:solidFill>
            <a:srgbClr val="00338D"/>
          </a:solidFill>
          <a:ln w="12700">
            <a:noFill/>
          </a:ln>
        </p:spPr>
        <p:txBody>
          <a:bodyPr vert="horz" lIns="54000" tIns="54000" rIns="54000" bIns="54000" rtlCol="0" anchor="ctr" anchorCtr="0">
            <a:noAutofit/>
          </a:bodyPr>
          <a:lstStyle>
            <a:lvl1pPr algn="l">
              <a:defRPr lang="en-US" sz="1000" b="1" i="0"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13" name="Text Placeholder 20"/>
          <p:cNvSpPr>
            <a:spLocks noGrp="1"/>
          </p:cNvSpPr>
          <p:nvPr>
            <p:ph type="body" sz="quarter" idx="30"/>
          </p:nvPr>
        </p:nvSpPr>
        <p:spPr bwMode="gray">
          <a:xfrm>
            <a:off x="5059301" y="1352831"/>
            <a:ext cx="4021200" cy="387856"/>
          </a:xfrm>
          <a:prstGeom prst="rect">
            <a:avLst/>
          </a:prstGeom>
          <a:solidFill>
            <a:srgbClr val="00338D"/>
          </a:solidFill>
          <a:ln w="12700">
            <a:noFill/>
          </a:ln>
        </p:spPr>
        <p:txBody>
          <a:bodyPr vert="horz" lIns="54000" tIns="54000" rIns="54000" bIns="54000" rtlCol="0" anchor="ctr" anchorCtr="0">
            <a:noAutofit/>
          </a:bodyPr>
          <a:lstStyle>
            <a:lvl1pPr algn="l">
              <a:defRPr lang="en-US" sz="1000" b="1" i="0"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17" name="Text Placeholder 20"/>
          <p:cNvSpPr>
            <a:spLocks noGrp="1"/>
          </p:cNvSpPr>
          <p:nvPr>
            <p:ph type="body" sz="quarter" idx="34"/>
          </p:nvPr>
        </p:nvSpPr>
        <p:spPr bwMode="gray">
          <a:xfrm>
            <a:off x="5059301" y="3766502"/>
            <a:ext cx="4021200" cy="388800"/>
          </a:xfrm>
          <a:prstGeom prst="rect">
            <a:avLst/>
          </a:prstGeom>
          <a:solidFill>
            <a:srgbClr val="00338D"/>
          </a:solidFill>
          <a:ln w="12700">
            <a:noFill/>
          </a:ln>
        </p:spPr>
        <p:txBody>
          <a:bodyPr vert="horz" lIns="54000" tIns="54000" rIns="54000" bIns="54000" rtlCol="0" anchor="ctr" anchorCtr="0">
            <a:noAutofit/>
          </a:bodyPr>
          <a:lstStyle>
            <a:lvl1pPr algn="l">
              <a:defRPr lang="en-US" sz="1000" b="1" i="0" kern="1200" noProof="0" dirty="0" smtClean="0">
                <a:solidFill>
                  <a:schemeClr val="bg1"/>
                </a:solidFill>
                <a:latin typeface="Univers 45 Light" pitchFamily="2" charset="0"/>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4" name="Text Placeholder 3"/>
          <p:cNvSpPr>
            <a:spLocks noGrp="1"/>
          </p:cNvSpPr>
          <p:nvPr>
            <p:ph type="body" sz="quarter" idx="37"/>
          </p:nvPr>
        </p:nvSpPr>
        <p:spPr>
          <a:xfrm>
            <a:off x="825499" y="1748772"/>
            <a:ext cx="4021200" cy="1785600"/>
          </a:xfrm>
        </p:spPr>
        <p:txBody>
          <a:bodyPr lIns="54000" tIns="54000" rIns="54000" bIns="54000"/>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3"/>
          <p:cNvSpPr>
            <a:spLocks noGrp="1"/>
          </p:cNvSpPr>
          <p:nvPr>
            <p:ph type="body" sz="quarter" idx="38"/>
          </p:nvPr>
        </p:nvSpPr>
        <p:spPr>
          <a:xfrm>
            <a:off x="5059301" y="1748772"/>
            <a:ext cx="4021200" cy="1785600"/>
          </a:xfrm>
        </p:spPr>
        <p:txBody>
          <a:bodyPr lIns="54000" tIns="54000" rIns="54000" bIns="54000"/>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3"/>
          <p:cNvSpPr>
            <a:spLocks noGrp="1"/>
          </p:cNvSpPr>
          <p:nvPr>
            <p:ph type="body" sz="quarter" idx="39"/>
          </p:nvPr>
        </p:nvSpPr>
        <p:spPr>
          <a:xfrm>
            <a:off x="825499" y="4171003"/>
            <a:ext cx="4021200" cy="1785600"/>
          </a:xfrm>
        </p:spPr>
        <p:txBody>
          <a:bodyPr lIns="54000" tIns="54000" rIns="54000" bIns="54000"/>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3"/>
          <p:cNvSpPr>
            <a:spLocks noGrp="1"/>
          </p:cNvSpPr>
          <p:nvPr>
            <p:ph type="body" sz="quarter" idx="40"/>
          </p:nvPr>
        </p:nvSpPr>
        <p:spPr>
          <a:xfrm>
            <a:off x="5059301" y="4171003"/>
            <a:ext cx="4021200" cy="1785600"/>
          </a:xfrm>
        </p:spPr>
        <p:txBody>
          <a:bodyPr lIns="54000" tIns="54000" rIns="54000" bIns="54000"/>
          <a:lstStyle>
            <a:lvl1pPr>
              <a:defRPr sz="1000">
                <a:latin typeface="Univers 45 Light" pitchFamily="2" charset="0"/>
              </a:defRPr>
            </a:lvl1pPr>
            <a:lvl2pPr>
              <a:defRPr sz="1000">
                <a:latin typeface="Univers 45 Light" pitchFamily="2" charset="0"/>
              </a:defRPr>
            </a:lvl2pPr>
            <a:lvl3pPr>
              <a:defRPr sz="1000">
                <a:latin typeface="Univers 45 Light" pitchFamily="2" charset="0"/>
              </a:defRPr>
            </a:lvl3pPr>
            <a:lvl4pPr>
              <a:defRPr sz="1000">
                <a:latin typeface="Univers 45 Light" pitchFamily="2" charset="0"/>
              </a:defRPr>
            </a:lvl4pPr>
            <a:lvl5pPr>
              <a:defRPr sz="10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432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00338D"/>
        </a:solidFill>
        <a:effectLst/>
      </p:bgPr>
    </p:bg>
    <p:spTree>
      <p:nvGrpSpPr>
        <p:cNvPr id="1" name=""/>
        <p:cNvGrpSpPr/>
        <p:nvPr/>
      </p:nvGrpSpPr>
      <p:grpSpPr>
        <a:xfrm>
          <a:off x="0" y="0"/>
          <a:ext cx="0" cy="0"/>
          <a:chOff x="0" y="0"/>
          <a:chExt cx="0" cy="0"/>
        </a:xfrm>
      </p:grpSpPr>
      <p:sp>
        <p:nvSpPr>
          <p:cNvPr id="5" name="Shape 36"/>
          <p:cNvSpPr/>
          <p:nvPr userDrawn="1"/>
        </p:nvSpPr>
        <p:spPr>
          <a:xfrm>
            <a:off x="2398328" y="6320118"/>
            <a:ext cx="6303819" cy="4034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914400">
              <a:defRPr sz="800">
                <a:solidFill>
                  <a:srgbClr val="004C97"/>
                </a:solidFill>
                <a:latin typeface="Univers for KPMG"/>
                <a:ea typeface="Univers for KPMG"/>
                <a:cs typeface="Univers for KPMG"/>
                <a:sym typeface="Univers for KPMG"/>
              </a:defRPr>
            </a:lvl1pPr>
          </a:lstStyle>
          <a:p>
            <a:pPr lvl="0">
              <a:defRPr sz="1800">
                <a:solidFill>
                  <a:srgbClr val="000000"/>
                </a:solidFill>
              </a:defRPr>
            </a:pPr>
            <a:r>
              <a:rPr sz="600" dirty="0">
                <a:solidFill>
                  <a:schemeClr val="bg1"/>
                </a:solidFill>
                <a:latin typeface="Univers 45 Light" pitchFamily="2" charset="0"/>
                <a:ea typeface="Univers for KPMG Light"/>
                <a:cs typeface="Arial" panose="020B0604020202020204" pitchFamily="34" charset="0"/>
              </a:rPr>
              <a:t>©KPMG 201</a:t>
            </a:r>
            <a:r>
              <a:rPr lang="en-GB" sz="600" dirty="0">
                <a:solidFill>
                  <a:schemeClr val="bg1"/>
                </a:solidFill>
                <a:latin typeface="Univers 45 Light" pitchFamily="2" charset="0"/>
                <a:ea typeface="Univers for KPMG Light"/>
                <a:cs typeface="Arial" panose="020B0604020202020204" pitchFamily="34" charset="0"/>
              </a:rPr>
              <a:t>6</a:t>
            </a:r>
            <a:r>
              <a:rPr sz="600" dirty="0">
                <a:solidFill>
                  <a:schemeClr val="bg1"/>
                </a:solidFill>
                <a:latin typeface="Univers 45 Light" pitchFamily="2" charset="0"/>
                <a:ea typeface="Univers for KPMG Light"/>
                <a:cs typeface="Arial" panose="020B0604020202020204" pitchFamily="34" charset="0"/>
              </a:rPr>
              <a:t>. Inset copyright information here. Imagnimus inciis sed maximus, acepedi psandi occum qui coribus et </a:t>
            </a:r>
            <a:r>
              <a:rPr sz="600" dirty="0" err="1">
                <a:solidFill>
                  <a:schemeClr val="bg1"/>
                </a:solidFill>
                <a:latin typeface="Univers 45 Light" pitchFamily="2" charset="0"/>
                <a:ea typeface="Univers for KPMG Light"/>
                <a:cs typeface="Arial" panose="020B0604020202020204" pitchFamily="34" charset="0"/>
              </a:rPr>
              <a:t>et</a:t>
            </a:r>
            <a:r>
              <a:rPr sz="600" dirty="0">
                <a:solidFill>
                  <a:schemeClr val="bg1"/>
                </a:solidFill>
                <a:latin typeface="Univers 45 Light" pitchFamily="2" charset="0"/>
                <a:ea typeface="Univers for KPMG Light"/>
                <a:cs typeface="Arial" panose="020B0604020202020204" pitchFamily="34" charset="0"/>
              </a:rPr>
              <a:t> </a:t>
            </a:r>
            <a:r>
              <a:rPr sz="600" dirty="0" err="1">
                <a:solidFill>
                  <a:schemeClr val="bg1"/>
                </a:solidFill>
                <a:latin typeface="Univers 45 Light" pitchFamily="2" charset="0"/>
                <a:ea typeface="Univers for KPMG Light"/>
                <a:cs typeface="Arial" panose="020B0604020202020204" pitchFamily="34" charset="0"/>
              </a:rPr>
              <a:t>volu</a:t>
            </a:r>
            <a:r>
              <a:rPr lang="de-DE" sz="600" dirty="0">
                <a:solidFill>
                  <a:schemeClr val="bg1"/>
                </a:solidFill>
                <a:latin typeface="Univers 45 Light" pitchFamily="2" charset="0"/>
                <a:ea typeface="Univers for KPMG Light"/>
                <a:cs typeface="Arial" panose="020B0604020202020204" pitchFamily="34" charset="0"/>
              </a:rPr>
              <a:t>m²</a:t>
            </a:r>
            <a:r>
              <a:rPr sz="600" dirty="0" err="1">
                <a:solidFill>
                  <a:schemeClr val="bg1"/>
                </a:solidFill>
                <a:latin typeface="Univers 45 Light" pitchFamily="2" charset="0"/>
                <a:ea typeface="Univers for KPMG Light"/>
                <a:cs typeface="Arial" panose="020B0604020202020204" pitchFamily="34" charset="0"/>
              </a:rPr>
              <a:t>uia</a:t>
            </a:r>
            <a:r>
              <a:rPr sz="600" dirty="0">
                <a:solidFill>
                  <a:schemeClr val="bg1"/>
                </a:solidFill>
                <a:latin typeface="Univers 45 Light" pitchFamily="2" charset="0"/>
                <a:ea typeface="Univers for KPMG Light"/>
                <a:cs typeface="Arial" panose="020B0604020202020204" pitchFamily="34" charset="0"/>
              </a:rPr>
              <a:t>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3" name="Title 2"/>
          <p:cNvSpPr>
            <a:spLocks noGrp="1"/>
          </p:cNvSpPr>
          <p:nvPr>
            <p:ph type="title"/>
          </p:nvPr>
        </p:nvSpPr>
        <p:spPr>
          <a:xfrm>
            <a:off x="2217594" y="1344706"/>
            <a:ext cx="6686864" cy="2359620"/>
          </a:xfrm>
          <a:prstGeom prst="rect">
            <a:avLst/>
          </a:prstGeom>
        </p:spPr>
        <p:txBody>
          <a:bodyPr lIns="0" tIns="0" rIns="0" bIns="0" anchor="t" anchorCtr="0">
            <a:noAutofit/>
          </a:bodyPr>
          <a:lstStyle>
            <a:lvl1pPr>
              <a:lnSpc>
                <a:spcPct val="70000"/>
              </a:lnSpc>
              <a:defRPr sz="11000" b="0" i="0">
                <a:solidFill>
                  <a:schemeClr val="bg1"/>
                </a:solidFill>
                <a:latin typeface="KPMG Extralight"/>
                <a:cs typeface="KPMG Extralight"/>
              </a:defRPr>
            </a:lvl1pPr>
          </a:lstStyle>
          <a:p>
            <a:r>
              <a:rPr lang="en-US"/>
              <a:t>Click to edit Master title style</a:t>
            </a:r>
            <a:endParaRPr lang="en-US" dirty="0"/>
          </a:p>
        </p:txBody>
      </p:sp>
      <p:sp>
        <p:nvSpPr>
          <p:cNvPr id="7" name="object 4"/>
          <p:cNvSpPr/>
          <p:nvPr userDrawn="1"/>
        </p:nvSpPr>
        <p:spPr>
          <a:xfrm>
            <a:off x="0" y="0"/>
            <a:ext cx="17156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692" dirty="0">
              <a:latin typeface="Univers 45 Light" pitchFamily="2" charset="0"/>
            </a:endParaRPr>
          </a:p>
        </p:txBody>
      </p:sp>
      <p:sp>
        <p:nvSpPr>
          <p:cNvPr id="6" name="Freeform 19"/>
          <p:cNvSpPr>
            <a:spLocks noEditPoints="1"/>
          </p:cNvSpPr>
          <p:nvPr userDrawn="1"/>
        </p:nvSpPr>
        <p:spPr bwMode="auto">
          <a:xfrm>
            <a:off x="2217593" y="635794"/>
            <a:ext cx="903573" cy="37024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237809831"/>
      </p:ext>
    </p:extLst>
  </p:cSld>
  <p:clrMapOvr>
    <a:masterClrMapping/>
  </p:clrMapOvr>
  <p:extLst mod="1">
    <p:ext uri="{DCECCB84-F9BA-43D5-87BE-67443E8EF086}">
      <p15:sldGuideLst xmlns:p15="http://schemas.microsoft.com/office/powerpoint/2012/main">
        <p15:guide id="1" pos="139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rgbClr val="0091DA"/>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156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92" dirty="0">
              <a:latin typeface="Univers 45 Light" pitchFamily="2" charset="0"/>
            </a:endParaRPr>
          </a:p>
        </p:txBody>
      </p:sp>
      <p:sp>
        <p:nvSpPr>
          <p:cNvPr id="22" name="Title 21"/>
          <p:cNvSpPr>
            <a:spLocks noGrp="1"/>
          </p:cNvSpPr>
          <p:nvPr>
            <p:ph type="title" hasCustomPrompt="1"/>
          </p:nvPr>
        </p:nvSpPr>
        <p:spPr>
          <a:xfrm>
            <a:off x="2215342" y="1347395"/>
            <a:ext cx="6686863" cy="2359620"/>
          </a:xfrm>
          <a:prstGeom prst="rect">
            <a:avLst/>
          </a:prstGeom>
        </p:spPr>
        <p:txBody>
          <a:bodyPr lIns="0" tIns="0" rIns="0" bIns="0" anchor="t" anchorCtr="0">
            <a:noAutofit/>
          </a:bodyPr>
          <a:lstStyle>
            <a:lvl1pPr>
              <a:lnSpc>
                <a:spcPct val="70000"/>
              </a:lnSpc>
              <a:defRPr sz="11000" baseline="0">
                <a:solidFill>
                  <a:srgbClr val="FFFFFF"/>
                </a:solidFill>
                <a:latin typeface="+mj-lt"/>
                <a:cs typeface="KPMG Extralight"/>
              </a:defRPr>
            </a:lvl1pPr>
          </a:lstStyle>
          <a:p>
            <a:r>
              <a:rPr lang="en-US" dirty="0"/>
              <a:t>Section divider one title style</a:t>
            </a:r>
          </a:p>
        </p:txBody>
      </p:sp>
      <p:sp>
        <p:nvSpPr>
          <p:cNvPr id="5" name="Freeform 19"/>
          <p:cNvSpPr>
            <a:spLocks noEditPoints="1"/>
          </p:cNvSpPr>
          <p:nvPr userDrawn="1"/>
        </p:nvSpPr>
        <p:spPr bwMode="auto">
          <a:xfrm>
            <a:off x="2217593" y="635794"/>
            <a:ext cx="903573" cy="37024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45379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156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692" dirty="0">
              <a:latin typeface="Univers 45 Light" pitchFamily="2" charset="0"/>
            </a:endParaRPr>
          </a:p>
        </p:txBody>
      </p:sp>
      <p:sp>
        <p:nvSpPr>
          <p:cNvPr id="22" name="Title 21"/>
          <p:cNvSpPr>
            <a:spLocks noGrp="1"/>
          </p:cNvSpPr>
          <p:nvPr>
            <p:ph type="title" hasCustomPrompt="1"/>
          </p:nvPr>
        </p:nvSpPr>
        <p:spPr>
          <a:xfrm>
            <a:off x="2215342" y="1347395"/>
            <a:ext cx="6686863" cy="2359620"/>
          </a:xfrm>
          <a:prstGeom prst="rect">
            <a:avLst/>
          </a:prstGeom>
        </p:spPr>
        <p:txBody>
          <a:bodyPr lIns="0" tIns="0" rIns="0" bIns="0" anchor="t" anchorCtr="0">
            <a:noAutofit/>
          </a:bodyPr>
          <a:lstStyle>
            <a:lvl1pPr algn="l">
              <a:lnSpc>
                <a:spcPct val="70000"/>
              </a:lnSpc>
              <a:defRPr sz="11000" baseline="0">
                <a:solidFill>
                  <a:srgbClr val="FFFFFF"/>
                </a:solidFill>
                <a:latin typeface="+mj-lt"/>
                <a:cs typeface="KPMG Extralight"/>
              </a:defRPr>
            </a:lvl1pPr>
          </a:lstStyle>
          <a:p>
            <a:r>
              <a:rPr lang="en-US" dirty="0"/>
              <a:t>Section divider two title style</a:t>
            </a:r>
          </a:p>
        </p:txBody>
      </p:sp>
      <p:sp>
        <p:nvSpPr>
          <p:cNvPr id="5" name="Freeform 19"/>
          <p:cNvSpPr>
            <a:spLocks noEditPoints="1"/>
          </p:cNvSpPr>
          <p:nvPr userDrawn="1"/>
        </p:nvSpPr>
        <p:spPr bwMode="auto">
          <a:xfrm>
            <a:off x="2217593" y="635794"/>
            <a:ext cx="903573" cy="37024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81329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rgbClr val="00338D"/>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156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692" dirty="0">
              <a:latin typeface="Univers 45 Light" pitchFamily="2" charset="0"/>
            </a:endParaRPr>
          </a:p>
        </p:txBody>
      </p:sp>
      <p:sp>
        <p:nvSpPr>
          <p:cNvPr id="22" name="Title 21"/>
          <p:cNvSpPr>
            <a:spLocks noGrp="1"/>
          </p:cNvSpPr>
          <p:nvPr>
            <p:ph type="title" hasCustomPrompt="1"/>
          </p:nvPr>
        </p:nvSpPr>
        <p:spPr>
          <a:xfrm>
            <a:off x="2215342" y="1344706"/>
            <a:ext cx="6686863" cy="2359620"/>
          </a:xfrm>
          <a:prstGeom prst="rect">
            <a:avLst/>
          </a:prstGeom>
        </p:spPr>
        <p:txBody>
          <a:bodyPr lIns="0" tIns="0" rIns="0" bIns="0" anchor="t" anchorCtr="0">
            <a:noAutofit/>
          </a:bodyPr>
          <a:lstStyle>
            <a:lvl1pPr>
              <a:lnSpc>
                <a:spcPct val="70000"/>
              </a:lnSpc>
              <a:defRPr sz="11000" baseline="0">
                <a:solidFill>
                  <a:srgbClr val="FFFFFF"/>
                </a:solidFill>
                <a:latin typeface="+mj-lt"/>
                <a:cs typeface="KPMG Extralight"/>
              </a:defRPr>
            </a:lvl1pPr>
          </a:lstStyle>
          <a:p>
            <a:r>
              <a:rPr lang="en-US" dirty="0"/>
              <a:t>Section divider three title style</a:t>
            </a:r>
          </a:p>
        </p:txBody>
      </p:sp>
      <p:sp>
        <p:nvSpPr>
          <p:cNvPr id="5" name="Freeform 19"/>
          <p:cNvSpPr>
            <a:spLocks noEditPoints="1"/>
          </p:cNvSpPr>
          <p:nvPr userDrawn="1"/>
        </p:nvSpPr>
        <p:spPr bwMode="auto">
          <a:xfrm>
            <a:off x="2217593" y="635794"/>
            <a:ext cx="903573" cy="37024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3628686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156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692" dirty="0">
              <a:latin typeface="Univers 45 Light" pitchFamily="2" charset="0"/>
            </a:endParaRPr>
          </a:p>
        </p:txBody>
      </p:sp>
      <p:sp>
        <p:nvSpPr>
          <p:cNvPr id="22" name="Title 21"/>
          <p:cNvSpPr>
            <a:spLocks noGrp="1"/>
          </p:cNvSpPr>
          <p:nvPr>
            <p:ph type="title" hasCustomPrompt="1"/>
          </p:nvPr>
        </p:nvSpPr>
        <p:spPr>
          <a:xfrm>
            <a:off x="2215342" y="1344706"/>
            <a:ext cx="6686863" cy="2359620"/>
          </a:xfrm>
          <a:prstGeom prst="rect">
            <a:avLst/>
          </a:prstGeom>
        </p:spPr>
        <p:txBody>
          <a:bodyPr lIns="0" tIns="0" rIns="0" bIns="0" anchor="t" anchorCtr="0">
            <a:noAutofit/>
          </a:bodyPr>
          <a:lstStyle>
            <a:lvl1pPr>
              <a:lnSpc>
                <a:spcPct val="70000"/>
              </a:lnSpc>
              <a:defRPr sz="11000" baseline="0">
                <a:solidFill>
                  <a:srgbClr val="FFFFFF"/>
                </a:solidFill>
                <a:latin typeface="+mj-lt"/>
                <a:cs typeface="KPMG Extralight"/>
              </a:defRPr>
            </a:lvl1pPr>
          </a:lstStyle>
          <a:p>
            <a:r>
              <a:rPr lang="en-US" dirty="0"/>
              <a:t>Section divider four title style</a:t>
            </a:r>
          </a:p>
        </p:txBody>
      </p:sp>
      <p:sp>
        <p:nvSpPr>
          <p:cNvPr id="5" name="Freeform 19"/>
          <p:cNvSpPr>
            <a:spLocks noEditPoints="1"/>
          </p:cNvSpPr>
          <p:nvPr userDrawn="1"/>
        </p:nvSpPr>
        <p:spPr bwMode="auto">
          <a:xfrm>
            <a:off x="2217593" y="635794"/>
            <a:ext cx="903573" cy="37024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724460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object 3"/>
          <p:cNvSpPr/>
          <p:nvPr userDrawn="1"/>
        </p:nvSpPr>
        <p:spPr>
          <a:xfrm>
            <a:off x="0"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92" dirty="0">
              <a:latin typeface="Univers 45 Light" pitchFamily="2" charset="0"/>
            </a:endParaRPr>
          </a:p>
        </p:txBody>
      </p:sp>
      <p:sp>
        <p:nvSpPr>
          <p:cNvPr id="23" name="Freeform 19"/>
          <p:cNvSpPr>
            <a:spLocks noEditPoints="1"/>
          </p:cNvSpPr>
          <p:nvPr userDrawn="1"/>
        </p:nvSpPr>
        <p:spPr bwMode="auto">
          <a:xfrm>
            <a:off x="2210084" y="6207130"/>
            <a:ext cx="800894" cy="32817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pic>
        <p:nvPicPr>
          <p:cNvPr id="24" name="Picture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2818" y="6128142"/>
            <a:ext cx="716353" cy="451541"/>
          </a:xfrm>
          <a:prstGeom prst="rect">
            <a:avLst/>
          </a:prstGeom>
        </p:spPr>
      </p:pic>
      <p:pic>
        <p:nvPicPr>
          <p:cNvPr id="25" name="Picture 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1011" y="6155982"/>
            <a:ext cx="822977" cy="395861"/>
          </a:xfrm>
          <a:prstGeom prst="rect">
            <a:avLst/>
          </a:prstGeom>
        </p:spPr>
      </p:pic>
      <p:pic>
        <p:nvPicPr>
          <p:cNvPr id="26" name="Picture 5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5828" y="6181187"/>
            <a:ext cx="909724" cy="345450"/>
          </a:xfrm>
          <a:prstGeom prst="rect">
            <a:avLst/>
          </a:prstGeom>
          <a:ln>
            <a:noFill/>
          </a:ln>
        </p:spPr>
      </p:pic>
      <p:pic>
        <p:nvPicPr>
          <p:cNvPr id="27" name="Picture 5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7393" y="6127901"/>
            <a:ext cx="656938" cy="407404"/>
          </a:xfrm>
          <a:prstGeom prst="rect">
            <a:avLst/>
          </a:prstGeom>
        </p:spPr>
      </p:pic>
      <p:pic>
        <p:nvPicPr>
          <p:cNvPr id="8" name="Immagine 7"/>
          <p:cNvPicPr>
            <a:picLocks noChangeAspect="1"/>
          </p:cNvPicPr>
          <p:nvPr userDrawn="1"/>
        </p:nvPicPr>
        <p:blipFill rotWithShape="1">
          <a:blip r:embed="rId6"/>
          <a:srcRect l="3853" t="26161" r="18715" b="24581"/>
          <a:stretch/>
        </p:blipFill>
        <p:spPr>
          <a:xfrm>
            <a:off x="4425794" y="6189078"/>
            <a:ext cx="1140142" cy="390605"/>
          </a:xfrm>
          <a:prstGeom prst="rect">
            <a:avLst/>
          </a:prstGeom>
        </p:spPr>
      </p:pic>
    </p:spTree>
    <p:extLst>
      <p:ext uri="{BB962C8B-B14F-4D97-AF65-F5344CB8AC3E}">
        <p14:creationId xmlns:p14="http://schemas.microsoft.com/office/powerpoint/2010/main" val="275570102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38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288704" y="116632"/>
            <a:ext cx="7344246" cy="576064"/>
          </a:xfrm>
        </p:spPr>
        <p:txBody>
          <a:bodyPr>
            <a:noAutofit/>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noAutofit/>
          </a:bodyPr>
          <a:lstStyle/>
          <a:p>
            <a:endParaRPr lang="en-GB" dirty="0"/>
          </a:p>
        </p:txBody>
      </p:sp>
      <p:sp>
        <p:nvSpPr>
          <p:cNvPr id="26" name="Text Placeholder 25"/>
          <p:cNvSpPr>
            <a:spLocks noGrp="1"/>
          </p:cNvSpPr>
          <p:nvPr>
            <p:ph type="body" sz="quarter" idx="12"/>
          </p:nvPr>
        </p:nvSpPr>
        <p:spPr bwMode="gray">
          <a:xfrm>
            <a:off x="273051" y="1196975"/>
            <a:ext cx="9359900" cy="4895850"/>
          </a:xfrm>
        </p:spPr>
        <p:txBody>
          <a:bodyPr>
            <a:noAutofit/>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542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405514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4 - Left dark vertica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4386" y="1337703"/>
            <a:ext cx="5173538" cy="3724154"/>
          </a:xfrm>
        </p:spPr>
        <p:txBody>
          <a:bodyPr anchor="t" anchorCtr="0">
            <a:noAutofit/>
          </a:bodyPr>
          <a:lstStyle>
            <a:lvl1pPr>
              <a:lnSpc>
                <a:spcPct val="70000"/>
              </a:lnSpc>
              <a:defRPr sz="11000" b="0" i="0" baseline="0">
                <a:solidFill>
                  <a:srgbClr val="FFFFFF"/>
                </a:solidFill>
                <a:latin typeface="KPMG Extralight"/>
                <a:cs typeface="KPMG Extralight"/>
              </a:defRPr>
            </a:lvl1pPr>
          </a:lstStyle>
          <a:p>
            <a:r>
              <a:rPr lang="en-US" dirty="0"/>
              <a:t>Title slide 4</a:t>
            </a:r>
            <a:br>
              <a:rPr lang="en-US" dirty="0"/>
            </a:br>
            <a:r>
              <a:rPr lang="en-US" dirty="0"/>
              <a:t>left dark vertical image</a:t>
            </a:r>
          </a:p>
        </p:txBody>
      </p:sp>
      <p:sp>
        <p:nvSpPr>
          <p:cNvPr id="7" name="Text Placeholder 6"/>
          <p:cNvSpPr>
            <a:spLocks noGrp="1"/>
          </p:cNvSpPr>
          <p:nvPr>
            <p:ph type="body" sz="quarter" idx="11" hasCustomPrompt="1"/>
          </p:nvPr>
        </p:nvSpPr>
        <p:spPr>
          <a:xfrm>
            <a:off x="4655821" y="5241793"/>
            <a:ext cx="5173538" cy="266379"/>
          </a:xfrm>
          <a:prstGeom prst="rect">
            <a:avLst/>
          </a:prstGeom>
        </p:spPr>
        <p:txBody>
          <a:bodyPr vert="horz">
            <a:noAutofit/>
          </a:bodyPr>
          <a:lstStyle>
            <a:lvl1pPr>
              <a:spcBef>
                <a:spcPts val="280"/>
              </a:spcBef>
              <a:spcAft>
                <a:spcPts val="0"/>
              </a:spcAft>
              <a:defRPr sz="1100" b="1">
                <a:solidFill>
                  <a:srgbClr val="FFFFFF"/>
                </a:solidFill>
                <a:latin typeface="Univers 45 Light" pitchFamily="2"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Date here</a:t>
            </a:r>
          </a:p>
        </p:txBody>
      </p:sp>
      <p:sp>
        <p:nvSpPr>
          <p:cNvPr id="9" name="Freeform 19"/>
          <p:cNvSpPr>
            <a:spLocks noEditPoints="1"/>
          </p:cNvSpPr>
          <p:nvPr userDrawn="1"/>
        </p:nvSpPr>
        <p:spPr bwMode="auto">
          <a:xfrm>
            <a:off x="4655821" y="673105"/>
            <a:ext cx="800894" cy="32817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Tree>
    <p:extLst>
      <p:ext uri="{BB962C8B-B14F-4D97-AF65-F5344CB8AC3E}">
        <p14:creationId xmlns:p14="http://schemas.microsoft.com/office/powerpoint/2010/main" val="286525663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 Singula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909" y="1347395"/>
            <a:ext cx="6709064" cy="3725348"/>
          </a:xfrm>
        </p:spPr>
        <p:txBody>
          <a:bodyPr anchor="t" anchorCtr="0">
            <a:noAutofit/>
          </a:bodyPr>
          <a:lstStyle>
            <a:lvl1pPr>
              <a:lnSpc>
                <a:spcPct val="70000"/>
              </a:lnSpc>
              <a:defRPr sz="11000" b="0" i="0">
                <a:solidFill>
                  <a:srgbClr val="FFFFFF"/>
                </a:solidFill>
                <a:latin typeface="KPMG Extralight"/>
                <a:cs typeface="KPMG Extralight"/>
              </a:defRPr>
            </a:lvl1pPr>
          </a:lstStyle>
          <a:p>
            <a:r>
              <a:rPr lang="en-US" dirty="0"/>
              <a:t>Title slide 5</a:t>
            </a:r>
            <a:br>
              <a:rPr lang="en-US" dirty="0"/>
            </a:br>
            <a:r>
              <a:rPr lang="en-US" dirty="0"/>
              <a:t>singular </a:t>
            </a:r>
            <a:br>
              <a:rPr lang="en-US" dirty="0"/>
            </a:br>
            <a:r>
              <a:rPr lang="en-US" dirty="0"/>
              <a:t>image</a:t>
            </a:r>
          </a:p>
        </p:txBody>
      </p:sp>
      <p:sp>
        <p:nvSpPr>
          <p:cNvPr id="3" name="object 3"/>
          <p:cNvSpPr/>
          <p:nvPr userDrawn="1"/>
        </p:nvSpPr>
        <p:spPr>
          <a:xfrm>
            <a:off x="0"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92" dirty="0">
              <a:latin typeface="Univers 45 Light" pitchFamily="2" charset="0"/>
            </a:endParaRPr>
          </a:p>
        </p:txBody>
      </p:sp>
      <p:sp>
        <p:nvSpPr>
          <p:cNvPr id="9" name="Freeform 19"/>
          <p:cNvSpPr>
            <a:spLocks noEditPoints="1"/>
          </p:cNvSpPr>
          <p:nvPr userDrawn="1"/>
        </p:nvSpPr>
        <p:spPr bwMode="auto">
          <a:xfrm>
            <a:off x="2210084" y="673105"/>
            <a:ext cx="800894" cy="32817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sp>
        <p:nvSpPr>
          <p:cNvPr id="10" name="Text Placeholder 6"/>
          <p:cNvSpPr>
            <a:spLocks noGrp="1"/>
          </p:cNvSpPr>
          <p:nvPr>
            <p:ph type="body" sz="quarter" idx="11" hasCustomPrompt="1"/>
          </p:nvPr>
        </p:nvSpPr>
        <p:spPr>
          <a:xfrm>
            <a:off x="2210084" y="5466056"/>
            <a:ext cx="6679045" cy="264460"/>
          </a:xfrm>
          <a:prstGeom prst="rect">
            <a:avLst/>
          </a:prstGeom>
        </p:spPr>
        <p:txBody>
          <a:bodyPr vert="horz">
            <a:noAutofit/>
          </a:bodyPr>
          <a:lstStyle>
            <a:lvl1pPr>
              <a:spcBef>
                <a:spcPts val="280"/>
              </a:spcBef>
              <a:spcAft>
                <a:spcPts val="0"/>
              </a:spcAft>
              <a:defRPr sz="1100" b="1">
                <a:solidFill>
                  <a:schemeClr val="bg1"/>
                </a:solidFill>
                <a:latin typeface="Univers 45 Light" pitchFamily="2"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Date here</a:t>
            </a:r>
          </a:p>
        </p:txBody>
      </p:sp>
    </p:spTree>
    <p:extLst>
      <p:ext uri="{BB962C8B-B14F-4D97-AF65-F5344CB8AC3E}">
        <p14:creationId xmlns:p14="http://schemas.microsoft.com/office/powerpoint/2010/main" val="3663701599"/>
      </p:ext>
    </p:extLst>
  </p:cSld>
  <p:clrMapOvr>
    <a:masterClrMapping/>
  </p:clrMapOvr>
  <p:extLst mod="1">
    <p:ext uri="{DCECCB84-F9BA-43D5-87BE-67443E8EF086}">
      <p15:sldGuideLst xmlns:p15="http://schemas.microsoft.com/office/powerpoint/2012/main">
        <p15:guide id="1" pos="13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6 - No image">
    <p:spTree>
      <p:nvGrpSpPr>
        <p:cNvPr id="1" name=""/>
        <p:cNvGrpSpPr/>
        <p:nvPr/>
      </p:nvGrpSpPr>
      <p:grpSpPr>
        <a:xfrm>
          <a:off x="0" y="0"/>
          <a:ext cx="0" cy="0"/>
          <a:chOff x="0" y="0"/>
          <a:chExt cx="0" cy="0"/>
        </a:xfrm>
      </p:grpSpPr>
      <p:graphicFrame>
        <p:nvGraphicFramePr>
          <p:cNvPr id="6" name="Oggetto 5" hidden="1"/>
          <p:cNvGraphicFramePr>
            <a:graphicFrameLocks noChangeAspect="1"/>
          </p:cNvGraphicFramePr>
          <p:nvPr userDrawn="1">
            <p:custDataLst>
              <p:tags r:id="rId2"/>
            </p:custDataLst>
            <p:extLst>
              <p:ext uri="{D42A27DB-BD31-4B8C-83A1-F6EECF244321}">
                <p14:modId xmlns:p14="http://schemas.microsoft.com/office/powerpoint/2010/main" val="34781367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45"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object 3"/>
          <p:cNvSpPr/>
          <p:nvPr userDrawn="1"/>
        </p:nvSpPr>
        <p:spPr>
          <a:xfrm>
            <a:off x="1720042" y="0"/>
            <a:ext cx="818595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bg1"/>
          </a:solidFill>
        </p:spPr>
        <p:txBody>
          <a:bodyPr wrap="square" lIns="0" tIns="0" rIns="0" bIns="0" rtlCol="0">
            <a:noAutofit/>
          </a:bodyPr>
          <a:lstStyle/>
          <a:p>
            <a:endParaRPr sz="1700" dirty="0">
              <a:latin typeface="Univers 45 Light" pitchFamily="2" charset="0"/>
            </a:endParaRPr>
          </a:p>
        </p:txBody>
      </p:sp>
      <p:sp>
        <p:nvSpPr>
          <p:cNvPr id="2" name="Title 1"/>
          <p:cNvSpPr>
            <a:spLocks noGrp="1"/>
          </p:cNvSpPr>
          <p:nvPr>
            <p:ph type="title" hasCustomPrompt="1"/>
          </p:nvPr>
        </p:nvSpPr>
        <p:spPr>
          <a:xfrm>
            <a:off x="2901062" y="1347395"/>
            <a:ext cx="6306548" cy="3726000"/>
          </a:xfrm>
        </p:spPr>
        <p:txBody>
          <a:bodyPr anchor="t" anchorCtr="0">
            <a:noAutofit/>
          </a:bodyPr>
          <a:lstStyle>
            <a:lvl1pPr>
              <a:lnSpc>
                <a:spcPct val="70000"/>
              </a:lnSpc>
              <a:defRPr sz="11000" b="0" i="0">
                <a:solidFill>
                  <a:srgbClr val="00338D"/>
                </a:solidFill>
                <a:latin typeface="KPMG Extralight"/>
                <a:cs typeface="KPMG Extralight"/>
              </a:defRPr>
            </a:lvl1pPr>
          </a:lstStyle>
          <a:p>
            <a:r>
              <a:rPr lang="en-US" dirty="0"/>
              <a:t>Title slide 6</a:t>
            </a:r>
            <a:br>
              <a:rPr lang="en-US" dirty="0"/>
            </a:br>
            <a:r>
              <a:rPr lang="en-US" dirty="0"/>
              <a:t>no image</a:t>
            </a:r>
          </a:p>
        </p:txBody>
      </p:sp>
      <p:sp>
        <p:nvSpPr>
          <p:cNvPr id="10" name="Text Placeholder 6"/>
          <p:cNvSpPr>
            <a:spLocks noGrp="1"/>
          </p:cNvSpPr>
          <p:nvPr>
            <p:ph type="body" sz="quarter" idx="12" hasCustomPrompt="1"/>
          </p:nvPr>
        </p:nvSpPr>
        <p:spPr>
          <a:xfrm>
            <a:off x="2901063" y="5466056"/>
            <a:ext cx="6278330" cy="264460"/>
          </a:xfrm>
          <a:prstGeom prst="rect">
            <a:avLst/>
          </a:prstGeom>
        </p:spPr>
        <p:txBody>
          <a:bodyPr vert="horz">
            <a:noAutofit/>
          </a:bodyPr>
          <a:lstStyle>
            <a:lvl1pPr>
              <a:spcBef>
                <a:spcPts val="280"/>
              </a:spcBef>
              <a:spcAft>
                <a:spcPts val="0"/>
              </a:spcAft>
              <a:defRPr sz="1100" b="1">
                <a:solidFill>
                  <a:srgbClr val="00338D"/>
                </a:solidFill>
                <a:latin typeface="Univers 45 Light" pitchFamily="2"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Date here</a:t>
            </a:r>
          </a:p>
        </p:txBody>
      </p:sp>
      <p:sp>
        <p:nvSpPr>
          <p:cNvPr id="9" name="object 3"/>
          <p:cNvSpPr/>
          <p:nvPr userDrawn="1"/>
        </p:nvSpPr>
        <p:spPr>
          <a:xfrm>
            <a:off x="0"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92" dirty="0">
              <a:latin typeface="Univers 45 Light" pitchFamily="2" charset="0"/>
            </a:endParaRPr>
          </a:p>
        </p:txBody>
      </p:sp>
      <p:sp>
        <p:nvSpPr>
          <p:cNvPr id="16" name="Freeform 19"/>
          <p:cNvSpPr>
            <a:spLocks noEditPoints="1"/>
          </p:cNvSpPr>
          <p:nvPr userDrawn="1"/>
        </p:nvSpPr>
        <p:spPr bwMode="auto">
          <a:xfrm>
            <a:off x="2210084" y="6207130"/>
            <a:ext cx="800894" cy="32817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latin typeface="Univers 45 Light" pitchFamily="2" charset="0"/>
            </a:endParaRPr>
          </a:p>
        </p:txBody>
      </p:sp>
      <p:pic>
        <p:nvPicPr>
          <p:cNvPr id="17"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52818" y="6128142"/>
            <a:ext cx="716353" cy="451541"/>
          </a:xfrm>
          <a:prstGeom prst="rect">
            <a:avLst/>
          </a:prstGeom>
        </p:spPr>
      </p:pic>
      <p:pic>
        <p:nvPicPr>
          <p:cNvPr id="18" name="Picture 5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11011" y="6155982"/>
            <a:ext cx="822977" cy="395861"/>
          </a:xfrm>
          <a:prstGeom prst="rect">
            <a:avLst/>
          </a:prstGeom>
        </p:spPr>
      </p:pic>
      <p:pic>
        <p:nvPicPr>
          <p:cNvPr id="19" name="Picture 5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75828" y="6181187"/>
            <a:ext cx="909724" cy="345450"/>
          </a:xfrm>
          <a:prstGeom prst="rect">
            <a:avLst/>
          </a:prstGeom>
          <a:ln>
            <a:noFill/>
          </a:ln>
        </p:spPr>
      </p:pic>
      <p:pic>
        <p:nvPicPr>
          <p:cNvPr id="20" name="Picture 5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27393" y="6127901"/>
            <a:ext cx="656938" cy="407404"/>
          </a:xfrm>
          <a:prstGeom prst="rect">
            <a:avLst/>
          </a:prstGeom>
        </p:spPr>
      </p:pic>
      <p:pic>
        <p:nvPicPr>
          <p:cNvPr id="3" name="Immagine 2"/>
          <p:cNvPicPr>
            <a:picLocks noChangeAspect="1"/>
          </p:cNvPicPr>
          <p:nvPr userDrawn="1"/>
        </p:nvPicPr>
        <p:blipFill rotWithShape="1">
          <a:blip r:embed="rId10"/>
          <a:srcRect l="3853" t="26161" r="18715" b="24581"/>
          <a:stretch/>
        </p:blipFill>
        <p:spPr>
          <a:xfrm>
            <a:off x="4425794" y="6189078"/>
            <a:ext cx="1140142" cy="390605"/>
          </a:xfrm>
          <a:prstGeom prst="rect">
            <a:avLst/>
          </a:prstGeom>
        </p:spPr>
      </p:pic>
    </p:spTree>
    <p:extLst>
      <p:ext uri="{BB962C8B-B14F-4D97-AF65-F5344CB8AC3E}">
        <p14:creationId xmlns:p14="http://schemas.microsoft.com/office/powerpoint/2010/main" val="60860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30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8556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super titl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wrap="square">
            <a:noAutofit/>
          </a:bodyPr>
          <a:lstStyle>
            <a:lvl1pPr>
              <a:defRPr>
                <a:solidFill>
                  <a:srgbClr val="00338D"/>
                </a:solidFill>
              </a:defRPr>
            </a:lvl1pPr>
          </a:lstStyle>
          <a:p>
            <a:r>
              <a:rPr lang="en-US" dirty="0"/>
              <a:t>Title here</a:t>
            </a:r>
          </a:p>
        </p:txBody>
      </p:sp>
      <p:sp>
        <p:nvSpPr>
          <p:cNvPr id="3" name="Text Placeholder 2"/>
          <p:cNvSpPr>
            <a:spLocks noGrp="1"/>
          </p:cNvSpPr>
          <p:nvPr>
            <p:ph type="body" sz="quarter" idx="10"/>
          </p:nvPr>
        </p:nvSpPr>
        <p:spPr>
          <a:xfrm>
            <a:off x="825501" y="80471"/>
            <a:ext cx="8272198" cy="214804"/>
          </a:xfrm>
          <a:prstGeom prst="rect">
            <a:avLst/>
          </a:prstGeom>
        </p:spPr>
        <p:txBody>
          <a:bodyPr lIns="0" tIns="0" rIns="0" bIns="0" anchor="b" anchorCtr="0">
            <a:noAutofit/>
          </a:bodyPr>
          <a:lstStyle>
            <a:lvl1pPr>
              <a:defRPr>
                <a:solidFill>
                  <a:srgbClr val="00338D"/>
                </a:solidFill>
                <a:latin typeface="Univers 45 Light" pitchFamily="2" charset="0"/>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2562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2"/>
            </p:custDataLst>
            <p:extLst>
              <p:ext uri="{D42A27DB-BD31-4B8C-83A1-F6EECF244321}">
                <p14:modId xmlns:p14="http://schemas.microsoft.com/office/powerpoint/2010/main" val="6189791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825499" y="1357709"/>
            <a:ext cx="825480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520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38"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image" Target="../media/image4.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9"/>
          <p:cNvSpPr>
            <a:spLocks noEditPoints="1"/>
          </p:cNvSpPr>
          <p:nvPr userDrawn="1"/>
        </p:nvSpPr>
        <p:spPr bwMode="auto">
          <a:xfrm>
            <a:off x="881055" y="6627046"/>
            <a:ext cx="450891" cy="184758"/>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GB" dirty="0">
              <a:latin typeface="Univers 45 Light" pitchFamily="2" charset="0"/>
            </a:endParaRPr>
          </a:p>
        </p:txBody>
      </p:sp>
      <p:graphicFrame>
        <p:nvGraphicFramePr>
          <p:cNvPr id="2" name="Object 1" hidden="1"/>
          <p:cNvGraphicFramePr>
            <a:graphicFrameLocks noChangeAspect="1"/>
          </p:cNvGraphicFramePr>
          <p:nvPr userDrawn="1">
            <p:custDataLst>
              <p:tags r:id="rId32"/>
            </p:custDataLst>
            <p:extLst>
              <p:ext uri="{D42A27DB-BD31-4B8C-83A1-F6EECF244321}">
                <p14:modId xmlns:p14="http://schemas.microsoft.com/office/powerpoint/2010/main" val="19856379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2" name="Diapositiva think-cell" r:id="rId33" imgW="360" imgH="360" progId="TCLayout.ActiveDocument.1">
                  <p:embed/>
                </p:oleObj>
              </mc:Choice>
              <mc:Fallback>
                <p:oleObj name="Diapositiva think-cell" r:id="rId33" imgW="360" imgH="36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49" name="Shape 8"/>
          <p:cNvSpPr txBox="1">
            <a:spLocks/>
          </p:cNvSpPr>
          <p:nvPr/>
        </p:nvSpPr>
        <p:spPr>
          <a:xfrm>
            <a:off x="8416498" y="6639765"/>
            <a:ext cx="1301311" cy="149412"/>
          </a:xfrm>
          <a:prstGeom prst="rect">
            <a:avLst/>
          </a:prstGeom>
        </p:spPr>
        <p:txBody>
          <a:bodyPr lIns="0" tIns="0" rIns="0" bIns="0" anchor="b" anchorCtr="0">
            <a:noAutofit/>
          </a:bodyPr>
          <a:lstStyle>
            <a:defPPr>
              <a:defRPr lang="en-US"/>
            </a:defPPr>
            <a:lvl1pPr marL="0" algn="l" defTabSz="457200" rtl="0" eaLnBrk="1" latinLnBrk="0" hangingPunct="1">
              <a:defRPr sz="1000" kern="1200">
                <a:solidFill>
                  <a:srgbClr val="0061A8"/>
                </a:solidFill>
                <a:latin typeface="Univers for KPMG"/>
                <a:ea typeface="Univers for KPMG"/>
                <a:cs typeface="Univers for KPMG"/>
                <a:sym typeface="Univers for KPM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rgbClr val="003087"/>
                </a:solidFill>
                <a:latin typeface="Univers 45 Light" pitchFamily="2" charset="0"/>
                <a:ea typeface="Univers for KPMG"/>
                <a:cs typeface="Arial" panose="020B0604020202020204" pitchFamily="34" charset="0"/>
              </a:rPr>
              <a:pPr algn="r"/>
              <a:t>‹Nr.›</a:t>
            </a:fld>
            <a:endParaRPr lang="en-US" sz="1000" dirty="0">
              <a:solidFill>
                <a:srgbClr val="003087"/>
              </a:solidFill>
              <a:latin typeface="Univers 45 Light" pitchFamily="2" charset="0"/>
              <a:ea typeface="Univers for KPMG"/>
              <a:cs typeface="Arial" panose="020B0604020202020204" pitchFamily="34" charset="0"/>
            </a:endParaRPr>
          </a:p>
        </p:txBody>
      </p:sp>
      <p:sp>
        <p:nvSpPr>
          <p:cNvPr id="78" name="Title Placeholder 77"/>
          <p:cNvSpPr>
            <a:spLocks noGrp="1"/>
          </p:cNvSpPr>
          <p:nvPr>
            <p:ph type="title"/>
          </p:nvPr>
        </p:nvSpPr>
        <p:spPr>
          <a:xfrm>
            <a:off x="825499" y="372195"/>
            <a:ext cx="8255002" cy="725086"/>
          </a:xfrm>
          <a:prstGeom prst="rect">
            <a:avLst/>
          </a:prstGeom>
          <a:noFill/>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5499" y="1357709"/>
            <a:ext cx="8254800" cy="460362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4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634040" y="6527336"/>
            <a:ext cx="489278" cy="308409"/>
          </a:xfrm>
          <a:prstGeom prst="rect">
            <a:avLst/>
          </a:prstGeom>
        </p:spPr>
      </p:pic>
      <p:pic>
        <p:nvPicPr>
          <p:cNvPr id="16" name="Picture 50"/>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2422917" y="6554719"/>
            <a:ext cx="562105" cy="270378"/>
          </a:xfrm>
          <a:prstGeom prst="rect">
            <a:avLst/>
          </a:prstGeom>
        </p:spPr>
      </p:pic>
      <p:pic>
        <p:nvPicPr>
          <p:cNvPr id="17" name="Picture 51"/>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3342053" y="6614140"/>
            <a:ext cx="621354" cy="235946"/>
          </a:xfrm>
          <a:prstGeom prst="rect">
            <a:avLst/>
          </a:prstGeom>
          <a:ln>
            <a:noFill/>
          </a:ln>
        </p:spPr>
      </p:pic>
      <p:pic>
        <p:nvPicPr>
          <p:cNvPr id="18" name="Picture 52"/>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4288381" y="6563182"/>
            <a:ext cx="448697" cy="278262"/>
          </a:xfrm>
          <a:prstGeom prst="rect">
            <a:avLst/>
          </a:prstGeom>
        </p:spPr>
      </p:pic>
      <p:pic>
        <p:nvPicPr>
          <p:cNvPr id="11" name="Immagine 10"/>
          <p:cNvPicPr>
            <a:picLocks noChangeAspect="1"/>
          </p:cNvPicPr>
          <p:nvPr userDrawn="1"/>
        </p:nvPicPr>
        <p:blipFill rotWithShape="1">
          <a:blip r:embed="rId39"/>
          <a:srcRect l="3853" t="26161" r="18715" b="24581"/>
          <a:stretch/>
        </p:blipFill>
        <p:spPr>
          <a:xfrm>
            <a:off x="2350000" y="6592655"/>
            <a:ext cx="707938" cy="242535"/>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 id="2147483770" r:id="rId4"/>
    <p:sldLayoutId id="2147483771" r:id="rId5"/>
    <p:sldLayoutId id="2147483667" r:id="rId6"/>
    <p:sldLayoutId id="2147483765" r:id="rId7"/>
    <p:sldLayoutId id="2147483738" r:id="rId8"/>
    <p:sldLayoutId id="2147483668" r:id="rId9"/>
    <p:sldLayoutId id="2147483739" r:id="rId10"/>
    <p:sldLayoutId id="2147483715" r:id="rId11"/>
    <p:sldLayoutId id="2147483714" r:id="rId12"/>
    <p:sldLayoutId id="2147483669" r:id="rId13"/>
    <p:sldLayoutId id="2147483716" r:id="rId14"/>
    <p:sldLayoutId id="2147483722" r:id="rId15"/>
    <p:sldLayoutId id="2147483670" r:id="rId16"/>
    <p:sldLayoutId id="2147483718" r:id="rId17"/>
    <p:sldLayoutId id="2147483717" r:id="rId18"/>
    <p:sldLayoutId id="2147483719" r:id="rId19"/>
    <p:sldLayoutId id="2147483720" r:id="rId20"/>
    <p:sldLayoutId id="2147483721" r:id="rId21"/>
    <p:sldLayoutId id="2147483772" r:id="rId22"/>
    <p:sldLayoutId id="2147483773" r:id="rId23"/>
    <p:sldLayoutId id="2147483774" r:id="rId24"/>
    <p:sldLayoutId id="2147483775" r:id="rId25"/>
    <p:sldLayoutId id="2147483776" r:id="rId26"/>
    <p:sldLayoutId id="2147483764" r:id="rId27"/>
    <p:sldLayoutId id="2147483777" r:id="rId28"/>
    <p:sldLayoutId id="2147483778" r:id="rId29"/>
  </p:sldLayoutIdLst>
  <p:hf sldNum="0" hdr="0" dt="0"/>
  <p:txStyles>
    <p:titleStyle>
      <a:lvl1pPr eaLnBrk="1" hangingPunct="1">
        <a:lnSpc>
          <a:spcPct val="70000"/>
        </a:lnSpc>
        <a:defRPr sz="5400" b="0" i="0">
          <a:solidFill>
            <a:srgbClr val="00338D"/>
          </a:solidFill>
          <a:latin typeface="+mj-lt"/>
          <a:cs typeface="KPMG Extralight"/>
        </a:defRPr>
      </a:lvl1pPr>
    </p:titleStyle>
    <p:body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p:bodyStyle>
    <p:otherStyle/>
  </p:txStyles>
  <p:extLst mod="1">
    <p:ext uri="{27BBF7A9-308A-43DC-89C8-2F10F3537804}">
      <p15:sldGuideLst xmlns:p15="http://schemas.microsoft.com/office/powerpoint/2012/main">
        <p15:guide id="1" orient="horz" pos="696" userDrawn="1">
          <p15:clr>
            <a:srgbClr val="F26B43"/>
          </p15:clr>
        </p15:guide>
        <p15:guide id="2" pos="519" userDrawn="1">
          <p15:clr>
            <a:srgbClr val="F26B43"/>
          </p15:clr>
        </p15:guide>
        <p15:guide id="3" pos="5722" userDrawn="1">
          <p15:clr>
            <a:srgbClr val="F26B43"/>
          </p15:clr>
        </p15:guide>
        <p15:guide id="4" orient="horz" pos="234" userDrawn="1">
          <p15:clr>
            <a:srgbClr val="F26B43"/>
          </p15:clr>
        </p15:guide>
        <p15:guide id="5" orient="horz" pos="847" userDrawn="1">
          <p15:clr>
            <a:srgbClr val="F26B43"/>
          </p15:clr>
        </p15:guide>
        <p15:guide id="6" orient="horz" pos="3756" userDrawn="1">
          <p15:clr>
            <a:srgbClr val="F26B43"/>
          </p15:clr>
        </p15:guide>
        <p15:guide id="7" pos="3053" userDrawn="1">
          <p15:clr>
            <a:srgbClr val="F26B43"/>
          </p15:clr>
        </p15:guide>
        <p15:guide id="8" pos="31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 Type="http://schemas.openxmlformats.org/officeDocument/2006/relationships/tags" Target="../tags/tag18.xml"/><Relationship Id="rId21" Type="http://schemas.openxmlformats.org/officeDocument/2006/relationships/tags" Target="../tags/tag36.xml"/><Relationship Id="rId34" Type="http://schemas.openxmlformats.org/officeDocument/2006/relationships/chart" Target="../charts/chart4.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image" Target="../media/image7.emf"/><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tags" Target="../tags/tag44.xml"/><Relationship Id="rId1" Type="http://schemas.openxmlformats.org/officeDocument/2006/relationships/vmlDrawing" Target="../drawings/vmlDrawing10.v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oleObject" Target="../embeddings/oleObject10.bin"/><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notesSlide" Target="../notesSlides/notesSlide6.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slideLayout" Target="../slideLayouts/slideLayout9.xml"/><Relationship Id="rId35"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7.emf"/><Relationship Id="rId2" Type="http://schemas.openxmlformats.org/officeDocument/2006/relationships/tags" Target="../tags/tag4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7.emf"/><Relationship Id="rId2" Type="http://schemas.openxmlformats.org/officeDocument/2006/relationships/tags" Target="../tags/tag47.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13.v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14.png"/><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9" Type="http://schemas.openxmlformats.org/officeDocument/2006/relationships/chart" Target="../charts/chart8.xml"/><Relationship Id="rId3" Type="http://schemas.openxmlformats.org/officeDocument/2006/relationships/tags" Target="../tags/tag52.xml"/><Relationship Id="rId21" Type="http://schemas.openxmlformats.org/officeDocument/2006/relationships/tags" Target="../tags/tag70.xml"/><Relationship Id="rId34" Type="http://schemas.openxmlformats.org/officeDocument/2006/relationships/tags" Target="../tags/tag83.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tags" Target="../tags/tag82.xml"/><Relationship Id="rId38" Type="http://schemas.openxmlformats.org/officeDocument/2006/relationships/image" Target="../media/image7.emf"/><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1" Type="http://schemas.openxmlformats.org/officeDocument/2006/relationships/vmlDrawing" Target="../drawings/vmlDrawing14.v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37" Type="http://schemas.openxmlformats.org/officeDocument/2006/relationships/oleObject" Target="../embeddings/oleObject14.bin"/><Relationship Id="rId40" Type="http://schemas.openxmlformats.org/officeDocument/2006/relationships/chart" Target="../charts/chart9.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notesSlide" Target="../notesSlides/notesSlide10.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35"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7.emf"/><Relationship Id="rId2" Type="http://schemas.openxmlformats.org/officeDocument/2006/relationships/tags" Target="../tags/tag8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7.emf"/><Relationship Id="rId2" Type="http://schemas.openxmlformats.org/officeDocument/2006/relationships/tags" Target="../tags/tag86.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2.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9" Type="http://schemas.openxmlformats.org/officeDocument/2006/relationships/chart" Target="../charts/chart13.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oleObject" Target="../embeddings/oleObject17.bin"/><Relationship Id="rId42" Type="http://schemas.openxmlformats.org/officeDocument/2006/relationships/chart" Target="../charts/chart16.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notesSlide" Target="../notesSlides/notesSlide13.xml"/><Relationship Id="rId38" Type="http://schemas.openxmlformats.org/officeDocument/2006/relationships/chart" Target="../charts/chart12.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41" Type="http://schemas.openxmlformats.org/officeDocument/2006/relationships/chart" Target="../charts/chart15.xml"/><Relationship Id="rId1" Type="http://schemas.openxmlformats.org/officeDocument/2006/relationships/vmlDrawing" Target="../drawings/vmlDrawing17.v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slideLayout" Target="../slideLayouts/slideLayout9.xml"/><Relationship Id="rId37" Type="http://schemas.openxmlformats.org/officeDocument/2006/relationships/chart" Target="../charts/chart11.xml"/><Relationship Id="rId40" Type="http://schemas.openxmlformats.org/officeDocument/2006/relationships/chart" Target="../charts/chart14.xml"/><Relationship Id="rId45" Type="http://schemas.openxmlformats.org/officeDocument/2006/relationships/image" Target="../media/image16.png"/><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chart" Target="../charts/chart10.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4" Type="http://schemas.openxmlformats.org/officeDocument/2006/relationships/image" Target="../media/image15.jpe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image" Target="../media/image7.emf"/><Relationship Id="rId43"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19.xml"/><Relationship Id="rId7" Type="http://schemas.openxmlformats.org/officeDocument/2006/relationships/slideLayout" Target="../slideLayouts/slideLayout9.xml"/><Relationship Id="rId2" Type="http://schemas.openxmlformats.org/officeDocument/2006/relationships/tags" Target="../tags/tag118.xml"/><Relationship Id="rId1" Type="http://schemas.openxmlformats.org/officeDocument/2006/relationships/vmlDrawing" Target="../drawings/vmlDrawing18.v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7.emf"/><Relationship Id="rId4" Type="http://schemas.openxmlformats.org/officeDocument/2006/relationships/tags" Target="../tags/tag120.xml"/><Relationship Id="rId9"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6.xml"/><Relationship Id="rId7" Type="http://schemas.openxmlformats.org/officeDocument/2006/relationships/slideLayout" Target="../slideLayouts/slideLayout9.xml"/><Relationship Id="rId2" Type="http://schemas.openxmlformats.org/officeDocument/2006/relationships/tags" Target="../tags/tag125.xml"/><Relationship Id="rId1" Type="http://schemas.openxmlformats.org/officeDocument/2006/relationships/vmlDrawing" Target="../drawings/vmlDrawing20.v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7.emf"/><Relationship Id="rId4" Type="http://schemas.openxmlformats.org/officeDocument/2006/relationships/tags" Target="../tags/tag127.xml"/><Relationship Id="rId9"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slideLayout" Target="../slideLayouts/slideLayout9.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chart" Target="../charts/chart17.xml"/><Relationship Id="rId2" Type="http://schemas.openxmlformats.org/officeDocument/2006/relationships/tags" Target="../tags/tag130.xml"/><Relationship Id="rId16" Type="http://schemas.openxmlformats.org/officeDocument/2006/relationships/image" Target="../media/image7.emf"/><Relationship Id="rId1" Type="http://schemas.openxmlformats.org/officeDocument/2006/relationships/vmlDrawing" Target="../drawings/vmlDrawing21.v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oleObject" Target="../embeddings/oleObject21.bin"/><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7.emf"/><Relationship Id="rId2" Type="http://schemas.openxmlformats.org/officeDocument/2006/relationships/tags" Target="../tags/tag14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44.xml"/><Relationship Id="rId7" Type="http://schemas.openxmlformats.org/officeDocument/2006/relationships/image" Target="../media/image7.emf"/><Relationship Id="rId2" Type="http://schemas.openxmlformats.org/officeDocument/2006/relationships/tags" Target="../tags/tag14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8.xml"/><Relationship Id="rId4" Type="http://schemas.openxmlformats.org/officeDocument/2006/relationships/slideLayout" Target="../slideLayouts/slideLayout9.xml"/><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vmlDrawing" Target="../drawings/vmlDrawing24.vml"/><Relationship Id="rId6" Type="http://schemas.openxmlformats.org/officeDocument/2006/relationships/image" Target="../media/image10.emf"/><Relationship Id="rId5" Type="http://schemas.openxmlformats.org/officeDocument/2006/relationships/oleObject" Target="../embeddings/oleObject24.bin"/><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tags" Target="../tags/tag148.xml"/><Relationship Id="rId7" Type="http://schemas.openxmlformats.org/officeDocument/2006/relationships/image" Target="../media/image7.emf"/><Relationship Id="rId2" Type="http://schemas.openxmlformats.org/officeDocument/2006/relationships/tags" Target="../tags/tag147.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image" Target="../media/image23.png"/><Relationship Id="rId5" Type="http://schemas.openxmlformats.org/officeDocument/2006/relationships/notesSlide" Target="../notesSlides/notesSlide19.xml"/><Relationship Id="rId10" Type="http://schemas.openxmlformats.org/officeDocument/2006/relationships/image" Target="../media/image22.png"/><Relationship Id="rId4" Type="http://schemas.openxmlformats.org/officeDocument/2006/relationships/slideLayout" Target="../slideLayouts/slideLayout9.xml"/><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vmlDrawing" Target="../drawings/vmlDrawing26.vml"/><Relationship Id="rId6" Type="http://schemas.openxmlformats.org/officeDocument/2006/relationships/image" Target="../media/image10.emf"/><Relationship Id="rId5" Type="http://schemas.openxmlformats.org/officeDocument/2006/relationships/oleObject" Target="../embeddings/oleObject26.bin"/><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7.emf"/><Relationship Id="rId2" Type="http://schemas.openxmlformats.org/officeDocument/2006/relationships/tags" Target="../tags/tag151.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image" Target="../media/image7.emf"/><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oleObject" Target="../embeddings/oleObject28.bin"/><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1" Type="http://schemas.openxmlformats.org/officeDocument/2006/relationships/vmlDrawing" Target="../drawings/vmlDrawing28.v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notesSlide" Target="../notesSlides/notesSlide21.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slideLayout" Target="../slideLayouts/slideLayout9.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vmlDrawing" Target="../drawings/vmlDrawing29.vml"/><Relationship Id="rId6" Type="http://schemas.openxmlformats.org/officeDocument/2006/relationships/image" Target="../media/image10.emf"/><Relationship Id="rId5" Type="http://schemas.openxmlformats.org/officeDocument/2006/relationships/oleObject" Target="../embeddings/oleObject29.bin"/><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tags" Target="../tags/tag224.xml"/><Relationship Id="rId47" Type="http://schemas.openxmlformats.org/officeDocument/2006/relationships/tags" Target="../tags/tag229.xml"/><Relationship Id="rId50" Type="http://schemas.openxmlformats.org/officeDocument/2006/relationships/tags" Target="../tags/tag232.xml"/><Relationship Id="rId55" Type="http://schemas.openxmlformats.org/officeDocument/2006/relationships/tags" Target="../tags/tag237.xml"/><Relationship Id="rId63" Type="http://schemas.openxmlformats.org/officeDocument/2006/relationships/tags" Target="../tags/tag245.xml"/><Relationship Id="rId68" Type="http://schemas.openxmlformats.org/officeDocument/2006/relationships/oleObject" Target="../embeddings/oleObject30.bin"/><Relationship Id="rId7" Type="http://schemas.openxmlformats.org/officeDocument/2006/relationships/tags" Target="../tags/tag189.xml"/><Relationship Id="rId71" Type="http://schemas.openxmlformats.org/officeDocument/2006/relationships/chart" Target="../charts/chart20.xml"/><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tags" Target="../tags/tag227.xml"/><Relationship Id="rId53" Type="http://schemas.openxmlformats.org/officeDocument/2006/relationships/tags" Target="../tags/tag235.xml"/><Relationship Id="rId58" Type="http://schemas.openxmlformats.org/officeDocument/2006/relationships/tags" Target="../tags/tag240.xml"/><Relationship Id="rId66" Type="http://schemas.openxmlformats.org/officeDocument/2006/relationships/slideLayout" Target="../slideLayouts/slideLayout9.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57" Type="http://schemas.openxmlformats.org/officeDocument/2006/relationships/tags" Target="../tags/tag239.xml"/><Relationship Id="rId61" Type="http://schemas.openxmlformats.org/officeDocument/2006/relationships/tags" Target="../tags/tag243.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60" Type="http://schemas.openxmlformats.org/officeDocument/2006/relationships/tags" Target="../tags/tag242.xml"/><Relationship Id="rId65" Type="http://schemas.openxmlformats.org/officeDocument/2006/relationships/tags" Target="../tags/tag247.xml"/><Relationship Id="rId73" Type="http://schemas.openxmlformats.org/officeDocument/2006/relationships/chart" Target="../charts/chart2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56" Type="http://schemas.openxmlformats.org/officeDocument/2006/relationships/tags" Target="../tags/tag238.xml"/><Relationship Id="rId64" Type="http://schemas.openxmlformats.org/officeDocument/2006/relationships/tags" Target="../tags/tag246.xml"/><Relationship Id="rId69" Type="http://schemas.openxmlformats.org/officeDocument/2006/relationships/image" Target="../media/image7.emf"/><Relationship Id="rId8" Type="http://schemas.openxmlformats.org/officeDocument/2006/relationships/tags" Target="../tags/tag190.xml"/><Relationship Id="rId51" Type="http://schemas.openxmlformats.org/officeDocument/2006/relationships/tags" Target="../tags/tag233.xml"/><Relationship Id="rId72" Type="http://schemas.openxmlformats.org/officeDocument/2006/relationships/chart" Target="../charts/chart21.xml"/><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59" Type="http://schemas.openxmlformats.org/officeDocument/2006/relationships/tags" Target="../tags/tag241.xml"/><Relationship Id="rId67" Type="http://schemas.openxmlformats.org/officeDocument/2006/relationships/notesSlide" Target="../notesSlides/notesSlide22.xml"/><Relationship Id="rId20" Type="http://schemas.openxmlformats.org/officeDocument/2006/relationships/tags" Target="../tags/tag202.xml"/><Relationship Id="rId41" Type="http://schemas.openxmlformats.org/officeDocument/2006/relationships/tags" Target="../tags/tag223.xml"/><Relationship Id="rId54" Type="http://schemas.openxmlformats.org/officeDocument/2006/relationships/tags" Target="../tags/tag236.xml"/><Relationship Id="rId62" Type="http://schemas.openxmlformats.org/officeDocument/2006/relationships/tags" Target="../tags/tag244.xml"/><Relationship Id="rId70" Type="http://schemas.openxmlformats.org/officeDocument/2006/relationships/chart" Target="../charts/chart19.xml"/><Relationship Id="rId1" Type="http://schemas.openxmlformats.org/officeDocument/2006/relationships/vmlDrawing" Target="../drawings/vmlDrawing30.vml"/><Relationship Id="rId6" Type="http://schemas.openxmlformats.org/officeDocument/2006/relationships/tags" Target="../tags/tag1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3.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4.xml"/><Relationship Id="rId7" Type="http://schemas.openxmlformats.org/officeDocument/2006/relationships/image" Target="../media/image13.emf"/><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2.xml"/><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ext uri="{D42A27DB-BD31-4B8C-83A1-F6EECF244321}">
                <p14:modId xmlns:p14="http://schemas.microsoft.com/office/powerpoint/2010/main" val="3190880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3"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66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216887" y="1412392"/>
            <a:ext cx="7180043" cy="3510000"/>
          </a:xfrm>
        </p:spPr>
        <p:txBody>
          <a:bodyPr/>
          <a:lstStyle/>
          <a:p>
            <a:r>
              <a:rPr lang="it-IT" sz="11500" dirty="0"/>
              <a:t>Areal Bozen</a:t>
            </a:r>
            <a:r>
              <a:rPr lang="it-IT" sz="6600" dirty="0"/>
              <a:t> Finanz- und </a:t>
            </a:r>
            <a:r>
              <a:rPr lang="it-IT" sz="6600" dirty="0" err="1"/>
              <a:t>Wirtschaftsplan</a:t>
            </a:r>
            <a:endParaRPr lang="it-IT" sz="6000" dirty="0"/>
          </a:p>
        </p:txBody>
      </p:sp>
      <p:sp>
        <p:nvSpPr>
          <p:cNvPr id="5" name="Subtitle 4"/>
          <p:cNvSpPr>
            <a:spLocks noGrp="1"/>
          </p:cNvSpPr>
          <p:nvPr>
            <p:ph type="body" sz="quarter" idx="4294967295"/>
          </p:nvPr>
        </p:nvSpPr>
        <p:spPr>
          <a:xfrm>
            <a:off x="2223536" y="5183348"/>
            <a:ext cx="7416846" cy="499427"/>
          </a:xfrm>
          <a:prstGeom prst="rect">
            <a:avLst/>
          </a:prstGeom>
        </p:spPr>
        <p:txBody>
          <a:bodyPr/>
          <a:lstStyle/>
          <a:p>
            <a:pPr lvl="1"/>
            <a:r>
              <a:rPr lang="it-IT" sz="1600" dirty="0">
                <a:solidFill>
                  <a:srgbClr val="00338D"/>
                </a:solidFill>
                <a:latin typeface="Univers 45 Light" pitchFamily="2" charset="0"/>
              </a:rPr>
              <a:t>April 2018</a:t>
            </a:r>
          </a:p>
        </p:txBody>
      </p:sp>
    </p:spTree>
    <p:extLst>
      <p:ext uri="{BB962C8B-B14F-4D97-AF65-F5344CB8AC3E}">
        <p14:creationId xmlns:p14="http://schemas.microsoft.com/office/powerpoint/2010/main" val="193443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3060152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3" name="Diapositiva think-cell" r:id="rId32" imgW="270" imgH="270" progId="TCLayout.ActiveDocument.1">
                  <p:embed/>
                </p:oleObj>
              </mc:Choice>
              <mc:Fallback>
                <p:oleObj name="Diapositiva think-cell" r:id="rId32" imgW="270" imgH="270" progId="TCLayout.ActiveDocument.1">
                  <p:embed/>
                  <p:pic>
                    <p:nvPicPr>
                      <p:cNvPr id="0" name=""/>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12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solidFill>
                  <a:srgbClr val="002060"/>
                </a:solidFill>
                <a:latin typeface="KPMG Extralight" panose="020B0303030202040204" pitchFamily="34" charset="0"/>
              </a:rPr>
              <a:t>Baukosten der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Breakdown</a:t>
            </a:r>
          </a:p>
        </p:txBody>
      </p:sp>
      <p:graphicFrame>
        <p:nvGraphicFramePr>
          <p:cNvPr id="43" name="Chart 3"/>
          <p:cNvGraphicFramePr/>
          <p:nvPr>
            <p:custDataLst>
              <p:tags r:id="rId4"/>
            </p:custDataLst>
            <p:extLst>
              <p:ext uri="{D42A27DB-BD31-4B8C-83A1-F6EECF244321}">
                <p14:modId xmlns:p14="http://schemas.microsoft.com/office/powerpoint/2010/main" val="1278712351"/>
              </p:ext>
            </p:extLst>
          </p:nvPr>
        </p:nvGraphicFramePr>
        <p:xfrm>
          <a:off x="1155700" y="1319213"/>
          <a:ext cx="8448675" cy="1774825"/>
        </p:xfrm>
        <a:graphic>
          <a:graphicData uri="http://schemas.openxmlformats.org/drawingml/2006/chart">
            <c:chart xmlns:c="http://schemas.openxmlformats.org/drawingml/2006/chart" xmlns:r="http://schemas.openxmlformats.org/officeDocument/2006/relationships" r:id="rId34"/>
          </a:graphicData>
        </a:graphic>
      </p:graphicFrame>
      <p:sp>
        <p:nvSpPr>
          <p:cNvPr id="52" name="Text Placeholder 55"/>
          <p:cNvSpPr>
            <a:spLocks noGrp="1"/>
          </p:cNvSpPr>
          <p:nvPr>
            <p:custDataLst>
              <p:tags r:id="rId5"/>
            </p:custDataLst>
          </p:nvPr>
        </p:nvSpPr>
        <p:spPr bwMode="auto">
          <a:xfrm>
            <a:off x="1644650"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dirty="0">
                <a:solidFill>
                  <a:schemeClr val="tx2"/>
                </a:solidFill>
                <a:latin typeface="Univers 47 CondensedLight" panose="00000400000000000000" pitchFamily="2" charset="0"/>
                <a:sym typeface="Univers 47 CondensedLight" panose="00000400000000000000" pitchFamily="2" charset="0"/>
              </a:rPr>
              <a:t>Jahr</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57" name="Text Placeholder 55"/>
          <p:cNvSpPr>
            <a:spLocks noGrp="1"/>
          </p:cNvSpPr>
          <p:nvPr>
            <p:custDataLst>
              <p:tags r:id="rId6"/>
            </p:custDataLst>
          </p:nvPr>
        </p:nvSpPr>
        <p:spPr bwMode="auto">
          <a:xfrm>
            <a:off x="6378575"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dirty="0">
                <a:solidFill>
                  <a:schemeClr val="tx2"/>
                </a:solidFill>
                <a:latin typeface="Univers 47 CondensedLight" panose="00000400000000000000" pitchFamily="2" charset="0"/>
                <a:sym typeface="Univers 47 CondensedLight" panose="00000400000000000000" pitchFamily="2" charset="0"/>
              </a:rPr>
              <a:t>Jahr</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50" name="Text Placeholder 55"/>
          <p:cNvSpPr>
            <a:spLocks noGrp="1"/>
          </p:cNvSpPr>
          <p:nvPr>
            <p:custDataLst>
              <p:tags r:id="rId7"/>
            </p:custDataLst>
          </p:nvPr>
        </p:nvSpPr>
        <p:spPr bwMode="auto">
          <a:xfrm>
            <a:off x="2828925"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dirty="0">
                <a:solidFill>
                  <a:schemeClr val="tx2"/>
                </a:solidFill>
                <a:latin typeface="Univers 47 CondensedLight" panose="00000400000000000000" pitchFamily="2" charset="0"/>
                <a:sym typeface="Univers 47 CondensedLight" panose="00000400000000000000" pitchFamily="2" charset="0"/>
              </a:rPr>
              <a:t>Jahr</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59" name="Text Placeholder 55"/>
          <p:cNvSpPr>
            <a:spLocks noGrp="1"/>
          </p:cNvSpPr>
          <p:nvPr>
            <p:custDataLst>
              <p:tags r:id="rId8"/>
            </p:custDataLst>
          </p:nvPr>
        </p:nvSpPr>
        <p:spPr bwMode="auto">
          <a:xfrm>
            <a:off x="5195888"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dirty="0">
                <a:solidFill>
                  <a:schemeClr val="tx2"/>
                </a:solidFill>
                <a:latin typeface="Univers 47 CondensedLight" panose="00000400000000000000" pitchFamily="2" charset="0"/>
                <a:sym typeface="Univers 47 CondensedLight" panose="00000400000000000000" pitchFamily="2" charset="0"/>
              </a:rPr>
              <a:t>Jahr</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55" name="Text Placeholder 55"/>
          <p:cNvSpPr>
            <a:spLocks noGrp="1"/>
          </p:cNvSpPr>
          <p:nvPr>
            <p:custDataLst>
              <p:tags r:id="rId9"/>
            </p:custDataLst>
          </p:nvPr>
        </p:nvSpPr>
        <p:spPr bwMode="auto">
          <a:xfrm>
            <a:off x="7562850"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dirty="0">
                <a:solidFill>
                  <a:schemeClr val="tx2"/>
                </a:solidFill>
                <a:latin typeface="Univers 47 CondensedLight" panose="00000400000000000000" pitchFamily="2" charset="0"/>
                <a:sym typeface="Univers 47 CondensedLight" panose="00000400000000000000" pitchFamily="2" charset="0"/>
              </a:rPr>
              <a:t>Jahr</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63" name="Text Placeholder 55"/>
          <p:cNvSpPr>
            <a:spLocks noGrp="1"/>
          </p:cNvSpPr>
          <p:nvPr>
            <p:custDataLst>
              <p:tags r:id="rId10"/>
            </p:custDataLst>
          </p:nvPr>
        </p:nvSpPr>
        <p:spPr bwMode="auto">
          <a:xfrm>
            <a:off x="8745538" y="3057525"/>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b="1" dirty="0">
                <a:solidFill>
                  <a:schemeClr val="tx2"/>
                </a:solidFill>
                <a:latin typeface="Univers 47 CondensedLight" panose="00000400000000000000" pitchFamily="2" charset="0"/>
                <a:sym typeface="Univers 47 CondensedLight" panose="00000400000000000000" pitchFamily="2" charset="0"/>
              </a:rPr>
              <a:t>Gesamt</a:t>
            </a:r>
            <a:endParaRPr lang="it-IT" sz="1100" b="1" dirty="0">
              <a:solidFill>
                <a:schemeClr val="tx2"/>
              </a:solidFill>
              <a:latin typeface="Univers 47 CondensedLight" panose="00000400000000000000" pitchFamily="2" charset="0"/>
              <a:sym typeface="Univers 47 CondensedLight" panose="00000400000000000000" pitchFamily="2" charset="0"/>
            </a:endParaRPr>
          </a:p>
        </p:txBody>
      </p:sp>
      <p:sp>
        <p:nvSpPr>
          <p:cNvPr id="61" name="Text Placeholder 55"/>
          <p:cNvSpPr>
            <a:spLocks noGrp="1"/>
          </p:cNvSpPr>
          <p:nvPr>
            <p:custDataLst>
              <p:tags r:id="rId11"/>
            </p:custDataLst>
          </p:nvPr>
        </p:nvSpPr>
        <p:spPr bwMode="auto">
          <a:xfrm>
            <a:off x="4011613"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sz="1100" dirty="0">
                <a:solidFill>
                  <a:schemeClr val="tx2"/>
                </a:solidFill>
                <a:latin typeface="Univers 47 CondensedLight" panose="00000400000000000000" pitchFamily="2" charset="0"/>
                <a:sym typeface="Univers 47 CondensedLight" panose="00000400000000000000" pitchFamily="2" charset="0"/>
              </a:rPr>
              <a:t>Jahr</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32" name="Text Placeholder 2"/>
          <p:cNvSpPr>
            <a:spLocks noGrp="1"/>
          </p:cNvSpPr>
          <p:nvPr>
            <p:custDataLst>
              <p:tags r:id="rId12"/>
            </p:custDataLst>
          </p:nvPr>
        </p:nvSpPr>
        <p:spPr bwMode="gray">
          <a:xfrm>
            <a:off x="1738313" y="2698750"/>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BA9EB37A-7DD6-4FF3-AAB0-82A7FF1DE462}" type="datetime'''''''''''''''''''''''''''''''''''''3''5'''''''''''''''''''''">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35</a:t>
            </a:fld>
            <a:endParaRPr lang="it-IT" sz="1200" b="0" dirty="0">
              <a:latin typeface="Univers 47 CondensedLight" panose="00000400000000000000" pitchFamily="2" charset="0"/>
              <a:sym typeface="Univers 47 CondensedLight" panose="00000400000000000000" pitchFamily="2" charset="0"/>
            </a:endParaRPr>
          </a:p>
        </p:txBody>
      </p:sp>
      <p:sp>
        <p:nvSpPr>
          <p:cNvPr id="34" name="Text Placeholder 2"/>
          <p:cNvSpPr>
            <a:spLocks noGrp="1"/>
          </p:cNvSpPr>
          <p:nvPr>
            <p:custDataLst>
              <p:tags r:id="rId13"/>
            </p:custDataLst>
          </p:nvPr>
        </p:nvSpPr>
        <p:spPr bwMode="gray">
          <a:xfrm>
            <a:off x="2889250" y="2503488"/>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EEBF72D2-9445-4977-8F7D-09EA909AA870}" type="datetime'''''1''''''''''''''''''''''''''''''''''''''''''''''0''0'''">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100</a:t>
            </a:fld>
            <a:endParaRPr lang="it-IT" sz="1200" b="0" dirty="0">
              <a:latin typeface="Univers 47 CondensedLight" panose="00000400000000000000" pitchFamily="2" charset="0"/>
              <a:sym typeface="Univers 47 CondensedLight" panose="00000400000000000000" pitchFamily="2" charset="0"/>
            </a:endParaRPr>
          </a:p>
        </p:txBody>
      </p:sp>
      <p:sp>
        <p:nvSpPr>
          <p:cNvPr id="35" name="Text Placeholder 2"/>
          <p:cNvSpPr>
            <a:spLocks noGrp="1"/>
          </p:cNvSpPr>
          <p:nvPr>
            <p:custDataLst>
              <p:tags r:id="rId14"/>
            </p:custDataLst>
          </p:nvPr>
        </p:nvSpPr>
        <p:spPr bwMode="gray">
          <a:xfrm>
            <a:off x="4105275" y="2522538"/>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7103129C-EAE4-49DB-8189-002BC90D884A}" type="datetime'''''''''''''''''''''''''''''9''''''''''''4'''">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94</a:t>
            </a:fld>
            <a:endParaRPr lang="it-IT" sz="1200" b="0" dirty="0">
              <a:latin typeface="Univers 47 CondensedLight" panose="00000400000000000000" pitchFamily="2" charset="0"/>
              <a:sym typeface="Univers 47 CondensedLight" panose="00000400000000000000" pitchFamily="2" charset="0"/>
            </a:endParaRPr>
          </a:p>
        </p:txBody>
      </p:sp>
      <p:sp>
        <p:nvSpPr>
          <p:cNvPr id="36" name="Text Placeholder 2"/>
          <p:cNvSpPr>
            <a:spLocks noGrp="1"/>
          </p:cNvSpPr>
          <p:nvPr>
            <p:custDataLst>
              <p:tags r:id="rId15"/>
            </p:custDataLst>
          </p:nvPr>
        </p:nvSpPr>
        <p:spPr bwMode="gray">
          <a:xfrm>
            <a:off x="5256213" y="2419350"/>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59E688D4-0693-4585-AEFA-689484DDF1AD}" type="datetime'''''''''1''''''2''''''''''''''8'">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128</a:t>
            </a:fld>
            <a:endParaRPr lang="it-IT" sz="1200" b="0" dirty="0">
              <a:latin typeface="Univers 47 CondensedLight" panose="00000400000000000000" pitchFamily="2" charset="0"/>
              <a:sym typeface="Univers 47 CondensedLight" panose="00000400000000000000" pitchFamily="2" charset="0"/>
            </a:endParaRPr>
          </a:p>
        </p:txBody>
      </p:sp>
      <p:sp>
        <p:nvSpPr>
          <p:cNvPr id="37" name="Text Placeholder 2"/>
          <p:cNvSpPr>
            <a:spLocks noGrp="1"/>
          </p:cNvSpPr>
          <p:nvPr>
            <p:custDataLst>
              <p:tags r:id="rId16"/>
            </p:custDataLst>
          </p:nvPr>
        </p:nvSpPr>
        <p:spPr bwMode="gray">
          <a:xfrm>
            <a:off x="6438900" y="2387600"/>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3C55700F-5690-4F19-B147-3E242E93A553}" type="datetime'''''''1''''''''''''''''''''''''''3''''''''9'">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139</a:t>
            </a:fld>
            <a:endParaRPr lang="it-IT" sz="1200" b="0" dirty="0">
              <a:latin typeface="Univers 47 CondensedLight" panose="00000400000000000000" pitchFamily="2" charset="0"/>
              <a:sym typeface="Univers 47 CondensedLight" panose="00000400000000000000" pitchFamily="2" charset="0"/>
            </a:endParaRPr>
          </a:p>
        </p:txBody>
      </p:sp>
      <p:sp>
        <p:nvSpPr>
          <p:cNvPr id="38" name="Text Placeholder 2"/>
          <p:cNvSpPr>
            <a:spLocks noGrp="1"/>
          </p:cNvSpPr>
          <p:nvPr>
            <p:custDataLst>
              <p:tags r:id="rId17"/>
            </p:custDataLst>
          </p:nvPr>
        </p:nvSpPr>
        <p:spPr bwMode="gray">
          <a:xfrm>
            <a:off x="7656513" y="2678113"/>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05C82BF1-EF1B-42E2-9735-C58E20C9C649}" type="datetime'''''''4''''''''2'''">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42</a:t>
            </a:fld>
            <a:endParaRPr lang="it-IT" sz="1200" b="0" dirty="0">
              <a:latin typeface="Univers 47 CondensedLight" panose="00000400000000000000" pitchFamily="2" charset="0"/>
              <a:sym typeface="Univers 47 CondensedLight" panose="00000400000000000000" pitchFamily="2" charset="0"/>
            </a:endParaRPr>
          </a:p>
        </p:txBody>
      </p:sp>
      <p:sp>
        <p:nvSpPr>
          <p:cNvPr id="39" name="Text Placeholder 2"/>
          <p:cNvSpPr>
            <a:spLocks noGrp="1"/>
          </p:cNvSpPr>
          <p:nvPr>
            <p:custDataLst>
              <p:tags r:id="rId18"/>
            </p:custDataLst>
          </p:nvPr>
        </p:nvSpPr>
        <p:spPr bwMode="gray">
          <a:xfrm>
            <a:off x="8805863" y="1193800"/>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5743BA4A-B75B-4335-B909-DAD62E8E7298}" type="datetime'''''''''''''''''''''''''''5''''''''''''''3''''7'''">
              <a:rPr lang="it-IT" altLang="en-US" sz="1200" smtClean="0">
                <a:latin typeface="Univers 47 CondensedLight" panose="00000400000000000000" pitchFamily="2" charset="0"/>
                <a:sym typeface="Univers 47 CondensedLight" panose="00000400000000000000" pitchFamily="2" charset="0"/>
              </a:rPr>
              <a:pPr algn="ctr">
                <a:spcBef>
                  <a:spcPct val="0"/>
                </a:spcBef>
                <a:spcAft>
                  <a:spcPct val="0"/>
                </a:spcAft>
              </a:pPr>
              <a:t>537</a:t>
            </a:fld>
            <a:endParaRPr lang="it-IT" sz="1200" dirty="0">
              <a:latin typeface="Univers 47 CondensedLight" panose="00000400000000000000" pitchFamily="2" charset="0"/>
              <a:sym typeface="Univers 47 CondensedLight" panose="00000400000000000000" pitchFamily="2" charset="0"/>
            </a:endParaRPr>
          </a:p>
        </p:txBody>
      </p:sp>
      <p:sp>
        <p:nvSpPr>
          <p:cNvPr id="67" name="Line 146"/>
          <p:cNvSpPr>
            <a:spLocks noChangeShapeType="1"/>
          </p:cNvSpPr>
          <p:nvPr/>
        </p:nvSpPr>
        <p:spPr bwMode="auto">
          <a:xfrm flipV="1">
            <a:off x="622300" y="3672949"/>
            <a:ext cx="8964000" cy="0"/>
          </a:xfrm>
          <a:prstGeom prst="line">
            <a:avLst/>
          </a:prstGeom>
          <a:noFill/>
          <a:ln w="9525">
            <a:solidFill>
              <a:schemeClr val="bg1">
                <a:lumMod val="50000"/>
              </a:schemeClr>
            </a:solidFill>
            <a:prstDash val="dash"/>
            <a:round/>
            <a:headEnd/>
            <a:tailEnd/>
          </a:ln>
        </p:spPr>
        <p:txBody>
          <a:bodyPr/>
          <a:lstStyle/>
          <a:p>
            <a:pPr defTabSz="914400"/>
            <a:endParaRPr lang="it-IT" sz="1800" kern="0" dirty="0">
              <a:solidFill>
                <a:srgbClr val="000000"/>
              </a:solidFill>
              <a:latin typeface="Univers 47 CondensedLight" panose="00000400000000000000" pitchFamily="2" charset="0"/>
            </a:endParaRPr>
          </a:p>
        </p:txBody>
      </p:sp>
      <p:sp>
        <p:nvSpPr>
          <p:cNvPr id="68" name="Rettangolo 63"/>
          <p:cNvSpPr/>
          <p:nvPr/>
        </p:nvSpPr>
        <p:spPr>
          <a:xfrm rot="16200000">
            <a:off x="-414603" y="4829418"/>
            <a:ext cx="24840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Breakdown nach Bestimmungszweck</a:t>
            </a:r>
          </a:p>
        </p:txBody>
      </p:sp>
      <p:sp>
        <p:nvSpPr>
          <p:cNvPr id="69" name="CasellaDiTesto 66"/>
          <p:cNvSpPr txBox="1"/>
          <p:nvPr/>
        </p:nvSpPr>
        <p:spPr>
          <a:xfrm>
            <a:off x="1251732" y="3884616"/>
            <a:ext cx="866160" cy="138499"/>
          </a:xfrm>
          <a:prstGeom prst="rect">
            <a:avLst/>
          </a:prstGeom>
          <a:noFill/>
        </p:spPr>
        <p:txBody>
          <a:bodyPr wrap="square" lIns="0" tIns="0" rIns="0" bIns="0" rtlCol="0">
            <a:spAutoFit/>
          </a:bodyPr>
          <a:lstStyle/>
          <a:p>
            <a:pPr defTabSz="914400"/>
            <a:r>
              <a:rPr lang="it-IT" sz="900" i="1" dirty="0">
                <a:solidFill>
                  <a:srgbClr val="000000"/>
                </a:solidFill>
                <a:latin typeface="Univers 47 CondensedLight" panose="00000400000000000000" pitchFamily="2" charset="0"/>
              </a:rPr>
              <a:t>Millionen Euro</a:t>
            </a:r>
          </a:p>
        </p:txBody>
      </p:sp>
      <p:cxnSp>
        <p:nvCxnSpPr>
          <p:cNvPr id="70" name="Connettore 1 69"/>
          <p:cNvCxnSpPr/>
          <p:nvPr>
            <p:custDataLst>
              <p:tags r:id="rId19"/>
            </p:custDataLst>
          </p:nvPr>
        </p:nvCxnSpPr>
        <p:spPr bwMode="auto">
          <a:xfrm>
            <a:off x="3684588" y="4240213"/>
            <a:ext cx="5270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custDataLst>
              <p:tags r:id="rId20"/>
            </p:custDataLst>
          </p:nvPr>
        </p:nvCxnSpPr>
        <p:spPr bwMode="auto">
          <a:xfrm>
            <a:off x="2328863" y="4379913"/>
            <a:ext cx="5286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7" name="Chart 3"/>
          <p:cNvGraphicFramePr/>
          <p:nvPr>
            <p:custDataLst>
              <p:tags r:id="rId21"/>
            </p:custDataLst>
            <p:extLst>
              <p:ext uri="{D42A27DB-BD31-4B8C-83A1-F6EECF244321}">
                <p14:modId xmlns:p14="http://schemas.microsoft.com/office/powerpoint/2010/main" val="3297884079"/>
              </p:ext>
            </p:extLst>
          </p:nvPr>
        </p:nvGraphicFramePr>
        <p:xfrm>
          <a:off x="1083469" y="4167188"/>
          <a:ext cx="4230688" cy="1695450"/>
        </p:xfrm>
        <a:graphic>
          <a:graphicData uri="http://schemas.openxmlformats.org/drawingml/2006/chart">
            <c:chart xmlns:c="http://schemas.openxmlformats.org/drawingml/2006/chart" xmlns:r="http://schemas.openxmlformats.org/officeDocument/2006/relationships" r:id="rId35"/>
          </a:graphicData>
        </a:graphic>
      </p:graphicFrame>
      <p:sp>
        <p:nvSpPr>
          <p:cNvPr id="56" name="Text Placeholder 2"/>
          <p:cNvSpPr>
            <a:spLocks noGrp="1"/>
          </p:cNvSpPr>
          <p:nvPr>
            <p:custDataLst>
              <p:tags r:id="rId22"/>
            </p:custDataLst>
          </p:nvPr>
        </p:nvSpPr>
        <p:spPr bwMode="gray">
          <a:xfrm>
            <a:off x="4500563" y="4032250"/>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D2C5B0C4-95C2-47D1-8813-3C71E8B0AAEF}" type="datetime'5''''''''''''''''3''''''''''''''''''''''''''''''''7'''">
              <a:rPr lang="it-IT" altLang="en-US" sz="1200" smtClean="0">
                <a:latin typeface="Univers 47 CondensedLight" panose="00000400000000000000" pitchFamily="2" charset="0"/>
                <a:sym typeface="Univers 47 CondensedLight" panose="00000400000000000000" pitchFamily="2" charset="0"/>
              </a:rPr>
              <a:pPr algn="ctr">
                <a:spcBef>
                  <a:spcPct val="0"/>
                </a:spcBef>
                <a:spcAft>
                  <a:spcPct val="0"/>
                </a:spcAft>
              </a:pPr>
              <a:t>537</a:t>
            </a:fld>
            <a:endParaRPr lang="it-IT" sz="1200" dirty="0">
              <a:latin typeface="Univers 47 CondensedLight" panose="00000400000000000000" pitchFamily="2" charset="0"/>
              <a:sym typeface="Univers 47 CondensedLight" panose="00000400000000000000" pitchFamily="2" charset="0"/>
            </a:endParaRPr>
          </a:p>
        </p:txBody>
      </p:sp>
      <p:sp>
        <p:nvSpPr>
          <p:cNvPr id="76" name="Text Placeholder 7"/>
          <p:cNvSpPr>
            <a:spLocks noGrp="1"/>
          </p:cNvSpPr>
          <p:nvPr>
            <p:custDataLst>
              <p:tags r:id="rId23"/>
            </p:custDataLst>
          </p:nvPr>
        </p:nvSpPr>
        <p:spPr bwMode="auto">
          <a:xfrm>
            <a:off x="3005138" y="5816600"/>
            <a:ext cx="53022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fld id="{3C7CA80D-6BB6-428C-A331-2F90B43F0154}" type="datetime'S''''o''ft'' C''''''''''''''''''o''s''ts'''''''''''''''''''''">
              <a:rPr lang="en-US" altLang="en-US" sz="1100" b="0" i="1">
                <a:solidFill>
                  <a:schemeClr val="tx2"/>
                </a:solidFill>
                <a:latin typeface="Univers 47 CondensedLight" panose="00000400000000000000" pitchFamily="2" charset="0"/>
                <a:sym typeface="Univers 47 CondensedLight" panose="00000400000000000000" pitchFamily="2" charset="0"/>
              </a:rPr>
              <a:pPr/>
              <a:t>Soft Costs</a:t>
            </a:fld>
            <a:endParaRPr lang="it-IT" sz="1100" b="0" i="1" dirty="0">
              <a:solidFill>
                <a:schemeClr val="tx2"/>
              </a:solidFill>
              <a:latin typeface="Univers 47 CondensedLight" panose="00000400000000000000" pitchFamily="2" charset="0"/>
              <a:sym typeface="Univers 47 CondensedLight" panose="00000400000000000000" pitchFamily="2" charset="0"/>
            </a:endParaRPr>
          </a:p>
        </p:txBody>
      </p:sp>
      <p:sp>
        <p:nvSpPr>
          <p:cNvPr id="80" name="Text Placeholder 4"/>
          <p:cNvSpPr>
            <a:spLocks noGrp="1"/>
          </p:cNvSpPr>
          <p:nvPr>
            <p:custDataLst>
              <p:tags r:id="rId24"/>
            </p:custDataLst>
          </p:nvPr>
        </p:nvSpPr>
        <p:spPr bwMode="auto">
          <a:xfrm>
            <a:off x="1568450" y="5816600"/>
            <a:ext cx="693738"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it-IT" altLang="en-US" sz="1100" b="0" dirty="0">
                <a:solidFill>
                  <a:schemeClr val="tx2"/>
                </a:solidFill>
                <a:latin typeface="Univers 47 CondensedLight" panose="00000400000000000000" pitchFamily="2" charset="0"/>
                <a:sym typeface="Univers 47 CondensedLight" panose="00000400000000000000" pitchFamily="2" charset="0"/>
              </a:rPr>
              <a:t>Private Bauten</a:t>
            </a:r>
            <a:endParaRPr lang="it-IT" sz="1100" b="0" dirty="0">
              <a:solidFill>
                <a:schemeClr val="tx2"/>
              </a:solidFill>
              <a:latin typeface="Univers 47 CondensedLight" panose="00000400000000000000" pitchFamily="2" charset="0"/>
              <a:sym typeface="Univers 47 CondensedLight" panose="00000400000000000000" pitchFamily="2" charset="0"/>
            </a:endParaRPr>
          </a:p>
        </p:txBody>
      </p:sp>
      <p:sp>
        <p:nvSpPr>
          <p:cNvPr id="74" name="Text Placeholder 8"/>
          <p:cNvSpPr>
            <a:spLocks noGrp="1"/>
          </p:cNvSpPr>
          <p:nvPr>
            <p:custDataLst>
              <p:tags r:id="rId25"/>
            </p:custDataLst>
          </p:nvPr>
        </p:nvSpPr>
        <p:spPr bwMode="auto">
          <a:xfrm>
            <a:off x="4440238" y="5816600"/>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en-US" altLang="en-US" sz="1100" dirty="0">
                <a:solidFill>
                  <a:schemeClr val="tx2"/>
                </a:solidFill>
                <a:latin typeface="Univers 47 CondensedLight" panose="00000400000000000000" pitchFamily="2" charset="0"/>
                <a:sym typeface="Univers 47 CondensedLight" panose="00000400000000000000" pitchFamily="2" charset="0"/>
              </a:rPr>
              <a:t>Gesamt</a:t>
            </a:r>
            <a:endParaRPr lang="it-IT" sz="1100" dirty="0">
              <a:solidFill>
                <a:schemeClr val="tx2"/>
              </a:solidFill>
              <a:latin typeface="Univers 47 CondensedLight" panose="00000400000000000000" pitchFamily="2" charset="0"/>
              <a:sym typeface="Univers 47 CondensedLight" panose="00000400000000000000" pitchFamily="2" charset="0"/>
            </a:endParaRPr>
          </a:p>
        </p:txBody>
      </p:sp>
      <p:sp>
        <p:nvSpPr>
          <p:cNvPr id="49" name="Text Placeholder 2"/>
          <p:cNvSpPr>
            <a:spLocks noGrp="1"/>
          </p:cNvSpPr>
          <p:nvPr>
            <p:custDataLst>
              <p:tags r:id="rId26"/>
            </p:custDataLst>
          </p:nvPr>
        </p:nvSpPr>
        <p:spPr bwMode="gray">
          <a:xfrm>
            <a:off x="1790700" y="4171950"/>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442149AD-B428-4BD4-8C24-D84BE24AA700}" type="datetime'''''''''48''''8'''''">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488</a:t>
            </a:fld>
            <a:endParaRPr lang="it-IT" sz="1200" b="0" dirty="0">
              <a:latin typeface="Univers 47 CondensedLight" panose="00000400000000000000" pitchFamily="2" charset="0"/>
              <a:sym typeface="Univers 47 CondensedLight" panose="00000400000000000000" pitchFamily="2" charset="0"/>
            </a:endParaRPr>
          </a:p>
        </p:txBody>
      </p:sp>
      <p:sp>
        <p:nvSpPr>
          <p:cNvPr id="54" name="Text Placeholder 2"/>
          <p:cNvSpPr>
            <a:spLocks noGrp="1"/>
          </p:cNvSpPr>
          <p:nvPr>
            <p:custDataLst>
              <p:tags r:id="rId27"/>
            </p:custDataLst>
          </p:nvPr>
        </p:nvSpPr>
        <p:spPr bwMode="gray">
          <a:xfrm>
            <a:off x="3179763" y="4032250"/>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45FA94D6-5DBA-4C13-A4B2-171FD1C658BB}" type="datetime'''''''''4''9'''''">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49</a:t>
            </a:fld>
            <a:endParaRPr lang="it-IT" sz="1200" b="0" dirty="0">
              <a:latin typeface="Univers 47 CondensedLight" panose="00000400000000000000" pitchFamily="2" charset="0"/>
              <a:sym typeface="Univers 47 CondensedLight" panose="00000400000000000000" pitchFamily="2" charset="0"/>
            </a:endParaRPr>
          </a:p>
        </p:txBody>
      </p:sp>
      <p:sp>
        <p:nvSpPr>
          <p:cNvPr id="83" name="Pentagon 311"/>
          <p:cNvSpPr/>
          <p:nvPr/>
        </p:nvSpPr>
        <p:spPr>
          <a:xfrm>
            <a:off x="5565776" y="4117136"/>
            <a:ext cx="4020524" cy="1662380"/>
          </a:xfrm>
          <a:prstGeom prst="homePlate">
            <a:avLst>
              <a:gd name="adj" fmla="val 0"/>
            </a:avLst>
          </a:prstGeom>
          <a:solidFill>
            <a:srgbClr val="DCDDD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150"/>
              </a:spcBef>
              <a:spcAft>
                <a:spcPts val="150"/>
              </a:spcAft>
              <a:buClr>
                <a:schemeClr val="tx1"/>
              </a:buClr>
              <a:buFont typeface="Univers 45 Light" pitchFamily="2" charset="0"/>
              <a:buChar char="—"/>
            </a:pPr>
            <a:r>
              <a:rPr lang="it-IT" sz="1150" dirty="0">
                <a:solidFill>
                  <a:schemeClr val="tx1"/>
                </a:solidFill>
                <a:latin typeface="Univers 47 CondensedLight" panose="00000400000000000000" pitchFamily="2" charset="0"/>
              </a:rPr>
              <a:t>Der Wohnbaubereich (Bezirk C1, C2, C3, C4, C5, C6, C7) stellt 44% der Baukosten inklusive </a:t>
            </a:r>
            <a:r>
              <a:rPr lang="it-IT" sz="1150" i="1" dirty="0">
                <a:solidFill>
                  <a:schemeClr val="tx1"/>
                </a:solidFill>
                <a:latin typeface="Univers 47 CondensedLight" panose="00000400000000000000" pitchFamily="2" charset="0"/>
              </a:rPr>
              <a:t>soft costs dar</a:t>
            </a:r>
            <a:r>
              <a:rPr lang="it-IT" sz="1150" dirty="0">
                <a:solidFill>
                  <a:schemeClr val="tx1"/>
                </a:solidFill>
                <a:latin typeface="Univers 47 CondensedLight" panose="00000400000000000000" pitchFamily="2" charset="0"/>
              </a:rPr>
              <a:t>; der Dienstleistungssektor (Bezirk D1, D2) 24%; der Sektor Handel (Bezirk B1, A1, A2, A3) stellt  14% dar; der Sektor Andere Bestimmungszwecke (Bezirk E1, E2, F1, F2, F3) beläuft sich auf 18%.</a:t>
            </a:r>
          </a:p>
          <a:p>
            <a:pPr marL="171450" indent="-171450">
              <a:spcBef>
                <a:spcPts val="150"/>
              </a:spcBef>
              <a:spcAft>
                <a:spcPts val="150"/>
              </a:spcAft>
              <a:buClr>
                <a:schemeClr val="tx1"/>
              </a:buClr>
              <a:buFont typeface="Univers 45 Light" pitchFamily="2" charset="0"/>
              <a:buChar char="—"/>
            </a:pPr>
            <a:r>
              <a:rPr lang="it-IT" sz="1150" dirty="0">
                <a:solidFill>
                  <a:schemeClr val="tx1"/>
                </a:solidFill>
                <a:latin typeface="Univers 47 CondensedLight" panose="00000400000000000000" pitchFamily="2" charset="0"/>
              </a:rPr>
              <a:t>Die </a:t>
            </a:r>
            <a:r>
              <a:rPr lang="it-IT" sz="1150" i="1" dirty="0">
                <a:solidFill>
                  <a:schemeClr val="tx1"/>
                </a:solidFill>
                <a:latin typeface="Univers 47 CondensedLight" panose="00000400000000000000" pitchFamily="2" charset="0"/>
              </a:rPr>
              <a:t>soft costs  wurden auf </a:t>
            </a:r>
            <a:r>
              <a:rPr lang="it-IT" sz="1150" dirty="0">
                <a:solidFill>
                  <a:schemeClr val="tx1"/>
                </a:solidFill>
                <a:latin typeface="Univers 47 CondensedLight" panose="00000400000000000000" pitchFamily="2" charset="0"/>
              </a:rPr>
              <a:t>10%  der direkten Baukosten der Privaten Bauten geschätzt.</a:t>
            </a:r>
          </a:p>
        </p:txBody>
      </p:sp>
      <p:sp>
        <p:nvSpPr>
          <p:cNvPr id="88" name="Rettangolo 63"/>
          <p:cNvSpPr/>
          <p:nvPr/>
        </p:nvSpPr>
        <p:spPr>
          <a:xfrm rot="16200000">
            <a:off x="-414624" y="2163350"/>
            <a:ext cx="2484000" cy="36004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Zeitliche Gesamtaufrteilung </a:t>
            </a:r>
          </a:p>
        </p:txBody>
      </p:sp>
      <p:sp>
        <p:nvSpPr>
          <p:cNvPr id="41" name="Freeform 4"/>
          <p:cNvSpPr>
            <a:spLocks/>
          </p:cNvSpPr>
          <p:nvPr>
            <p:custDataLst>
              <p:tags r:id="rId28"/>
            </p:custDataLst>
          </p:nvPr>
        </p:nvSpPr>
        <p:spPr bwMode="auto">
          <a:xfrm rot="308734">
            <a:off x="4359535" y="4001361"/>
            <a:ext cx="509399" cy="240670"/>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5875" cap="flat" cmpd="sng">
            <a:solidFill>
              <a:srgbClr val="9E3039"/>
            </a:solidFill>
            <a:prstDash val="solid"/>
            <a:round/>
            <a:headEnd type="none" w="sm" len="sm"/>
            <a:tailEnd type="none" w="sm" len="sm"/>
          </a:ln>
        </p:spPr>
        <p:txBody>
          <a:bodyPr wrap="none" anchor="ctr"/>
          <a:lstStyle/>
          <a:p>
            <a:endParaRPr lang="en-US">
              <a:solidFill>
                <a:srgbClr val="007C92"/>
              </a:solidFill>
              <a:latin typeface="Univers 47 CondensedLight" panose="00000400000000000000" pitchFamily="2" charset="0"/>
            </a:endParaRPr>
          </a:p>
        </p:txBody>
      </p:sp>
      <p:sp>
        <p:nvSpPr>
          <p:cNvPr id="45" name="Freeform 4"/>
          <p:cNvSpPr>
            <a:spLocks/>
          </p:cNvSpPr>
          <p:nvPr>
            <p:custDataLst>
              <p:tags r:id="rId29"/>
            </p:custDataLst>
          </p:nvPr>
        </p:nvSpPr>
        <p:spPr bwMode="auto">
          <a:xfrm rot="308734">
            <a:off x="8644202" y="1164282"/>
            <a:ext cx="560339" cy="240670"/>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5875" cap="flat" cmpd="sng">
            <a:solidFill>
              <a:srgbClr val="9E3039"/>
            </a:solidFill>
            <a:prstDash val="solid"/>
            <a:round/>
            <a:headEnd type="none" w="sm" len="sm"/>
            <a:tailEnd type="none" w="sm" len="sm"/>
          </a:ln>
        </p:spPr>
        <p:txBody>
          <a:bodyPr wrap="none" anchor="ctr"/>
          <a:lstStyle/>
          <a:p>
            <a:endParaRPr lang="en-US">
              <a:solidFill>
                <a:srgbClr val="007C92"/>
              </a:solidFill>
              <a:latin typeface="Univers 47 CondensedLight" panose="00000400000000000000" pitchFamily="2" charset="0"/>
            </a:endParaRPr>
          </a:p>
        </p:txBody>
      </p:sp>
      <p:sp>
        <p:nvSpPr>
          <p:cNvPr id="30" name="CasellaDiTesto 66"/>
          <p:cNvSpPr txBox="1"/>
          <p:nvPr/>
        </p:nvSpPr>
        <p:spPr>
          <a:xfrm>
            <a:off x="1325547" y="1308023"/>
            <a:ext cx="785835" cy="138499"/>
          </a:xfrm>
          <a:prstGeom prst="rect">
            <a:avLst/>
          </a:prstGeom>
          <a:noFill/>
        </p:spPr>
        <p:txBody>
          <a:bodyPr wrap="square" lIns="0" tIns="0" rIns="0" bIns="0" rtlCol="0">
            <a:spAutoFit/>
          </a:bodyPr>
          <a:lstStyle/>
          <a:p>
            <a:pPr defTabSz="914400"/>
            <a:r>
              <a:rPr lang="it-IT" sz="900" i="1" dirty="0">
                <a:solidFill>
                  <a:srgbClr val="000000"/>
                </a:solidFill>
                <a:latin typeface="Univers 47 CondensedLight" panose="00000400000000000000" pitchFamily="2" charset="0"/>
              </a:rPr>
              <a:t>Millionen Euro</a:t>
            </a:r>
          </a:p>
        </p:txBody>
      </p:sp>
    </p:spTree>
    <p:extLst>
      <p:ext uri="{BB962C8B-B14F-4D97-AF65-F5344CB8AC3E}">
        <p14:creationId xmlns:p14="http://schemas.microsoft.com/office/powerpoint/2010/main" val="65319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96"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it-IT" sz="7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solidFill>
                  <a:srgbClr val="002060"/>
                </a:solidFill>
                <a:latin typeface="KPMG Extralight" panose="020B0303030202040204" pitchFamily="34" charset="0"/>
              </a:rPr>
              <a:t>Baukosten der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6688" y="390225"/>
            <a:ext cx="8682056" cy="571583"/>
          </a:xfrm>
        </p:spPr>
        <p:txBody>
          <a:bodyPr/>
          <a:lstStyle/>
          <a:p>
            <a:r>
              <a:rPr lang="it-IT" sz="3200" dirty="0"/>
              <a:t>Zeitliche Verteilung nach Bezirken</a:t>
            </a:r>
          </a:p>
        </p:txBody>
      </p:sp>
      <p:sp>
        <p:nvSpPr>
          <p:cNvPr id="129" name="AutoShape 39"/>
          <p:cNvSpPr>
            <a:spLocks noChangeArrowheads="1"/>
          </p:cNvSpPr>
          <p:nvPr/>
        </p:nvSpPr>
        <p:spPr bwMode="auto">
          <a:xfrm>
            <a:off x="649651" y="268925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t>
            </a:r>
            <a:r>
              <a:rPr lang="it-IT" sz="900" b="1" kern="0" dirty="0">
                <a:solidFill>
                  <a:srgbClr val="FFFFFF"/>
                </a:solidFill>
                <a:latin typeface="Univers 47 CondensedLight" panose="00000400000000000000" pitchFamily="2" charset="0"/>
                <a:cs typeface="Arial" pitchFamily="34" charset="0"/>
              </a:rPr>
              <a:t>C5</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130" name="AutoShape 39"/>
          <p:cNvSpPr>
            <a:spLocks noChangeArrowheads="1"/>
          </p:cNvSpPr>
          <p:nvPr/>
        </p:nvSpPr>
        <p:spPr bwMode="auto">
          <a:xfrm>
            <a:off x="649651" y="2977157"/>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t>
            </a:r>
            <a:r>
              <a:rPr lang="it-IT" sz="900" b="1" kern="0" dirty="0">
                <a:solidFill>
                  <a:srgbClr val="FFFFFF"/>
                </a:solidFill>
                <a:latin typeface="Univers 47 CondensedLight" panose="00000400000000000000" pitchFamily="2" charset="0"/>
                <a:cs typeface="Arial" pitchFamily="34" charset="0"/>
              </a:rPr>
              <a:t>C6</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131" name="AutoShape 39"/>
          <p:cNvSpPr>
            <a:spLocks noChangeArrowheads="1"/>
          </p:cNvSpPr>
          <p:nvPr/>
        </p:nvSpPr>
        <p:spPr bwMode="auto">
          <a:xfrm>
            <a:off x="649651" y="3265060"/>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t>
            </a:r>
            <a:r>
              <a:rPr lang="it-IT" sz="900" b="1" kern="0" dirty="0">
                <a:solidFill>
                  <a:srgbClr val="FFFFFF"/>
                </a:solidFill>
                <a:latin typeface="Univers 47 CondensedLight" panose="00000400000000000000" pitchFamily="2" charset="0"/>
                <a:cs typeface="Arial" pitchFamily="34" charset="0"/>
              </a:rPr>
              <a:t>C7</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132" name="AutoShape 39"/>
          <p:cNvSpPr>
            <a:spLocks noChangeArrowheads="1"/>
          </p:cNvSpPr>
          <p:nvPr/>
        </p:nvSpPr>
        <p:spPr bwMode="auto">
          <a:xfrm>
            <a:off x="649651" y="3552963"/>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D1</a:t>
            </a:r>
          </a:p>
        </p:txBody>
      </p:sp>
      <p:sp>
        <p:nvSpPr>
          <p:cNvPr id="133" name="AutoShape 39"/>
          <p:cNvSpPr>
            <a:spLocks noChangeArrowheads="1"/>
          </p:cNvSpPr>
          <p:nvPr/>
        </p:nvSpPr>
        <p:spPr bwMode="auto">
          <a:xfrm>
            <a:off x="649651" y="4121888"/>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E1</a:t>
            </a:r>
          </a:p>
        </p:txBody>
      </p:sp>
      <p:sp>
        <p:nvSpPr>
          <p:cNvPr id="134" name="AutoShape 39"/>
          <p:cNvSpPr>
            <a:spLocks noChangeArrowheads="1"/>
          </p:cNvSpPr>
          <p:nvPr/>
        </p:nvSpPr>
        <p:spPr bwMode="auto">
          <a:xfrm>
            <a:off x="649651" y="4409791"/>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E2</a:t>
            </a:r>
          </a:p>
        </p:txBody>
      </p:sp>
      <p:sp>
        <p:nvSpPr>
          <p:cNvPr id="135" name="AutoShape 39"/>
          <p:cNvSpPr>
            <a:spLocks noChangeArrowheads="1"/>
          </p:cNvSpPr>
          <p:nvPr/>
        </p:nvSpPr>
        <p:spPr bwMode="auto">
          <a:xfrm>
            <a:off x="649651" y="469747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F1</a:t>
            </a:r>
          </a:p>
        </p:txBody>
      </p:sp>
      <p:sp>
        <p:nvSpPr>
          <p:cNvPr id="136" name="AutoShape 39"/>
          <p:cNvSpPr>
            <a:spLocks noChangeArrowheads="1"/>
          </p:cNvSpPr>
          <p:nvPr/>
        </p:nvSpPr>
        <p:spPr bwMode="auto">
          <a:xfrm>
            <a:off x="649651" y="4985597"/>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F2</a:t>
            </a:r>
          </a:p>
        </p:txBody>
      </p:sp>
      <p:sp>
        <p:nvSpPr>
          <p:cNvPr id="137" name="AutoShape 39"/>
          <p:cNvSpPr>
            <a:spLocks noChangeArrowheads="1"/>
          </p:cNvSpPr>
          <p:nvPr/>
        </p:nvSpPr>
        <p:spPr bwMode="auto">
          <a:xfrm>
            <a:off x="649651" y="5273280"/>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F3</a:t>
            </a:r>
          </a:p>
        </p:txBody>
      </p:sp>
      <p:sp>
        <p:nvSpPr>
          <p:cNvPr id="139" name="AutoShape 39"/>
          <p:cNvSpPr>
            <a:spLocks noChangeArrowheads="1"/>
          </p:cNvSpPr>
          <p:nvPr/>
        </p:nvSpPr>
        <p:spPr bwMode="auto">
          <a:xfrm>
            <a:off x="649651" y="556828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A1</a:t>
            </a:r>
          </a:p>
        </p:txBody>
      </p:sp>
      <p:sp>
        <p:nvSpPr>
          <p:cNvPr id="140" name="AutoShape 39"/>
          <p:cNvSpPr>
            <a:spLocks noChangeArrowheads="1"/>
          </p:cNvSpPr>
          <p:nvPr/>
        </p:nvSpPr>
        <p:spPr bwMode="auto">
          <a:xfrm>
            <a:off x="649651" y="5856187"/>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A2</a:t>
            </a:r>
          </a:p>
        </p:txBody>
      </p:sp>
      <p:sp>
        <p:nvSpPr>
          <p:cNvPr id="141" name="AutoShape 39"/>
          <p:cNvSpPr>
            <a:spLocks noChangeArrowheads="1"/>
          </p:cNvSpPr>
          <p:nvPr/>
        </p:nvSpPr>
        <p:spPr bwMode="auto">
          <a:xfrm>
            <a:off x="649651" y="613537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A3</a:t>
            </a:r>
          </a:p>
        </p:txBody>
      </p:sp>
      <p:sp>
        <p:nvSpPr>
          <p:cNvPr id="142" name="AutoShape 39"/>
          <p:cNvSpPr>
            <a:spLocks noChangeArrowheads="1"/>
          </p:cNvSpPr>
          <p:nvPr/>
        </p:nvSpPr>
        <p:spPr bwMode="auto">
          <a:xfrm>
            <a:off x="1801659" y="269694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24.740</a:t>
            </a:r>
          </a:p>
        </p:txBody>
      </p:sp>
      <p:sp>
        <p:nvSpPr>
          <p:cNvPr id="143" name="AutoShape 39"/>
          <p:cNvSpPr>
            <a:spLocks noChangeArrowheads="1"/>
          </p:cNvSpPr>
          <p:nvPr/>
        </p:nvSpPr>
        <p:spPr bwMode="auto">
          <a:xfrm>
            <a:off x="3000610" y="269694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1.500*</a:t>
            </a:r>
          </a:p>
        </p:txBody>
      </p:sp>
      <p:sp>
        <p:nvSpPr>
          <p:cNvPr id="144" name="AutoShape 39"/>
          <p:cNvSpPr>
            <a:spLocks noChangeArrowheads="1"/>
          </p:cNvSpPr>
          <p:nvPr/>
        </p:nvSpPr>
        <p:spPr bwMode="auto">
          <a:xfrm>
            <a:off x="4199561" y="269694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45" name="AutoShape 39"/>
          <p:cNvSpPr>
            <a:spLocks noChangeArrowheads="1"/>
          </p:cNvSpPr>
          <p:nvPr/>
        </p:nvSpPr>
        <p:spPr bwMode="auto">
          <a:xfrm>
            <a:off x="5415113" y="269672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46" name="AutoShape 39"/>
          <p:cNvSpPr>
            <a:spLocks noChangeArrowheads="1"/>
          </p:cNvSpPr>
          <p:nvPr/>
        </p:nvSpPr>
        <p:spPr bwMode="auto">
          <a:xfrm>
            <a:off x="1801659" y="298485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20.818</a:t>
            </a:r>
          </a:p>
        </p:txBody>
      </p:sp>
      <p:sp>
        <p:nvSpPr>
          <p:cNvPr id="147" name="AutoShape 39"/>
          <p:cNvSpPr>
            <a:spLocks noChangeArrowheads="1"/>
          </p:cNvSpPr>
          <p:nvPr/>
        </p:nvSpPr>
        <p:spPr bwMode="auto">
          <a:xfrm>
            <a:off x="3000610" y="298485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1.500*</a:t>
            </a:r>
          </a:p>
        </p:txBody>
      </p:sp>
      <p:sp>
        <p:nvSpPr>
          <p:cNvPr id="148" name="AutoShape 39"/>
          <p:cNvSpPr>
            <a:spLocks noChangeArrowheads="1"/>
          </p:cNvSpPr>
          <p:nvPr/>
        </p:nvSpPr>
        <p:spPr bwMode="auto">
          <a:xfrm>
            <a:off x="4199561" y="298485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49" name="AutoShape 39"/>
          <p:cNvSpPr>
            <a:spLocks noChangeArrowheads="1"/>
          </p:cNvSpPr>
          <p:nvPr/>
        </p:nvSpPr>
        <p:spPr bwMode="auto">
          <a:xfrm>
            <a:off x="5415113" y="298463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50" name="AutoShape 39"/>
          <p:cNvSpPr>
            <a:spLocks noChangeArrowheads="1"/>
          </p:cNvSpPr>
          <p:nvPr/>
        </p:nvSpPr>
        <p:spPr bwMode="auto">
          <a:xfrm>
            <a:off x="1801659" y="327275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23.404</a:t>
            </a:r>
          </a:p>
        </p:txBody>
      </p:sp>
      <p:sp>
        <p:nvSpPr>
          <p:cNvPr id="151" name="AutoShape 39"/>
          <p:cNvSpPr>
            <a:spLocks noChangeArrowheads="1"/>
          </p:cNvSpPr>
          <p:nvPr/>
        </p:nvSpPr>
        <p:spPr bwMode="auto">
          <a:xfrm>
            <a:off x="3000610" y="327275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1.500*</a:t>
            </a:r>
          </a:p>
        </p:txBody>
      </p:sp>
      <p:sp>
        <p:nvSpPr>
          <p:cNvPr id="152" name="AutoShape 39"/>
          <p:cNvSpPr>
            <a:spLocks noChangeArrowheads="1"/>
          </p:cNvSpPr>
          <p:nvPr/>
        </p:nvSpPr>
        <p:spPr bwMode="auto">
          <a:xfrm>
            <a:off x="4199561" y="327275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53" name="AutoShape 39"/>
          <p:cNvSpPr>
            <a:spLocks noChangeArrowheads="1"/>
          </p:cNvSpPr>
          <p:nvPr/>
        </p:nvSpPr>
        <p:spPr bwMode="auto">
          <a:xfrm>
            <a:off x="5415113" y="327253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54" name="AutoShape 39"/>
          <p:cNvSpPr>
            <a:spLocks noChangeArrowheads="1"/>
          </p:cNvSpPr>
          <p:nvPr/>
        </p:nvSpPr>
        <p:spPr bwMode="auto">
          <a:xfrm>
            <a:off x="1801659" y="356065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54.241</a:t>
            </a:r>
          </a:p>
        </p:txBody>
      </p:sp>
      <p:sp>
        <p:nvSpPr>
          <p:cNvPr id="155" name="AutoShape 39"/>
          <p:cNvSpPr>
            <a:spLocks noChangeArrowheads="1"/>
          </p:cNvSpPr>
          <p:nvPr/>
        </p:nvSpPr>
        <p:spPr bwMode="auto">
          <a:xfrm>
            <a:off x="3000610" y="356065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1.600</a:t>
            </a:r>
          </a:p>
        </p:txBody>
      </p:sp>
      <p:sp>
        <p:nvSpPr>
          <p:cNvPr id="156" name="AutoShape 39"/>
          <p:cNvSpPr>
            <a:spLocks noChangeArrowheads="1"/>
          </p:cNvSpPr>
          <p:nvPr/>
        </p:nvSpPr>
        <p:spPr bwMode="auto">
          <a:xfrm>
            <a:off x="4199561" y="356065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4</a:t>
            </a:r>
          </a:p>
        </p:txBody>
      </p:sp>
      <p:sp>
        <p:nvSpPr>
          <p:cNvPr id="157" name="AutoShape 39"/>
          <p:cNvSpPr>
            <a:spLocks noChangeArrowheads="1"/>
          </p:cNvSpPr>
          <p:nvPr/>
        </p:nvSpPr>
        <p:spPr bwMode="auto">
          <a:xfrm>
            <a:off x="5415113" y="356043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158" name="AutoShape 39"/>
          <p:cNvSpPr>
            <a:spLocks noChangeArrowheads="1"/>
          </p:cNvSpPr>
          <p:nvPr/>
        </p:nvSpPr>
        <p:spPr bwMode="auto">
          <a:xfrm>
            <a:off x="1801659" y="413727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17.846</a:t>
            </a:r>
          </a:p>
        </p:txBody>
      </p:sp>
      <p:sp>
        <p:nvSpPr>
          <p:cNvPr id="159" name="AutoShape 39"/>
          <p:cNvSpPr>
            <a:spLocks noChangeArrowheads="1"/>
          </p:cNvSpPr>
          <p:nvPr/>
        </p:nvSpPr>
        <p:spPr bwMode="auto">
          <a:xfrm>
            <a:off x="3000610" y="413727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1.000</a:t>
            </a:r>
          </a:p>
        </p:txBody>
      </p:sp>
      <p:sp>
        <p:nvSpPr>
          <p:cNvPr id="160" name="AutoShape 39"/>
          <p:cNvSpPr>
            <a:spLocks noChangeArrowheads="1"/>
          </p:cNvSpPr>
          <p:nvPr/>
        </p:nvSpPr>
        <p:spPr bwMode="auto">
          <a:xfrm>
            <a:off x="4199561" y="413727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4</a:t>
            </a:r>
          </a:p>
        </p:txBody>
      </p:sp>
      <p:sp>
        <p:nvSpPr>
          <p:cNvPr id="161" name="AutoShape 39"/>
          <p:cNvSpPr>
            <a:spLocks noChangeArrowheads="1"/>
          </p:cNvSpPr>
          <p:nvPr/>
        </p:nvSpPr>
        <p:spPr bwMode="auto">
          <a:xfrm>
            <a:off x="5415113" y="413727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162" name="AutoShape 39"/>
          <p:cNvSpPr>
            <a:spLocks noChangeArrowheads="1"/>
          </p:cNvSpPr>
          <p:nvPr/>
        </p:nvSpPr>
        <p:spPr bwMode="auto">
          <a:xfrm>
            <a:off x="1801659" y="44251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12.493</a:t>
            </a:r>
          </a:p>
        </p:txBody>
      </p:sp>
      <p:sp>
        <p:nvSpPr>
          <p:cNvPr id="163" name="AutoShape 39"/>
          <p:cNvSpPr>
            <a:spLocks noChangeArrowheads="1"/>
          </p:cNvSpPr>
          <p:nvPr/>
        </p:nvSpPr>
        <p:spPr bwMode="auto">
          <a:xfrm>
            <a:off x="3000610" y="44251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950</a:t>
            </a:r>
          </a:p>
        </p:txBody>
      </p:sp>
      <p:sp>
        <p:nvSpPr>
          <p:cNvPr id="164" name="AutoShape 39"/>
          <p:cNvSpPr>
            <a:spLocks noChangeArrowheads="1"/>
          </p:cNvSpPr>
          <p:nvPr/>
        </p:nvSpPr>
        <p:spPr bwMode="auto">
          <a:xfrm>
            <a:off x="4199561" y="44251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1</a:t>
            </a:r>
          </a:p>
        </p:txBody>
      </p:sp>
      <p:sp>
        <p:nvSpPr>
          <p:cNvPr id="165" name="AutoShape 39"/>
          <p:cNvSpPr>
            <a:spLocks noChangeArrowheads="1"/>
          </p:cNvSpPr>
          <p:nvPr/>
        </p:nvSpPr>
        <p:spPr bwMode="auto">
          <a:xfrm>
            <a:off x="5415113" y="44251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66" name="AutoShape 39"/>
          <p:cNvSpPr>
            <a:spLocks noChangeArrowheads="1"/>
          </p:cNvSpPr>
          <p:nvPr/>
        </p:nvSpPr>
        <p:spPr bwMode="auto">
          <a:xfrm>
            <a:off x="1801659" y="471286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10.927</a:t>
            </a:r>
          </a:p>
        </p:txBody>
      </p:sp>
      <p:sp>
        <p:nvSpPr>
          <p:cNvPr id="167" name="AutoShape 39"/>
          <p:cNvSpPr>
            <a:spLocks noChangeArrowheads="1"/>
          </p:cNvSpPr>
          <p:nvPr/>
        </p:nvSpPr>
        <p:spPr bwMode="auto">
          <a:xfrm>
            <a:off x="3000610" y="471286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900</a:t>
            </a:r>
          </a:p>
        </p:txBody>
      </p:sp>
      <p:sp>
        <p:nvSpPr>
          <p:cNvPr id="168" name="AutoShape 39"/>
          <p:cNvSpPr>
            <a:spLocks noChangeArrowheads="1"/>
          </p:cNvSpPr>
          <p:nvPr/>
        </p:nvSpPr>
        <p:spPr bwMode="auto">
          <a:xfrm>
            <a:off x="4199561" y="471286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69" name="AutoShape 39"/>
          <p:cNvSpPr>
            <a:spLocks noChangeArrowheads="1"/>
          </p:cNvSpPr>
          <p:nvPr/>
        </p:nvSpPr>
        <p:spPr bwMode="auto">
          <a:xfrm>
            <a:off x="5415113" y="471286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70" name="AutoShape 39"/>
          <p:cNvSpPr>
            <a:spLocks noChangeArrowheads="1"/>
          </p:cNvSpPr>
          <p:nvPr/>
        </p:nvSpPr>
        <p:spPr bwMode="auto">
          <a:xfrm>
            <a:off x="1801659" y="500098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27.001</a:t>
            </a:r>
          </a:p>
        </p:txBody>
      </p:sp>
      <p:sp>
        <p:nvSpPr>
          <p:cNvPr id="171" name="AutoShape 39"/>
          <p:cNvSpPr>
            <a:spLocks noChangeArrowheads="1"/>
          </p:cNvSpPr>
          <p:nvPr/>
        </p:nvSpPr>
        <p:spPr bwMode="auto">
          <a:xfrm>
            <a:off x="3000610" y="500098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900</a:t>
            </a:r>
          </a:p>
        </p:txBody>
      </p:sp>
      <p:sp>
        <p:nvSpPr>
          <p:cNvPr id="172" name="AutoShape 39"/>
          <p:cNvSpPr>
            <a:spLocks noChangeArrowheads="1"/>
          </p:cNvSpPr>
          <p:nvPr/>
        </p:nvSpPr>
        <p:spPr bwMode="auto">
          <a:xfrm>
            <a:off x="4199561" y="500098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73" name="AutoShape 39"/>
          <p:cNvSpPr>
            <a:spLocks noChangeArrowheads="1"/>
          </p:cNvSpPr>
          <p:nvPr/>
        </p:nvSpPr>
        <p:spPr bwMode="auto">
          <a:xfrm>
            <a:off x="5415113" y="500098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74" name="AutoShape 39"/>
          <p:cNvSpPr>
            <a:spLocks noChangeArrowheads="1"/>
          </p:cNvSpPr>
          <p:nvPr/>
        </p:nvSpPr>
        <p:spPr bwMode="auto">
          <a:xfrm>
            <a:off x="1801659" y="52886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26.171</a:t>
            </a:r>
          </a:p>
        </p:txBody>
      </p:sp>
      <p:sp>
        <p:nvSpPr>
          <p:cNvPr id="175" name="AutoShape 39"/>
          <p:cNvSpPr>
            <a:spLocks noChangeArrowheads="1"/>
          </p:cNvSpPr>
          <p:nvPr/>
        </p:nvSpPr>
        <p:spPr bwMode="auto">
          <a:xfrm>
            <a:off x="3000610" y="52886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900</a:t>
            </a:r>
          </a:p>
        </p:txBody>
      </p:sp>
      <p:sp>
        <p:nvSpPr>
          <p:cNvPr id="176" name="AutoShape 39"/>
          <p:cNvSpPr>
            <a:spLocks noChangeArrowheads="1"/>
          </p:cNvSpPr>
          <p:nvPr/>
        </p:nvSpPr>
        <p:spPr bwMode="auto">
          <a:xfrm>
            <a:off x="4199561" y="52886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2</a:t>
            </a:r>
          </a:p>
        </p:txBody>
      </p:sp>
      <p:sp>
        <p:nvSpPr>
          <p:cNvPr id="177" name="AutoShape 39"/>
          <p:cNvSpPr>
            <a:spLocks noChangeArrowheads="1"/>
          </p:cNvSpPr>
          <p:nvPr/>
        </p:nvSpPr>
        <p:spPr bwMode="auto">
          <a:xfrm>
            <a:off x="5415113" y="52886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84" name="AutoShape 39"/>
          <p:cNvSpPr>
            <a:spLocks noChangeArrowheads="1"/>
          </p:cNvSpPr>
          <p:nvPr/>
        </p:nvSpPr>
        <p:spPr bwMode="auto">
          <a:xfrm>
            <a:off x="1801659" y="557597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44.692</a:t>
            </a:r>
          </a:p>
        </p:txBody>
      </p:sp>
      <p:sp>
        <p:nvSpPr>
          <p:cNvPr id="185" name="AutoShape 39"/>
          <p:cNvSpPr>
            <a:spLocks noChangeArrowheads="1"/>
          </p:cNvSpPr>
          <p:nvPr/>
        </p:nvSpPr>
        <p:spPr bwMode="auto">
          <a:xfrm>
            <a:off x="3000610" y="557597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960</a:t>
            </a:r>
          </a:p>
        </p:txBody>
      </p:sp>
      <p:sp>
        <p:nvSpPr>
          <p:cNvPr id="186" name="AutoShape 39"/>
          <p:cNvSpPr>
            <a:spLocks noChangeArrowheads="1"/>
          </p:cNvSpPr>
          <p:nvPr/>
        </p:nvSpPr>
        <p:spPr bwMode="auto">
          <a:xfrm>
            <a:off x="4199561" y="557597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1</a:t>
            </a:r>
          </a:p>
        </p:txBody>
      </p:sp>
      <p:sp>
        <p:nvSpPr>
          <p:cNvPr id="187" name="AutoShape 39"/>
          <p:cNvSpPr>
            <a:spLocks noChangeArrowheads="1"/>
          </p:cNvSpPr>
          <p:nvPr/>
        </p:nvSpPr>
        <p:spPr bwMode="auto">
          <a:xfrm>
            <a:off x="5415113" y="557575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3</a:t>
            </a:r>
          </a:p>
        </p:txBody>
      </p:sp>
      <p:sp>
        <p:nvSpPr>
          <p:cNvPr id="188" name="AutoShape 39"/>
          <p:cNvSpPr>
            <a:spLocks noChangeArrowheads="1"/>
          </p:cNvSpPr>
          <p:nvPr/>
        </p:nvSpPr>
        <p:spPr bwMode="auto">
          <a:xfrm>
            <a:off x="1801659" y="586388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3.267</a:t>
            </a:r>
          </a:p>
        </p:txBody>
      </p:sp>
      <p:sp>
        <p:nvSpPr>
          <p:cNvPr id="189" name="AutoShape 39"/>
          <p:cNvSpPr>
            <a:spLocks noChangeArrowheads="1"/>
          </p:cNvSpPr>
          <p:nvPr/>
        </p:nvSpPr>
        <p:spPr bwMode="auto">
          <a:xfrm>
            <a:off x="3000610" y="586388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960</a:t>
            </a:r>
          </a:p>
        </p:txBody>
      </p:sp>
      <p:sp>
        <p:nvSpPr>
          <p:cNvPr id="190" name="AutoShape 39"/>
          <p:cNvSpPr>
            <a:spLocks noChangeArrowheads="1"/>
          </p:cNvSpPr>
          <p:nvPr/>
        </p:nvSpPr>
        <p:spPr bwMode="auto">
          <a:xfrm>
            <a:off x="4199561" y="586388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4</a:t>
            </a:r>
          </a:p>
        </p:txBody>
      </p:sp>
      <p:sp>
        <p:nvSpPr>
          <p:cNvPr id="191" name="AutoShape 39"/>
          <p:cNvSpPr>
            <a:spLocks noChangeArrowheads="1"/>
          </p:cNvSpPr>
          <p:nvPr/>
        </p:nvSpPr>
        <p:spPr bwMode="auto">
          <a:xfrm>
            <a:off x="5415113" y="586366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192" name="AutoShape 39"/>
          <p:cNvSpPr>
            <a:spLocks noChangeArrowheads="1"/>
          </p:cNvSpPr>
          <p:nvPr/>
        </p:nvSpPr>
        <p:spPr bwMode="auto">
          <a:xfrm>
            <a:off x="1801659" y="61430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400</a:t>
            </a:r>
          </a:p>
        </p:txBody>
      </p:sp>
      <p:sp>
        <p:nvSpPr>
          <p:cNvPr id="193" name="AutoShape 39"/>
          <p:cNvSpPr>
            <a:spLocks noChangeArrowheads="1"/>
          </p:cNvSpPr>
          <p:nvPr/>
        </p:nvSpPr>
        <p:spPr bwMode="auto">
          <a:xfrm>
            <a:off x="3000610" y="61430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960</a:t>
            </a:r>
          </a:p>
        </p:txBody>
      </p:sp>
      <p:sp>
        <p:nvSpPr>
          <p:cNvPr id="194" name="AutoShape 39"/>
          <p:cNvSpPr>
            <a:spLocks noChangeArrowheads="1"/>
          </p:cNvSpPr>
          <p:nvPr/>
        </p:nvSpPr>
        <p:spPr bwMode="auto">
          <a:xfrm>
            <a:off x="4199561" y="61430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195" name="AutoShape 39"/>
          <p:cNvSpPr>
            <a:spLocks noChangeArrowheads="1"/>
          </p:cNvSpPr>
          <p:nvPr/>
        </p:nvSpPr>
        <p:spPr bwMode="auto">
          <a:xfrm>
            <a:off x="5415113" y="614284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6</a:t>
            </a:r>
          </a:p>
        </p:txBody>
      </p:sp>
      <p:sp>
        <p:nvSpPr>
          <p:cNvPr id="196" name="AutoShape 39"/>
          <p:cNvSpPr>
            <a:spLocks noChangeArrowheads="1"/>
          </p:cNvSpPr>
          <p:nvPr/>
        </p:nvSpPr>
        <p:spPr bwMode="auto">
          <a:xfrm>
            <a:off x="1801659" y="975689"/>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BGF (m²)</a:t>
            </a:r>
          </a:p>
        </p:txBody>
      </p:sp>
      <p:sp>
        <p:nvSpPr>
          <p:cNvPr id="197" name="AutoShape 39"/>
          <p:cNvSpPr>
            <a:spLocks noChangeArrowheads="1"/>
          </p:cNvSpPr>
          <p:nvPr/>
        </p:nvSpPr>
        <p:spPr bwMode="auto">
          <a:xfrm>
            <a:off x="3000610" y="975689"/>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€/m²</a:t>
            </a:r>
          </a:p>
        </p:txBody>
      </p:sp>
      <p:sp>
        <p:nvSpPr>
          <p:cNvPr id="198" name="AutoShape 39"/>
          <p:cNvSpPr>
            <a:spLocks noChangeArrowheads="1"/>
          </p:cNvSpPr>
          <p:nvPr/>
        </p:nvSpPr>
        <p:spPr bwMode="auto">
          <a:xfrm>
            <a:off x="4199561" y="975689"/>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900" b="1" kern="0" dirty="0">
                <a:solidFill>
                  <a:srgbClr val="00338D"/>
                </a:solidFill>
                <a:latin typeface="Univers 47 CondensedLight" panose="00000400000000000000" pitchFamily="2" charset="0"/>
                <a:cs typeface="Arial" pitchFamily="34" charset="0"/>
              </a:rPr>
              <a:t>Baubeginn</a:t>
            </a:r>
            <a:endPar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199" name="AutoShape 39"/>
          <p:cNvSpPr>
            <a:spLocks noChangeArrowheads="1"/>
          </p:cNvSpPr>
          <p:nvPr/>
        </p:nvSpPr>
        <p:spPr bwMode="auto">
          <a:xfrm>
            <a:off x="5415113" y="975689"/>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900" b="1" kern="0" dirty="0">
                <a:solidFill>
                  <a:srgbClr val="00338D"/>
                </a:solidFill>
                <a:latin typeface="Univers 47 CondensedLight" panose="00000400000000000000" pitchFamily="2" charset="0"/>
                <a:cs typeface="Arial" pitchFamily="34" charset="0"/>
              </a:rPr>
              <a:t>Bauende </a:t>
            </a:r>
            <a:endPar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200" name="AutoShape 39"/>
          <p:cNvSpPr>
            <a:spLocks noChangeArrowheads="1"/>
          </p:cNvSpPr>
          <p:nvPr/>
        </p:nvSpPr>
        <p:spPr bwMode="auto">
          <a:xfrm>
            <a:off x="649651" y="1255946"/>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B1</a:t>
            </a:r>
          </a:p>
        </p:txBody>
      </p:sp>
      <p:sp>
        <p:nvSpPr>
          <p:cNvPr id="270" name="AutoShape 39"/>
          <p:cNvSpPr>
            <a:spLocks noChangeArrowheads="1"/>
          </p:cNvSpPr>
          <p:nvPr/>
        </p:nvSpPr>
        <p:spPr bwMode="auto">
          <a:xfrm>
            <a:off x="649651" y="1544405"/>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C1</a:t>
            </a:r>
          </a:p>
        </p:txBody>
      </p:sp>
      <p:sp>
        <p:nvSpPr>
          <p:cNvPr id="323" name="AutoShape 39"/>
          <p:cNvSpPr>
            <a:spLocks noChangeArrowheads="1"/>
          </p:cNvSpPr>
          <p:nvPr/>
        </p:nvSpPr>
        <p:spPr bwMode="auto">
          <a:xfrm>
            <a:off x="1801659" y="126391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15.567</a:t>
            </a:r>
          </a:p>
        </p:txBody>
      </p:sp>
      <p:sp>
        <p:nvSpPr>
          <p:cNvPr id="324" name="AutoShape 39"/>
          <p:cNvSpPr>
            <a:spLocks noChangeArrowheads="1"/>
          </p:cNvSpPr>
          <p:nvPr/>
        </p:nvSpPr>
        <p:spPr bwMode="auto">
          <a:xfrm>
            <a:off x="3000610" y="126391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1.500</a:t>
            </a:r>
          </a:p>
        </p:txBody>
      </p:sp>
      <p:sp>
        <p:nvSpPr>
          <p:cNvPr id="326" name="AutoShape 39"/>
          <p:cNvSpPr>
            <a:spLocks noChangeArrowheads="1"/>
          </p:cNvSpPr>
          <p:nvPr/>
        </p:nvSpPr>
        <p:spPr bwMode="auto">
          <a:xfrm>
            <a:off x="4199561" y="126391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4</a:t>
            </a:r>
          </a:p>
        </p:txBody>
      </p:sp>
      <p:sp>
        <p:nvSpPr>
          <p:cNvPr id="327" name="AutoShape 39"/>
          <p:cNvSpPr>
            <a:spLocks noChangeArrowheads="1"/>
          </p:cNvSpPr>
          <p:nvPr/>
        </p:nvSpPr>
        <p:spPr bwMode="auto">
          <a:xfrm>
            <a:off x="5415113" y="126369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328" name="AutoShape 39"/>
          <p:cNvSpPr>
            <a:spLocks noChangeArrowheads="1"/>
          </p:cNvSpPr>
          <p:nvPr/>
        </p:nvSpPr>
        <p:spPr bwMode="auto">
          <a:xfrm>
            <a:off x="1801659" y="155237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24.646</a:t>
            </a:r>
          </a:p>
        </p:txBody>
      </p:sp>
      <p:sp>
        <p:nvSpPr>
          <p:cNvPr id="329" name="AutoShape 39"/>
          <p:cNvSpPr>
            <a:spLocks noChangeArrowheads="1"/>
          </p:cNvSpPr>
          <p:nvPr/>
        </p:nvSpPr>
        <p:spPr bwMode="auto">
          <a:xfrm>
            <a:off x="3000610" y="155237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1.500*</a:t>
            </a:r>
          </a:p>
        </p:txBody>
      </p:sp>
      <p:sp>
        <p:nvSpPr>
          <p:cNvPr id="330" name="AutoShape 39"/>
          <p:cNvSpPr>
            <a:spLocks noChangeArrowheads="1"/>
          </p:cNvSpPr>
          <p:nvPr/>
        </p:nvSpPr>
        <p:spPr bwMode="auto">
          <a:xfrm>
            <a:off x="4199561" y="155237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4</a:t>
            </a:r>
          </a:p>
        </p:txBody>
      </p:sp>
      <p:sp>
        <p:nvSpPr>
          <p:cNvPr id="331" name="AutoShape 39"/>
          <p:cNvSpPr>
            <a:spLocks noChangeArrowheads="1"/>
          </p:cNvSpPr>
          <p:nvPr/>
        </p:nvSpPr>
        <p:spPr bwMode="auto">
          <a:xfrm>
            <a:off x="5415113" y="155215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332" name="AutoShape 39"/>
          <p:cNvSpPr>
            <a:spLocks noChangeArrowheads="1"/>
          </p:cNvSpPr>
          <p:nvPr/>
        </p:nvSpPr>
        <p:spPr bwMode="auto">
          <a:xfrm>
            <a:off x="1801659" y="184083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41.884</a:t>
            </a:r>
          </a:p>
        </p:txBody>
      </p:sp>
      <p:sp>
        <p:nvSpPr>
          <p:cNvPr id="333" name="AutoShape 39"/>
          <p:cNvSpPr>
            <a:spLocks noChangeArrowheads="1"/>
          </p:cNvSpPr>
          <p:nvPr/>
        </p:nvSpPr>
        <p:spPr bwMode="auto">
          <a:xfrm>
            <a:off x="3000610" y="184083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1.500*</a:t>
            </a:r>
          </a:p>
        </p:txBody>
      </p:sp>
      <p:sp>
        <p:nvSpPr>
          <p:cNvPr id="334" name="AutoShape 39"/>
          <p:cNvSpPr>
            <a:spLocks noChangeArrowheads="1"/>
          </p:cNvSpPr>
          <p:nvPr/>
        </p:nvSpPr>
        <p:spPr bwMode="auto">
          <a:xfrm>
            <a:off x="4199561" y="184083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335" name="AutoShape 39"/>
          <p:cNvSpPr>
            <a:spLocks noChangeArrowheads="1"/>
          </p:cNvSpPr>
          <p:nvPr/>
        </p:nvSpPr>
        <p:spPr bwMode="auto">
          <a:xfrm>
            <a:off x="5415113" y="184061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6</a:t>
            </a:r>
          </a:p>
        </p:txBody>
      </p:sp>
      <p:sp>
        <p:nvSpPr>
          <p:cNvPr id="336" name="AutoShape 39"/>
          <p:cNvSpPr>
            <a:spLocks noChangeArrowheads="1"/>
          </p:cNvSpPr>
          <p:nvPr/>
        </p:nvSpPr>
        <p:spPr bwMode="auto">
          <a:xfrm>
            <a:off x="1801659" y="212058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7.716</a:t>
            </a:r>
          </a:p>
        </p:txBody>
      </p:sp>
      <p:sp>
        <p:nvSpPr>
          <p:cNvPr id="337" name="AutoShape 39"/>
          <p:cNvSpPr>
            <a:spLocks noChangeArrowheads="1"/>
          </p:cNvSpPr>
          <p:nvPr/>
        </p:nvSpPr>
        <p:spPr bwMode="auto">
          <a:xfrm>
            <a:off x="3000610" y="212058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1.500*</a:t>
            </a:r>
          </a:p>
        </p:txBody>
      </p:sp>
      <p:sp>
        <p:nvSpPr>
          <p:cNvPr id="338" name="AutoShape 39"/>
          <p:cNvSpPr>
            <a:spLocks noChangeArrowheads="1"/>
          </p:cNvSpPr>
          <p:nvPr/>
        </p:nvSpPr>
        <p:spPr bwMode="auto">
          <a:xfrm>
            <a:off x="4199561" y="212058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339" name="AutoShape 39"/>
          <p:cNvSpPr>
            <a:spLocks noChangeArrowheads="1"/>
          </p:cNvSpPr>
          <p:nvPr/>
        </p:nvSpPr>
        <p:spPr bwMode="auto">
          <a:xfrm>
            <a:off x="5415113" y="212036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6</a:t>
            </a:r>
          </a:p>
        </p:txBody>
      </p:sp>
      <p:sp>
        <p:nvSpPr>
          <p:cNvPr id="340" name="AutoShape 39"/>
          <p:cNvSpPr>
            <a:spLocks noChangeArrowheads="1"/>
          </p:cNvSpPr>
          <p:nvPr/>
        </p:nvSpPr>
        <p:spPr bwMode="auto">
          <a:xfrm>
            <a:off x="1801659" y="240904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11.492</a:t>
            </a:r>
          </a:p>
        </p:txBody>
      </p:sp>
      <p:sp>
        <p:nvSpPr>
          <p:cNvPr id="341" name="AutoShape 39"/>
          <p:cNvSpPr>
            <a:spLocks noChangeArrowheads="1"/>
          </p:cNvSpPr>
          <p:nvPr/>
        </p:nvSpPr>
        <p:spPr bwMode="auto">
          <a:xfrm>
            <a:off x="3000610" y="240904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1.500*</a:t>
            </a:r>
          </a:p>
        </p:txBody>
      </p:sp>
      <p:sp>
        <p:nvSpPr>
          <p:cNvPr id="342" name="AutoShape 39"/>
          <p:cNvSpPr>
            <a:spLocks noChangeArrowheads="1"/>
          </p:cNvSpPr>
          <p:nvPr/>
        </p:nvSpPr>
        <p:spPr bwMode="auto">
          <a:xfrm>
            <a:off x="4199561" y="240904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343" name="AutoShape 39"/>
          <p:cNvSpPr>
            <a:spLocks noChangeArrowheads="1"/>
          </p:cNvSpPr>
          <p:nvPr/>
        </p:nvSpPr>
        <p:spPr bwMode="auto">
          <a:xfrm>
            <a:off x="5415113" y="240882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6</a:t>
            </a:r>
          </a:p>
        </p:txBody>
      </p:sp>
      <p:sp>
        <p:nvSpPr>
          <p:cNvPr id="344" name="AutoShape 39"/>
          <p:cNvSpPr>
            <a:spLocks noChangeArrowheads="1"/>
          </p:cNvSpPr>
          <p:nvPr/>
        </p:nvSpPr>
        <p:spPr bwMode="auto">
          <a:xfrm>
            <a:off x="649651" y="183286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t>
            </a:r>
            <a:r>
              <a:rPr lang="it-IT" sz="900" b="1" kern="0" dirty="0">
                <a:solidFill>
                  <a:srgbClr val="FFFFFF"/>
                </a:solidFill>
                <a:latin typeface="Univers 47 CondensedLight" panose="00000400000000000000" pitchFamily="2" charset="0"/>
                <a:cs typeface="Arial" pitchFamily="34" charset="0"/>
              </a:rPr>
              <a:t>C2</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345" name="AutoShape 39"/>
          <p:cNvSpPr>
            <a:spLocks noChangeArrowheads="1"/>
          </p:cNvSpPr>
          <p:nvPr/>
        </p:nvSpPr>
        <p:spPr bwMode="auto">
          <a:xfrm>
            <a:off x="649651" y="211261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t>
            </a:r>
            <a:r>
              <a:rPr lang="it-IT" sz="900" b="1" kern="0" dirty="0">
                <a:solidFill>
                  <a:srgbClr val="FFFFFF"/>
                </a:solidFill>
                <a:latin typeface="Univers 47 CondensedLight" panose="00000400000000000000" pitchFamily="2" charset="0"/>
                <a:cs typeface="Arial" pitchFamily="34" charset="0"/>
              </a:rPr>
              <a:t>C3</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346" name="AutoShape 39"/>
          <p:cNvSpPr>
            <a:spLocks noChangeArrowheads="1"/>
          </p:cNvSpPr>
          <p:nvPr/>
        </p:nvSpPr>
        <p:spPr bwMode="auto">
          <a:xfrm>
            <a:off x="649651" y="2401073"/>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t>
            </a:r>
            <a:r>
              <a:rPr lang="it-IT" sz="900" b="1" kern="0" dirty="0">
                <a:solidFill>
                  <a:srgbClr val="FFFFFF"/>
                </a:solidFill>
                <a:latin typeface="Univers 47 CondensedLight" panose="00000400000000000000" pitchFamily="2" charset="0"/>
                <a:cs typeface="Arial" pitchFamily="34" charset="0"/>
              </a:rPr>
              <a:t>C4</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348" name="AutoShape 39"/>
          <p:cNvSpPr>
            <a:spLocks noChangeArrowheads="1"/>
          </p:cNvSpPr>
          <p:nvPr/>
        </p:nvSpPr>
        <p:spPr bwMode="auto">
          <a:xfrm>
            <a:off x="6605723" y="2696948"/>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34</a:t>
            </a:r>
          </a:p>
        </p:txBody>
      </p:sp>
      <p:sp>
        <p:nvSpPr>
          <p:cNvPr id="349" name="AutoShape 39"/>
          <p:cNvSpPr>
            <a:spLocks noChangeArrowheads="1"/>
          </p:cNvSpPr>
          <p:nvPr/>
        </p:nvSpPr>
        <p:spPr bwMode="auto">
          <a:xfrm>
            <a:off x="6605723" y="2984851"/>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29</a:t>
            </a:r>
          </a:p>
        </p:txBody>
      </p:sp>
      <p:sp>
        <p:nvSpPr>
          <p:cNvPr id="350" name="AutoShape 39"/>
          <p:cNvSpPr>
            <a:spLocks noChangeArrowheads="1"/>
          </p:cNvSpPr>
          <p:nvPr/>
        </p:nvSpPr>
        <p:spPr bwMode="auto">
          <a:xfrm>
            <a:off x="6605723" y="3272754"/>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a:t>
            </a:r>
          </a:p>
        </p:txBody>
      </p:sp>
      <p:sp>
        <p:nvSpPr>
          <p:cNvPr id="351" name="AutoShape 39"/>
          <p:cNvSpPr>
            <a:spLocks noChangeArrowheads="1"/>
          </p:cNvSpPr>
          <p:nvPr/>
        </p:nvSpPr>
        <p:spPr bwMode="auto">
          <a:xfrm>
            <a:off x="6605723" y="3560657"/>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87</a:t>
            </a:r>
          </a:p>
        </p:txBody>
      </p:sp>
      <p:sp>
        <p:nvSpPr>
          <p:cNvPr id="352" name="AutoShape 39"/>
          <p:cNvSpPr>
            <a:spLocks noChangeArrowheads="1"/>
          </p:cNvSpPr>
          <p:nvPr/>
        </p:nvSpPr>
        <p:spPr bwMode="auto">
          <a:xfrm>
            <a:off x="6605723" y="4137276"/>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18</a:t>
            </a:r>
          </a:p>
        </p:txBody>
      </p:sp>
      <p:sp>
        <p:nvSpPr>
          <p:cNvPr id="353" name="AutoShape 39"/>
          <p:cNvSpPr>
            <a:spLocks noChangeArrowheads="1"/>
          </p:cNvSpPr>
          <p:nvPr/>
        </p:nvSpPr>
        <p:spPr bwMode="auto">
          <a:xfrm>
            <a:off x="6605723" y="4425179"/>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a:t>
            </a:r>
          </a:p>
        </p:txBody>
      </p:sp>
      <p:sp>
        <p:nvSpPr>
          <p:cNvPr id="354" name="AutoShape 39"/>
          <p:cNvSpPr>
            <a:spLocks noChangeArrowheads="1"/>
          </p:cNvSpPr>
          <p:nvPr/>
        </p:nvSpPr>
        <p:spPr bwMode="auto">
          <a:xfrm>
            <a:off x="6605723" y="4712862"/>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10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355" name="AutoShape 39"/>
          <p:cNvSpPr>
            <a:spLocks noChangeArrowheads="1"/>
          </p:cNvSpPr>
          <p:nvPr/>
        </p:nvSpPr>
        <p:spPr bwMode="auto">
          <a:xfrm>
            <a:off x="6605723" y="5000985"/>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a:t>
            </a:r>
          </a:p>
        </p:txBody>
      </p:sp>
      <p:sp>
        <p:nvSpPr>
          <p:cNvPr id="356" name="AutoShape 39"/>
          <p:cNvSpPr>
            <a:spLocks noChangeArrowheads="1"/>
          </p:cNvSpPr>
          <p:nvPr/>
        </p:nvSpPr>
        <p:spPr bwMode="auto">
          <a:xfrm>
            <a:off x="6605723" y="5288668"/>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a:t>
            </a:r>
          </a:p>
        </p:txBody>
      </p:sp>
      <p:sp>
        <p:nvSpPr>
          <p:cNvPr id="358" name="AutoShape 39"/>
          <p:cNvSpPr>
            <a:spLocks noChangeArrowheads="1"/>
          </p:cNvSpPr>
          <p:nvPr/>
        </p:nvSpPr>
        <p:spPr bwMode="auto">
          <a:xfrm>
            <a:off x="6605723" y="5575758"/>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43</a:t>
            </a:r>
          </a:p>
        </p:txBody>
      </p:sp>
      <p:sp>
        <p:nvSpPr>
          <p:cNvPr id="359" name="AutoShape 39"/>
          <p:cNvSpPr>
            <a:spLocks noChangeArrowheads="1"/>
          </p:cNvSpPr>
          <p:nvPr/>
        </p:nvSpPr>
        <p:spPr bwMode="auto">
          <a:xfrm>
            <a:off x="6605723" y="5863661"/>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3</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360" name="AutoShape 39"/>
          <p:cNvSpPr>
            <a:spLocks noChangeArrowheads="1"/>
          </p:cNvSpPr>
          <p:nvPr/>
        </p:nvSpPr>
        <p:spPr bwMode="auto">
          <a:xfrm>
            <a:off x="6605723" y="6142848"/>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0,4</a:t>
            </a:r>
          </a:p>
        </p:txBody>
      </p:sp>
      <p:sp>
        <p:nvSpPr>
          <p:cNvPr id="361" name="AutoShape 39"/>
          <p:cNvSpPr>
            <a:spLocks noChangeArrowheads="1"/>
          </p:cNvSpPr>
          <p:nvPr/>
        </p:nvSpPr>
        <p:spPr bwMode="auto">
          <a:xfrm>
            <a:off x="6605723" y="975689"/>
            <a:ext cx="1368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Gesamtkosten (€ Mio.)</a:t>
            </a:r>
          </a:p>
        </p:txBody>
      </p:sp>
      <p:sp>
        <p:nvSpPr>
          <p:cNvPr id="362" name="AutoShape 39"/>
          <p:cNvSpPr>
            <a:spLocks noChangeArrowheads="1"/>
          </p:cNvSpPr>
          <p:nvPr/>
        </p:nvSpPr>
        <p:spPr bwMode="auto">
          <a:xfrm>
            <a:off x="6605723" y="1263918"/>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23</a:t>
            </a:r>
          </a:p>
        </p:txBody>
      </p:sp>
      <p:sp>
        <p:nvSpPr>
          <p:cNvPr id="363" name="AutoShape 39"/>
          <p:cNvSpPr>
            <a:spLocks noChangeArrowheads="1"/>
          </p:cNvSpPr>
          <p:nvPr/>
        </p:nvSpPr>
        <p:spPr bwMode="auto">
          <a:xfrm>
            <a:off x="6605723" y="1552377"/>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34</a:t>
            </a:r>
          </a:p>
        </p:txBody>
      </p:sp>
      <p:sp>
        <p:nvSpPr>
          <p:cNvPr id="364" name="AutoShape 39"/>
          <p:cNvSpPr>
            <a:spLocks noChangeArrowheads="1"/>
          </p:cNvSpPr>
          <p:nvPr/>
        </p:nvSpPr>
        <p:spPr bwMode="auto">
          <a:xfrm>
            <a:off x="6605723" y="1840836"/>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58</a:t>
            </a:r>
          </a:p>
        </p:txBody>
      </p:sp>
      <p:sp>
        <p:nvSpPr>
          <p:cNvPr id="365" name="AutoShape 39"/>
          <p:cNvSpPr>
            <a:spLocks noChangeArrowheads="1"/>
          </p:cNvSpPr>
          <p:nvPr/>
        </p:nvSpPr>
        <p:spPr bwMode="auto">
          <a:xfrm>
            <a:off x="6605723" y="2120586"/>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a:t>
            </a:r>
          </a:p>
        </p:txBody>
      </p:sp>
      <p:sp>
        <p:nvSpPr>
          <p:cNvPr id="366" name="AutoShape 39"/>
          <p:cNvSpPr>
            <a:spLocks noChangeArrowheads="1"/>
          </p:cNvSpPr>
          <p:nvPr/>
        </p:nvSpPr>
        <p:spPr bwMode="auto">
          <a:xfrm>
            <a:off x="6605723" y="2409045"/>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16</a:t>
            </a:r>
          </a:p>
        </p:txBody>
      </p:sp>
      <p:sp>
        <p:nvSpPr>
          <p:cNvPr id="207" name="AutoShape 39"/>
          <p:cNvSpPr>
            <a:spLocks noChangeArrowheads="1"/>
          </p:cNvSpPr>
          <p:nvPr/>
        </p:nvSpPr>
        <p:spPr bwMode="auto">
          <a:xfrm>
            <a:off x="649651" y="3833985"/>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D2</a:t>
            </a:r>
          </a:p>
        </p:txBody>
      </p:sp>
      <p:sp>
        <p:nvSpPr>
          <p:cNvPr id="208" name="AutoShape 39"/>
          <p:cNvSpPr>
            <a:spLocks noChangeArrowheads="1"/>
          </p:cNvSpPr>
          <p:nvPr/>
        </p:nvSpPr>
        <p:spPr bwMode="auto">
          <a:xfrm>
            <a:off x="1801659" y="384937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19.267</a:t>
            </a:r>
          </a:p>
        </p:txBody>
      </p:sp>
      <p:sp>
        <p:nvSpPr>
          <p:cNvPr id="209" name="AutoShape 39"/>
          <p:cNvSpPr>
            <a:spLocks noChangeArrowheads="1"/>
          </p:cNvSpPr>
          <p:nvPr/>
        </p:nvSpPr>
        <p:spPr bwMode="auto">
          <a:xfrm>
            <a:off x="3000610" y="384937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1.600</a:t>
            </a:r>
          </a:p>
        </p:txBody>
      </p:sp>
      <p:sp>
        <p:nvSpPr>
          <p:cNvPr id="210" name="AutoShape 39"/>
          <p:cNvSpPr>
            <a:spLocks noChangeArrowheads="1"/>
          </p:cNvSpPr>
          <p:nvPr/>
        </p:nvSpPr>
        <p:spPr bwMode="auto">
          <a:xfrm>
            <a:off x="4199561" y="384937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4</a:t>
            </a:r>
          </a:p>
        </p:txBody>
      </p:sp>
      <p:sp>
        <p:nvSpPr>
          <p:cNvPr id="211" name="AutoShape 39"/>
          <p:cNvSpPr>
            <a:spLocks noChangeArrowheads="1"/>
          </p:cNvSpPr>
          <p:nvPr/>
        </p:nvSpPr>
        <p:spPr bwMode="auto">
          <a:xfrm>
            <a:off x="5415113" y="384937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itchFamily="34" charset="0"/>
              </a:rPr>
              <a:t>Jahr</a:t>
            </a: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 5</a:t>
            </a:r>
          </a:p>
        </p:txBody>
      </p:sp>
      <p:sp>
        <p:nvSpPr>
          <p:cNvPr id="212" name="AutoShape 39"/>
          <p:cNvSpPr>
            <a:spLocks noChangeArrowheads="1"/>
          </p:cNvSpPr>
          <p:nvPr/>
        </p:nvSpPr>
        <p:spPr bwMode="auto">
          <a:xfrm>
            <a:off x="6605723" y="3849373"/>
            <a:ext cx="1368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31</a:t>
            </a:r>
          </a:p>
        </p:txBody>
      </p:sp>
      <p:grpSp>
        <p:nvGrpSpPr>
          <p:cNvPr id="214" name="Gruppo 213"/>
          <p:cNvGrpSpPr/>
          <p:nvPr/>
        </p:nvGrpSpPr>
        <p:grpSpPr>
          <a:xfrm>
            <a:off x="8251756" y="4347238"/>
            <a:ext cx="1556535" cy="638359"/>
            <a:chOff x="8336805" y="3985210"/>
            <a:chExt cx="1573853" cy="623340"/>
          </a:xfrm>
        </p:grpSpPr>
        <p:sp>
          <p:nvSpPr>
            <p:cNvPr id="215" name="Pentagon 144"/>
            <p:cNvSpPr/>
            <p:nvPr/>
          </p:nvSpPr>
          <p:spPr>
            <a:xfrm>
              <a:off x="8401510" y="3985210"/>
              <a:ext cx="1364566" cy="623340"/>
            </a:xfrm>
            <a:prstGeom prst="homePlate">
              <a:avLst>
                <a:gd name="adj" fmla="val 0"/>
              </a:avLst>
            </a:prstGeom>
            <a:solidFill>
              <a:srgbClr val="CCE3F4"/>
            </a:solidFill>
            <a:ln w="19050" cap="rnd"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Univers 47 CondensedLight" panose="00000400000000000000" pitchFamily="2" charset="0"/>
                <a:ea typeface="+mn-ea"/>
                <a:cs typeface="+mn-cs"/>
              </a:endParaRPr>
            </a:p>
          </p:txBody>
        </p:sp>
        <p:sp>
          <p:nvSpPr>
            <p:cNvPr id="216" name="Text Placeholder 9"/>
            <p:cNvSpPr txBox="1">
              <a:spLocks/>
            </p:cNvSpPr>
            <p:nvPr/>
          </p:nvSpPr>
          <p:spPr bwMode="gray">
            <a:xfrm>
              <a:off x="8336805" y="4239831"/>
              <a:ext cx="468000" cy="166353"/>
            </a:xfrm>
            <a:prstGeom prst="rect">
              <a:avLst/>
            </a:prstGeom>
          </p:spPr>
          <p:txBody>
            <a:bodyPr lIns="0" tIns="0" rIns="0" bIns="0"/>
            <a:lstStyle>
              <a:defPPr>
                <a:defRPr lang="en-US"/>
              </a:defPPr>
              <a:lvl2pPr marL="1587" lvl="1" algn="ctr">
                <a:buClr>
                  <a:schemeClr val="bg1">
                    <a:lumMod val="65000"/>
                  </a:schemeClr>
                </a:buClr>
                <a:buSzPct val="85000"/>
                <a:defRPr sz="800" i="1" kern="0">
                  <a:solidFill>
                    <a:schemeClr val="accent4"/>
                  </a:solidFill>
                  <a:latin typeface="+mj-lt"/>
                  <a:cs typeface="Arial" pitchFamily="34" charset="0"/>
                </a:defRPr>
              </a:lvl2pPr>
            </a:lstStyle>
            <a:p>
              <a:pPr lvl="1" defTabSz="914400">
                <a:buClr>
                  <a:srgbClr val="FFFFFF">
                    <a:lumMod val="65000"/>
                  </a:srgbClr>
                </a:buClr>
              </a:pPr>
              <a:r>
                <a:rPr lang="it-IT" i="0" dirty="0">
                  <a:solidFill>
                    <a:srgbClr val="000000"/>
                  </a:solidFill>
                  <a:latin typeface="Univers 47 CondensedLight" panose="00000400000000000000" pitchFamily="2" charset="0"/>
                </a:rPr>
                <a:t>Davon:</a:t>
              </a:r>
            </a:p>
          </p:txBody>
        </p:sp>
        <p:sp>
          <p:nvSpPr>
            <p:cNvPr id="217" name="Text Placeholder 9"/>
            <p:cNvSpPr txBox="1">
              <a:spLocks/>
            </p:cNvSpPr>
            <p:nvPr/>
          </p:nvSpPr>
          <p:spPr bwMode="gray">
            <a:xfrm>
              <a:off x="8797518" y="4038383"/>
              <a:ext cx="1084439" cy="136730"/>
            </a:xfrm>
            <a:prstGeom prst="rect">
              <a:avLst/>
            </a:prstGeom>
          </p:spPr>
          <p:txBody>
            <a:bodyPr lIns="0" tIns="0" rIns="0" bIns="0"/>
            <a:lstStyle/>
            <a:p>
              <a:pPr marL="1587" lvl="1" defTabSz="914400">
                <a:buClr>
                  <a:srgbClr val="FFFFFF">
                    <a:lumMod val="65000"/>
                  </a:srgbClr>
                </a:buClr>
                <a:buSzPct val="85000"/>
                <a:defRPr/>
              </a:pPr>
              <a:r>
                <a:rPr lang="it-IT" sz="800" kern="0" dirty="0">
                  <a:solidFill>
                    <a:srgbClr val="000000"/>
                  </a:solidFill>
                  <a:latin typeface="Univers 47 CondensedLight" panose="00000400000000000000" pitchFamily="2" charset="0"/>
                  <a:cs typeface="Arial" pitchFamily="34" charset="0"/>
                </a:rPr>
                <a:t>Gesamt MBL1   €208 Mio.</a:t>
              </a:r>
            </a:p>
          </p:txBody>
        </p:sp>
        <p:sp>
          <p:nvSpPr>
            <p:cNvPr id="218" name="Text Placeholder 9"/>
            <p:cNvSpPr txBox="1">
              <a:spLocks/>
            </p:cNvSpPr>
            <p:nvPr/>
          </p:nvSpPr>
          <p:spPr bwMode="gray">
            <a:xfrm>
              <a:off x="8826219" y="4204386"/>
              <a:ext cx="1084439" cy="44643"/>
            </a:xfrm>
            <a:prstGeom prst="rect">
              <a:avLst/>
            </a:prstGeom>
          </p:spPr>
          <p:txBody>
            <a:bodyPr lIns="0" tIns="0" rIns="0" bIns="0"/>
            <a:lstStyle/>
            <a:p>
              <a:pPr marL="1587" lvl="1" defTabSz="914400">
                <a:buClr>
                  <a:srgbClr val="FFFFFF">
                    <a:lumMod val="65000"/>
                  </a:srgbClr>
                </a:buClr>
                <a:buSzPct val="85000"/>
                <a:defRPr/>
              </a:pPr>
              <a:r>
                <a:rPr lang="it-IT" sz="800" kern="0" dirty="0">
                  <a:solidFill>
                    <a:srgbClr val="000000"/>
                  </a:solidFill>
                  <a:latin typeface="Univers 47 CondensedLight" panose="00000400000000000000" pitchFamily="2" charset="0"/>
                  <a:cs typeface="Arial" pitchFamily="34" charset="0"/>
                </a:rPr>
                <a:t>Gesamt MBL2   €196 Mio.</a:t>
              </a:r>
            </a:p>
          </p:txBody>
        </p:sp>
        <p:sp>
          <p:nvSpPr>
            <p:cNvPr id="219" name="Text Placeholder 9"/>
            <p:cNvSpPr txBox="1">
              <a:spLocks/>
            </p:cNvSpPr>
            <p:nvPr/>
          </p:nvSpPr>
          <p:spPr bwMode="gray">
            <a:xfrm>
              <a:off x="8813419" y="4422823"/>
              <a:ext cx="1084438" cy="100674"/>
            </a:xfrm>
            <a:prstGeom prst="rect">
              <a:avLst/>
            </a:prstGeom>
          </p:spPr>
          <p:txBody>
            <a:bodyPr lIns="0" tIns="0" rIns="0" bIns="0"/>
            <a:lstStyle/>
            <a:p>
              <a:pPr marL="1587" lvl="1" defTabSz="914400">
                <a:buClr>
                  <a:srgbClr val="FFFFFF">
                    <a:lumMod val="65000"/>
                  </a:srgbClr>
                </a:buClr>
                <a:buSzPct val="85000"/>
                <a:defRPr/>
              </a:pPr>
              <a:r>
                <a:rPr lang="it-IT" sz="800" kern="0" dirty="0">
                  <a:solidFill>
                    <a:srgbClr val="000000"/>
                  </a:solidFill>
                  <a:latin typeface="Univers 47 CondensedLight" panose="00000400000000000000" pitchFamily="2" charset="0"/>
                  <a:cs typeface="Arial" pitchFamily="34" charset="0"/>
                </a:rPr>
                <a:t>Gesamt MBL3   €85 Mio.</a:t>
              </a:r>
            </a:p>
          </p:txBody>
        </p:sp>
      </p:grpSp>
      <p:sp>
        <p:nvSpPr>
          <p:cNvPr id="220" name="Isosceles Triangle 55"/>
          <p:cNvSpPr/>
          <p:nvPr/>
        </p:nvSpPr>
        <p:spPr>
          <a:xfrm rot="16200000" flipV="1">
            <a:off x="5645502" y="3702167"/>
            <a:ext cx="5092938" cy="216000"/>
          </a:xfrm>
          <a:prstGeom prst="triangle">
            <a:avLst/>
          </a:prstGeom>
          <a:solidFill>
            <a:srgbClr val="DCDDDD"/>
          </a:solidFill>
          <a:ln w="12700" cap="rnd" cmpd="sng" algn="ctr">
            <a:no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a:ea typeface="+mn-ea"/>
              <a:cs typeface="+mn-cs"/>
            </a:endParaRPr>
          </a:p>
        </p:txBody>
      </p:sp>
      <p:grpSp>
        <p:nvGrpSpPr>
          <p:cNvPr id="221" name="Gruppo 220"/>
          <p:cNvGrpSpPr/>
          <p:nvPr/>
        </p:nvGrpSpPr>
        <p:grpSpPr>
          <a:xfrm>
            <a:off x="8624158" y="3325514"/>
            <a:ext cx="882000" cy="991305"/>
            <a:chOff x="8624158" y="3326293"/>
            <a:chExt cx="882000" cy="991305"/>
          </a:xfrm>
        </p:grpSpPr>
        <p:sp>
          <p:nvSpPr>
            <p:cNvPr id="222" name="Ovale 1"/>
            <p:cNvSpPr>
              <a:spLocks noChangeArrowheads="1"/>
            </p:cNvSpPr>
            <p:nvPr/>
          </p:nvSpPr>
          <p:spPr bwMode="auto">
            <a:xfrm>
              <a:off x="8624158" y="3326293"/>
              <a:ext cx="882000" cy="883181"/>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it-IT" altLang="en-US" i="1">
                <a:solidFill>
                  <a:srgbClr val="000000"/>
                </a:solidFill>
              </a:endParaRPr>
            </a:p>
          </p:txBody>
        </p:sp>
        <p:sp>
          <p:nvSpPr>
            <p:cNvPr id="223" name="Oval 502"/>
            <p:cNvSpPr>
              <a:spLocks noChangeAspect="1"/>
            </p:cNvSpPr>
            <p:nvPr/>
          </p:nvSpPr>
          <p:spPr>
            <a:xfrm>
              <a:off x="8624158" y="3495820"/>
              <a:ext cx="766656" cy="821778"/>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it-IT" sz="2400" i="1" dirty="0">
                  <a:solidFill>
                    <a:srgbClr val="000000"/>
                  </a:solidFill>
                  <a:latin typeface="KPMG Light" panose="020B0403030202040204" pitchFamily="34" charset="0"/>
                </a:rPr>
                <a:t>Mio.</a:t>
              </a:r>
            </a:p>
            <a:p>
              <a:pPr algn="ctr">
                <a:lnSpc>
                  <a:spcPct val="65000"/>
                </a:lnSpc>
              </a:pPr>
              <a:r>
                <a:rPr lang="it-IT" sz="2800" i="1" dirty="0">
                  <a:solidFill>
                    <a:srgbClr val="C6007E"/>
                  </a:solidFill>
                  <a:latin typeface="KPMG Light" panose="020B0403030202040204" pitchFamily="34" charset="0"/>
                </a:rPr>
                <a:t>488</a:t>
              </a:r>
              <a:r>
                <a:rPr lang="it-IT" sz="3200" i="1" dirty="0">
                  <a:solidFill>
                    <a:prstClr val="white"/>
                  </a:solidFill>
                  <a:latin typeface="KPMG Light" panose="020B0403030202040204" pitchFamily="34" charset="0"/>
                </a:rPr>
                <a:t> </a:t>
              </a:r>
            </a:p>
            <a:p>
              <a:pPr algn="ctr">
                <a:lnSpc>
                  <a:spcPct val="65000"/>
                </a:lnSpc>
              </a:pPr>
              <a:r>
                <a:rPr lang="it-IT" sz="2400" i="1" dirty="0">
                  <a:solidFill>
                    <a:srgbClr val="000000"/>
                  </a:solidFill>
                  <a:latin typeface="KPMG Light" panose="020B0403030202040204" pitchFamily="34" charset="0"/>
                </a:rPr>
                <a:t>Euro</a:t>
              </a:r>
            </a:p>
            <a:p>
              <a:pPr algn="ctr">
                <a:lnSpc>
                  <a:spcPct val="65000"/>
                </a:lnSpc>
              </a:pPr>
              <a:r>
                <a:rPr lang="it-IT" sz="2400" i="1" dirty="0">
                  <a:solidFill>
                    <a:srgbClr val="000000"/>
                  </a:solidFill>
                  <a:latin typeface="KPMG Light" panose="020B0403030202040204" pitchFamily="34" charset="0"/>
                </a:rPr>
                <a:t>.</a:t>
              </a:r>
            </a:p>
          </p:txBody>
        </p:sp>
      </p:grpSp>
      <p:sp>
        <p:nvSpPr>
          <p:cNvPr id="224" name="Rettangolo 63"/>
          <p:cNvSpPr/>
          <p:nvPr/>
        </p:nvSpPr>
        <p:spPr>
          <a:xfrm>
            <a:off x="8465907" y="2841542"/>
            <a:ext cx="1191464" cy="404495"/>
          </a:xfrm>
          <a:prstGeom prst="rect">
            <a:avLst/>
          </a:prstGeom>
          <a:noFill/>
          <a:ln w="12700" cap="rnd" cmpd="sng" algn="ctr">
            <a:noFill/>
            <a:prstDash val="solid"/>
          </a:ln>
          <a:effectLst/>
        </p:spPr>
        <p:txBody>
          <a:bodyPr vert="horz" rtlCol="0" anchor="ctr"/>
          <a:lstStyle/>
          <a:p>
            <a:pPr algn="ctr" defTabSz="914400"/>
            <a:r>
              <a:rPr lang="it-IT" sz="2400" i="1" dirty="0">
                <a:solidFill>
                  <a:srgbClr val="00338D"/>
                </a:solidFill>
                <a:latin typeface="KPMG Light" panose="020B0403030202040204" pitchFamily="34" charset="0"/>
              </a:rPr>
              <a:t>Gesamtkosten*</a:t>
            </a:r>
          </a:p>
        </p:txBody>
      </p:sp>
      <p:sp>
        <p:nvSpPr>
          <p:cNvPr id="180" name="Text Box 71"/>
          <p:cNvSpPr txBox="1">
            <a:spLocks noChangeArrowheads="1"/>
          </p:cNvSpPr>
          <p:nvPr/>
        </p:nvSpPr>
        <p:spPr bwMode="auto">
          <a:xfrm>
            <a:off x="8465907" y="4974193"/>
            <a:ext cx="1313999" cy="338554"/>
          </a:xfrm>
          <a:prstGeom prst="rect">
            <a:avLst/>
          </a:prstGeom>
          <a:noFill/>
          <a:ln w="9525">
            <a:noFill/>
            <a:miter lim="800000"/>
            <a:headEnd/>
            <a:tailEnd/>
          </a:ln>
        </p:spPr>
        <p:txBody>
          <a:bodyPr wrap="square">
            <a:spAutoFit/>
          </a:bodyPr>
          <a:lstStyle/>
          <a:p>
            <a:pPr defTabSz="914400"/>
            <a:r>
              <a:rPr lang="it-IT" sz="800" dirty="0">
                <a:solidFill>
                  <a:srgbClr val="000000"/>
                </a:solidFill>
                <a:latin typeface="Univers 47 CondensedLight" panose="00000400000000000000" pitchFamily="2" charset="0"/>
                <a:cs typeface="Arial" pitchFamily="34" charset="0"/>
              </a:rPr>
              <a:t>*Die Baukosten sind ohne </a:t>
            </a:r>
            <a:r>
              <a:rPr lang="it-IT" sz="800" i="1" dirty="0">
                <a:solidFill>
                  <a:srgbClr val="000000"/>
                </a:solidFill>
                <a:latin typeface="Univers 47 CondensedLight" panose="00000400000000000000" pitchFamily="2" charset="0"/>
                <a:cs typeface="Arial" pitchFamily="34" charset="0"/>
              </a:rPr>
              <a:t>soft costs angegeben</a:t>
            </a:r>
            <a:r>
              <a:rPr lang="it-IT" sz="800" dirty="0">
                <a:solidFill>
                  <a:srgbClr val="000000"/>
                </a:solidFill>
                <a:latin typeface="Univers 47 CondensedLight" panose="00000400000000000000" pitchFamily="2" charset="0"/>
                <a:cs typeface="Arial" pitchFamily="34" charset="0"/>
              </a:rPr>
              <a:t>.</a:t>
            </a:r>
          </a:p>
        </p:txBody>
      </p:sp>
      <p:sp>
        <p:nvSpPr>
          <p:cNvPr id="181" name="AutoShape 39"/>
          <p:cNvSpPr>
            <a:spLocks noChangeArrowheads="1"/>
          </p:cNvSpPr>
          <p:nvPr/>
        </p:nvSpPr>
        <p:spPr bwMode="auto">
          <a:xfrm>
            <a:off x="634436" y="6357589"/>
            <a:ext cx="7334167" cy="215444"/>
          </a:xfrm>
          <a:prstGeom prst="homePlate">
            <a:avLst>
              <a:gd name="adj" fmla="val 0"/>
            </a:avLst>
          </a:prstGeom>
          <a:noFill/>
          <a:ln w="9525">
            <a:noFill/>
            <a:miter lim="800000"/>
            <a:headEnd/>
            <a:tailEnd/>
          </a:ln>
          <a:effectLst/>
        </p:spPr>
        <p:txBody>
          <a:bodyPr wrap="square" anchor="t">
            <a:spAutoFit/>
          </a:bodyPr>
          <a:lstStyle/>
          <a:p>
            <a:pPr>
              <a:spcBef>
                <a:spcPts val="300"/>
              </a:spcBef>
              <a:spcAft>
                <a:spcPts val="300"/>
              </a:spcAft>
              <a:buClr>
                <a:schemeClr val="accent4"/>
              </a:buClr>
            </a:pPr>
            <a:r>
              <a:rPr lang="it-IT" sz="800" i="1" dirty="0">
                <a:latin typeface="Univers 47 CondensedLight" panose="00000400000000000000" pitchFamily="2" charset="0"/>
              </a:rPr>
              <a:t>*Für den konventionierten Wohnbau wurde der €/m² mit  1.200 angegeben.</a:t>
            </a:r>
          </a:p>
        </p:txBody>
      </p:sp>
    </p:spTree>
    <p:extLst>
      <p:ext uri="{BB962C8B-B14F-4D97-AF65-F5344CB8AC3E}">
        <p14:creationId xmlns:p14="http://schemas.microsoft.com/office/powerpoint/2010/main" val="55138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3"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it-IT" sz="7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solidFill>
                  <a:srgbClr val="002060"/>
                </a:solidFill>
                <a:latin typeface="KPMG Extralight" panose="020B0303030202040204" pitchFamily="34" charset="0"/>
              </a:rPr>
              <a:t>Baukosten der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Timetable</a:t>
            </a:r>
          </a:p>
        </p:txBody>
      </p:sp>
      <p:sp>
        <p:nvSpPr>
          <p:cNvPr id="171" name="Rettangolo 63"/>
          <p:cNvSpPr/>
          <p:nvPr/>
        </p:nvSpPr>
        <p:spPr>
          <a:xfrm>
            <a:off x="658264" y="1012028"/>
            <a:ext cx="1116000" cy="5329521"/>
          </a:xfrm>
          <a:prstGeom prst="rect">
            <a:avLst/>
          </a:prstGeom>
          <a:solidFill>
            <a:srgbClr val="DCDDDD">
              <a:alpha val="98000"/>
            </a:srgbClr>
          </a:solidFill>
          <a:ln w="12700" cap="rnd"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00" b="0" i="0" u="none" strike="noStrike" kern="0" cap="none" spc="0" normalizeH="0" baseline="0" noProof="0" dirty="0">
              <a:ln>
                <a:noFill/>
              </a:ln>
              <a:solidFill>
                <a:srgbClr val="000000"/>
              </a:solidFill>
              <a:effectLst/>
              <a:uLnTx/>
              <a:uFillTx/>
              <a:latin typeface="Univers 47 CondensedLight" panose="00000400000000000000" pitchFamily="2" charset="0"/>
              <a:ea typeface="+mn-ea"/>
              <a:cs typeface="+mn-cs"/>
            </a:endParaRPr>
          </a:p>
        </p:txBody>
      </p:sp>
      <p:sp>
        <p:nvSpPr>
          <p:cNvPr id="172" name="Pentagono 11"/>
          <p:cNvSpPr/>
          <p:nvPr/>
        </p:nvSpPr>
        <p:spPr>
          <a:xfrm>
            <a:off x="1001891" y="140482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B1</a:t>
            </a:r>
          </a:p>
        </p:txBody>
      </p:sp>
      <p:sp>
        <p:nvSpPr>
          <p:cNvPr id="173" name="Pentagono 11"/>
          <p:cNvSpPr/>
          <p:nvPr/>
        </p:nvSpPr>
        <p:spPr>
          <a:xfrm rot="5400000">
            <a:off x="2369021" y="853705"/>
            <a:ext cx="324000" cy="640645"/>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Jahr 1</a:t>
            </a:r>
          </a:p>
        </p:txBody>
      </p:sp>
      <p:sp>
        <p:nvSpPr>
          <p:cNvPr id="174" name="Pentagono 11"/>
          <p:cNvSpPr/>
          <p:nvPr/>
        </p:nvSpPr>
        <p:spPr>
          <a:xfrm rot="5400000">
            <a:off x="3338476"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2</a:t>
            </a:r>
          </a:p>
        </p:txBody>
      </p:sp>
      <p:sp>
        <p:nvSpPr>
          <p:cNvPr id="185" name="Pentagono 11"/>
          <p:cNvSpPr/>
          <p:nvPr/>
        </p:nvSpPr>
        <p:spPr>
          <a:xfrm rot="5400000">
            <a:off x="4310382" y="853628"/>
            <a:ext cx="324000" cy="6408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3</a:t>
            </a:r>
          </a:p>
        </p:txBody>
      </p:sp>
      <p:sp>
        <p:nvSpPr>
          <p:cNvPr id="186" name="Pentagono 185"/>
          <p:cNvSpPr/>
          <p:nvPr/>
        </p:nvSpPr>
        <p:spPr>
          <a:xfrm>
            <a:off x="3176476" y="14048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187" name="Pentagono 11"/>
          <p:cNvSpPr/>
          <p:nvPr/>
        </p:nvSpPr>
        <p:spPr>
          <a:xfrm rot="5400000">
            <a:off x="7216908" y="853628"/>
            <a:ext cx="324000" cy="6408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6</a:t>
            </a:r>
          </a:p>
        </p:txBody>
      </p:sp>
      <p:sp>
        <p:nvSpPr>
          <p:cNvPr id="188" name="Pentagono 11"/>
          <p:cNvSpPr/>
          <p:nvPr/>
        </p:nvSpPr>
        <p:spPr>
          <a:xfrm rot="5400000">
            <a:off x="5279224" y="853628"/>
            <a:ext cx="324000" cy="6408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4</a:t>
            </a:r>
          </a:p>
        </p:txBody>
      </p:sp>
      <p:sp>
        <p:nvSpPr>
          <p:cNvPr id="189" name="Pentagono 11"/>
          <p:cNvSpPr/>
          <p:nvPr/>
        </p:nvSpPr>
        <p:spPr>
          <a:xfrm>
            <a:off x="5117224" y="14048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9</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190" name="Pentagono 11"/>
          <p:cNvSpPr/>
          <p:nvPr/>
        </p:nvSpPr>
        <p:spPr>
          <a:xfrm rot="5400000">
            <a:off x="6248066" y="853628"/>
            <a:ext cx="324000" cy="6408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5</a:t>
            </a:r>
          </a:p>
        </p:txBody>
      </p:sp>
      <p:sp>
        <p:nvSpPr>
          <p:cNvPr id="191" name="Pentagono 11"/>
          <p:cNvSpPr/>
          <p:nvPr/>
        </p:nvSpPr>
        <p:spPr>
          <a:xfrm>
            <a:off x="6086066" y="14048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17</a:t>
            </a:r>
          </a:p>
        </p:txBody>
      </p:sp>
      <p:sp>
        <p:nvSpPr>
          <p:cNvPr id="192" name="Pentagono 11"/>
          <p:cNvSpPr/>
          <p:nvPr/>
        </p:nvSpPr>
        <p:spPr>
          <a:xfrm rot="5400000">
            <a:off x="8185751" y="853628"/>
            <a:ext cx="324000" cy="6408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rPr>
              <a:t>Gesamt</a:t>
            </a:r>
          </a:p>
        </p:txBody>
      </p:sp>
      <p:sp>
        <p:nvSpPr>
          <p:cNvPr id="193" name="Pentagono 11"/>
          <p:cNvSpPr/>
          <p:nvPr/>
        </p:nvSpPr>
        <p:spPr>
          <a:xfrm>
            <a:off x="8023751" y="140482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26</a:t>
            </a:r>
          </a:p>
        </p:txBody>
      </p:sp>
      <p:sp>
        <p:nvSpPr>
          <p:cNvPr id="194" name="Pentagono 193"/>
          <p:cNvSpPr/>
          <p:nvPr/>
        </p:nvSpPr>
        <p:spPr>
          <a:xfrm>
            <a:off x="2207021" y="14048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195" name="Pentagono 194"/>
          <p:cNvSpPr/>
          <p:nvPr/>
        </p:nvSpPr>
        <p:spPr>
          <a:xfrm>
            <a:off x="4148382" y="14048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196" name="Pentagono 195"/>
          <p:cNvSpPr/>
          <p:nvPr/>
        </p:nvSpPr>
        <p:spPr>
          <a:xfrm>
            <a:off x="7054908" y="14048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197" name="Pentagono 11"/>
          <p:cNvSpPr/>
          <p:nvPr/>
        </p:nvSpPr>
        <p:spPr>
          <a:xfrm>
            <a:off x="1001891" y="166763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C1</a:t>
            </a:r>
          </a:p>
        </p:txBody>
      </p:sp>
      <p:sp>
        <p:nvSpPr>
          <p:cNvPr id="198" name="Pentagono 197"/>
          <p:cNvSpPr/>
          <p:nvPr/>
        </p:nvSpPr>
        <p:spPr>
          <a:xfrm>
            <a:off x="3176476" y="16676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199" name="Pentagono 11"/>
          <p:cNvSpPr/>
          <p:nvPr/>
        </p:nvSpPr>
        <p:spPr>
          <a:xfrm>
            <a:off x="5117224" y="16676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en-US" sz="800" kern="0" dirty="0">
                <a:solidFill>
                  <a:srgbClr val="00338D"/>
                </a:solidFill>
                <a:latin typeface="Univers 47 CondensedLight" panose="00000400000000000000" pitchFamily="2" charset="0"/>
              </a:rPr>
              <a:t>19</a:t>
            </a:r>
          </a:p>
        </p:txBody>
      </p:sp>
      <p:sp>
        <p:nvSpPr>
          <p:cNvPr id="200" name="Pentagono 11"/>
          <p:cNvSpPr/>
          <p:nvPr/>
        </p:nvSpPr>
        <p:spPr>
          <a:xfrm>
            <a:off x="6086066" y="16676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en-US" sz="800" kern="0" dirty="0">
                <a:solidFill>
                  <a:srgbClr val="00338D"/>
                </a:solidFill>
                <a:latin typeface="Univers 47 CondensedLight" panose="00000400000000000000" pitchFamily="2" charset="0"/>
              </a:rPr>
              <a:t>19</a:t>
            </a:r>
          </a:p>
        </p:txBody>
      </p:sp>
      <p:sp>
        <p:nvSpPr>
          <p:cNvPr id="201" name="Pentagono 11"/>
          <p:cNvSpPr/>
          <p:nvPr/>
        </p:nvSpPr>
        <p:spPr>
          <a:xfrm>
            <a:off x="8023751" y="166763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37</a:t>
            </a:r>
          </a:p>
        </p:txBody>
      </p:sp>
      <p:sp>
        <p:nvSpPr>
          <p:cNvPr id="202" name="Pentagono 201"/>
          <p:cNvSpPr/>
          <p:nvPr/>
        </p:nvSpPr>
        <p:spPr>
          <a:xfrm>
            <a:off x="2207021" y="16676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03" name="Pentagono 202"/>
          <p:cNvSpPr/>
          <p:nvPr/>
        </p:nvSpPr>
        <p:spPr>
          <a:xfrm>
            <a:off x="4148382" y="16676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04" name="Pentagono 203"/>
          <p:cNvSpPr/>
          <p:nvPr/>
        </p:nvSpPr>
        <p:spPr>
          <a:xfrm>
            <a:off x="7054908" y="16676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05" name="Pentagono 11"/>
          <p:cNvSpPr/>
          <p:nvPr/>
        </p:nvSpPr>
        <p:spPr>
          <a:xfrm>
            <a:off x="1001891" y="193044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C2</a:t>
            </a:r>
          </a:p>
        </p:txBody>
      </p:sp>
      <p:sp>
        <p:nvSpPr>
          <p:cNvPr id="206" name="Pentagono 205"/>
          <p:cNvSpPr/>
          <p:nvPr/>
        </p:nvSpPr>
        <p:spPr>
          <a:xfrm>
            <a:off x="3176476" y="19304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07" name="Pentagono 11"/>
          <p:cNvSpPr/>
          <p:nvPr/>
        </p:nvSpPr>
        <p:spPr>
          <a:xfrm>
            <a:off x="5117224" y="19304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08" name="Pentagono 11"/>
          <p:cNvSpPr/>
          <p:nvPr/>
        </p:nvSpPr>
        <p:spPr>
          <a:xfrm>
            <a:off x="6086066" y="19304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32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09" name="Pentagono 11"/>
          <p:cNvSpPr/>
          <p:nvPr/>
        </p:nvSpPr>
        <p:spPr>
          <a:xfrm>
            <a:off x="8023751" y="193044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64</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10" name="Pentagono 209"/>
          <p:cNvSpPr/>
          <p:nvPr/>
        </p:nvSpPr>
        <p:spPr>
          <a:xfrm>
            <a:off x="2207021" y="19304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11" name="Pentagono 210"/>
          <p:cNvSpPr/>
          <p:nvPr/>
        </p:nvSpPr>
        <p:spPr>
          <a:xfrm>
            <a:off x="4148382" y="19304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12" name="Pentagono 211"/>
          <p:cNvSpPr/>
          <p:nvPr/>
        </p:nvSpPr>
        <p:spPr>
          <a:xfrm>
            <a:off x="7054908" y="19304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8625" algn="ctr" defTabSz="914400">
              <a:defRPr/>
            </a:pPr>
            <a:r>
              <a:rPr lang="en-US" sz="800" kern="0" dirty="0">
                <a:solidFill>
                  <a:srgbClr val="00338D"/>
                </a:solidFill>
                <a:latin typeface="Univers 47 CondensedLight" panose="00000400000000000000" pitchFamily="2" charset="0"/>
              </a:rPr>
              <a:t>32</a:t>
            </a:r>
          </a:p>
        </p:txBody>
      </p:sp>
      <p:sp>
        <p:nvSpPr>
          <p:cNvPr id="213" name="Pentagono 11"/>
          <p:cNvSpPr/>
          <p:nvPr/>
        </p:nvSpPr>
        <p:spPr>
          <a:xfrm>
            <a:off x="1001891" y="219325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C3</a:t>
            </a:r>
          </a:p>
        </p:txBody>
      </p:sp>
      <p:sp>
        <p:nvSpPr>
          <p:cNvPr id="214" name="Pentagono 213"/>
          <p:cNvSpPr/>
          <p:nvPr/>
        </p:nvSpPr>
        <p:spPr>
          <a:xfrm>
            <a:off x="3176476" y="21932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15" name="Pentagono 11"/>
          <p:cNvSpPr/>
          <p:nvPr/>
        </p:nvSpPr>
        <p:spPr>
          <a:xfrm>
            <a:off x="5117224" y="21932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16" name="Pentagono 11"/>
          <p:cNvSpPr/>
          <p:nvPr/>
        </p:nvSpPr>
        <p:spPr>
          <a:xfrm>
            <a:off x="6086066" y="21932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8</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17" name="Pentagono 11"/>
          <p:cNvSpPr/>
          <p:nvPr/>
        </p:nvSpPr>
        <p:spPr>
          <a:xfrm>
            <a:off x="8023751" y="219325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12</a:t>
            </a:r>
          </a:p>
        </p:txBody>
      </p:sp>
      <p:sp>
        <p:nvSpPr>
          <p:cNvPr id="218" name="Pentagono 217"/>
          <p:cNvSpPr/>
          <p:nvPr/>
        </p:nvSpPr>
        <p:spPr>
          <a:xfrm>
            <a:off x="2207021" y="21932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19" name="Pentagono 218"/>
          <p:cNvSpPr/>
          <p:nvPr/>
        </p:nvSpPr>
        <p:spPr>
          <a:xfrm>
            <a:off x="4148382" y="21932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20" name="Pentagono 219"/>
          <p:cNvSpPr/>
          <p:nvPr/>
        </p:nvSpPr>
        <p:spPr>
          <a:xfrm>
            <a:off x="7054908" y="21932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4</a:t>
            </a:r>
          </a:p>
        </p:txBody>
      </p:sp>
      <p:sp>
        <p:nvSpPr>
          <p:cNvPr id="221" name="Pentagono 11"/>
          <p:cNvSpPr/>
          <p:nvPr/>
        </p:nvSpPr>
        <p:spPr>
          <a:xfrm>
            <a:off x="1001891" y="245606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C4</a:t>
            </a:r>
          </a:p>
        </p:txBody>
      </p:sp>
      <p:sp>
        <p:nvSpPr>
          <p:cNvPr id="222" name="Pentagono 221"/>
          <p:cNvSpPr/>
          <p:nvPr/>
        </p:nvSpPr>
        <p:spPr>
          <a:xfrm>
            <a:off x="3176476" y="24560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23" name="Pentagono 11"/>
          <p:cNvSpPr/>
          <p:nvPr/>
        </p:nvSpPr>
        <p:spPr>
          <a:xfrm>
            <a:off x="5117224" y="24560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24" name="Pentagono 11"/>
          <p:cNvSpPr/>
          <p:nvPr/>
        </p:nvSpPr>
        <p:spPr>
          <a:xfrm>
            <a:off x="6086066" y="24560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12</a:t>
            </a:r>
          </a:p>
        </p:txBody>
      </p:sp>
      <p:sp>
        <p:nvSpPr>
          <p:cNvPr id="225" name="Pentagono 11"/>
          <p:cNvSpPr/>
          <p:nvPr/>
        </p:nvSpPr>
        <p:spPr>
          <a:xfrm>
            <a:off x="8023751" y="245606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17</a:t>
            </a:r>
          </a:p>
        </p:txBody>
      </p:sp>
      <p:sp>
        <p:nvSpPr>
          <p:cNvPr id="226" name="Pentagono 225"/>
          <p:cNvSpPr/>
          <p:nvPr/>
        </p:nvSpPr>
        <p:spPr>
          <a:xfrm>
            <a:off x="2207021" y="24560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27" name="Pentagono 226"/>
          <p:cNvSpPr/>
          <p:nvPr/>
        </p:nvSpPr>
        <p:spPr>
          <a:xfrm>
            <a:off x="4148382" y="24560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28" name="Pentagono 227"/>
          <p:cNvSpPr/>
          <p:nvPr/>
        </p:nvSpPr>
        <p:spPr>
          <a:xfrm>
            <a:off x="7054908" y="24560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6</a:t>
            </a:r>
          </a:p>
        </p:txBody>
      </p:sp>
      <p:sp>
        <p:nvSpPr>
          <p:cNvPr id="229" name="Pentagono 11"/>
          <p:cNvSpPr/>
          <p:nvPr/>
        </p:nvSpPr>
        <p:spPr>
          <a:xfrm>
            <a:off x="1001891" y="271887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C5</a:t>
            </a:r>
          </a:p>
        </p:txBody>
      </p:sp>
      <p:sp>
        <p:nvSpPr>
          <p:cNvPr id="230" name="Pentagono 229"/>
          <p:cNvSpPr/>
          <p:nvPr/>
        </p:nvSpPr>
        <p:spPr>
          <a:xfrm>
            <a:off x="3176476" y="27188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19</a:t>
            </a:r>
          </a:p>
        </p:txBody>
      </p:sp>
      <p:sp>
        <p:nvSpPr>
          <p:cNvPr id="231" name="Pentagono 11"/>
          <p:cNvSpPr/>
          <p:nvPr/>
        </p:nvSpPr>
        <p:spPr>
          <a:xfrm>
            <a:off x="5117224" y="27188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32" name="Pentagono 11"/>
          <p:cNvSpPr/>
          <p:nvPr/>
        </p:nvSpPr>
        <p:spPr>
          <a:xfrm>
            <a:off x="8023751" y="271887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38</a:t>
            </a:r>
          </a:p>
        </p:txBody>
      </p:sp>
      <p:sp>
        <p:nvSpPr>
          <p:cNvPr id="233" name="Pentagono 232"/>
          <p:cNvSpPr/>
          <p:nvPr/>
        </p:nvSpPr>
        <p:spPr>
          <a:xfrm>
            <a:off x="2207021" y="27188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34" name="Pentagono 233"/>
          <p:cNvSpPr/>
          <p:nvPr/>
        </p:nvSpPr>
        <p:spPr>
          <a:xfrm>
            <a:off x="4148382" y="27188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19</a:t>
            </a:r>
          </a:p>
        </p:txBody>
      </p:sp>
      <p:sp>
        <p:nvSpPr>
          <p:cNvPr id="235" name="Pentagono 234"/>
          <p:cNvSpPr/>
          <p:nvPr/>
        </p:nvSpPr>
        <p:spPr>
          <a:xfrm>
            <a:off x="7054908" y="27188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36" name="Pentagono 235"/>
          <p:cNvSpPr/>
          <p:nvPr/>
        </p:nvSpPr>
        <p:spPr>
          <a:xfrm>
            <a:off x="6086066" y="27188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37" name="Pentagono 11"/>
          <p:cNvSpPr/>
          <p:nvPr/>
        </p:nvSpPr>
        <p:spPr>
          <a:xfrm>
            <a:off x="1001891" y="298168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C6</a:t>
            </a:r>
          </a:p>
        </p:txBody>
      </p:sp>
      <p:sp>
        <p:nvSpPr>
          <p:cNvPr id="238" name="Pentagono 237"/>
          <p:cNvSpPr/>
          <p:nvPr/>
        </p:nvSpPr>
        <p:spPr>
          <a:xfrm>
            <a:off x="3176476" y="29816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16</a:t>
            </a:r>
          </a:p>
        </p:txBody>
      </p:sp>
      <p:sp>
        <p:nvSpPr>
          <p:cNvPr id="239" name="Pentagono 11"/>
          <p:cNvSpPr/>
          <p:nvPr/>
        </p:nvSpPr>
        <p:spPr>
          <a:xfrm>
            <a:off x="5117224" y="29816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40" name="Pentagono 11"/>
          <p:cNvSpPr/>
          <p:nvPr/>
        </p:nvSpPr>
        <p:spPr>
          <a:xfrm>
            <a:off x="8023751" y="298168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32</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41" name="Pentagono 240"/>
          <p:cNvSpPr/>
          <p:nvPr/>
        </p:nvSpPr>
        <p:spPr>
          <a:xfrm>
            <a:off x="2207021" y="29816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42" name="Pentagono 241"/>
          <p:cNvSpPr/>
          <p:nvPr/>
        </p:nvSpPr>
        <p:spPr>
          <a:xfrm>
            <a:off x="4148382" y="29816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16</a:t>
            </a:r>
          </a:p>
        </p:txBody>
      </p:sp>
      <p:sp>
        <p:nvSpPr>
          <p:cNvPr id="243" name="Pentagono 242"/>
          <p:cNvSpPr/>
          <p:nvPr/>
        </p:nvSpPr>
        <p:spPr>
          <a:xfrm>
            <a:off x="7054908" y="29816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44" name="Pentagono 243"/>
          <p:cNvSpPr/>
          <p:nvPr/>
        </p:nvSpPr>
        <p:spPr>
          <a:xfrm>
            <a:off x="6086066" y="29816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45" name="Pentagono 11"/>
          <p:cNvSpPr/>
          <p:nvPr/>
        </p:nvSpPr>
        <p:spPr>
          <a:xfrm>
            <a:off x="1001891" y="324449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C7</a:t>
            </a:r>
          </a:p>
        </p:txBody>
      </p:sp>
      <p:sp>
        <p:nvSpPr>
          <p:cNvPr id="246" name="Pentagono 245"/>
          <p:cNvSpPr/>
          <p:nvPr/>
        </p:nvSpPr>
        <p:spPr>
          <a:xfrm>
            <a:off x="3176476" y="32444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18</a:t>
            </a:r>
          </a:p>
        </p:txBody>
      </p:sp>
      <p:sp>
        <p:nvSpPr>
          <p:cNvPr id="247" name="Pentagono 11"/>
          <p:cNvSpPr/>
          <p:nvPr/>
        </p:nvSpPr>
        <p:spPr>
          <a:xfrm>
            <a:off x="5117224" y="32444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48" name="Pentagono 11"/>
          <p:cNvSpPr/>
          <p:nvPr/>
        </p:nvSpPr>
        <p:spPr>
          <a:xfrm>
            <a:off x="8023751" y="324449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36</a:t>
            </a:r>
          </a:p>
        </p:txBody>
      </p:sp>
      <p:sp>
        <p:nvSpPr>
          <p:cNvPr id="249" name="Pentagono 248"/>
          <p:cNvSpPr/>
          <p:nvPr/>
        </p:nvSpPr>
        <p:spPr>
          <a:xfrm>
            <a:off x="2207021" y="32444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0" name="Pentagono 249"/>
          <p:cNvSpPr/>
          <p:nvPr/>
        </p:nvSpPr>
        <p:spPr>
          <a:xfrm>
            <a:off x="4148382" y="32444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18</a:t>
            </a:r>
          </a:p>
        </p:txBody>
      </p:sp>
      <p:sp>
        <p:nvSpPr>
          <p:cNvPr id="251" name="Pentagono 250"/>
          <p:cNvSpPr/>
          <p:nvPr/>
        </p:nvSpPr>
        <p:spPr>
          <a:xfrm>
            <a:off x="7054908" y="32444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2" name="Pentagono 251"/>
          <p:cNvSpPr/>
          <p:nvPr/>
        </p:nvSpPr>
        <p:spPr>
          <a:xfrm>
            <a:off x="6086066" y="32444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3" name="Pentagono 11"/>
          <p:cNvSpPr/>
          <p:nvPr/>
        </p:nvSpPr>
        <p:spPr>
          <a:xfrm>
            <a:off x="1001891" y="350730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D1</a:t>
            </a:r>
          </a:p>
        </p:txBody>
      </p:sp>
      <p:sp>
        <p:nvSpPr>
          <p:cNvPr id="254" name="Pentagono 253"/>
          <p:cNvSpPr/>
          <p:nvPr/>
        </p:nvSpPr>
        <p:spPr>
          <a:xfrm>
            <a:off x="3176476" y="350730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5" name="Pentagono 11"/>
          <p:cNvSpPr/>
          <p:nvPr/>
        </p:nvSpPr>
        <p:spPr>
          <a:xfrm>
            <a:off x="5117224" y="350730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8625" algn="ctr" defTabSz="914400">
              <a:defRPr/>
            </a:pPr>
            <a:r>
              <a:rPr lang="en-US" sz="800" kern="0" dirty="0">
                <a:solidFill>
                  <a:srgbClr val="00338D"/>
                </a:solidFill>
                <a:latin typeface="Univers 47 CondensedLight" panose="00000400000000000000" pitchFamily="2" charset="0"/>
              </a:rPr>
              <a:t>64</a:t>
            </a:r>
          </a:p>
        </p:txBody>
      </p:sp>
      <p:sp>
        <p:nvSpPr>
          <p:cNvPr id="256" name="Pentagono 11"/>
          <p:cNvSpPr/>
          <p:nvPr/>
        </p:nvSpPr>
        <p:spPr>
          <a:xfrm>
            <a:off x="8023751" y="350730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95</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57" name="Pentagono 256"/>
          <p:cNvSpPr/>
          <p:nvPr/>
        </p:nvSpPr>
        <p:spPr>
          <a:xfrm>
            <a:off x="2207021" y="350730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8" name="Pentagono 257"/>
          <p:cNvSpPr/>
          <p:nvPr/>
        </p:nvSpPr>
        <p:spPr>
          <a:xfrm>
            <a:off x="4148382" y="350730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9" name="Pentagono 258"/>
          <p:cNvSpPr/>
          <p:nvPr/>
        </p:nvSpPr>
        <p:spPr>
          <a:xfrm>
            <a:off x="7054908" y="350730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0" name="Pentagono 259"/>
          <p:cNvSpPr/>
          <p:nvPr/>
        </p:nvSpPr>
        <p:spPr>
          <a:xfrm>
            <a:off x="6086066" y="350730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32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61" name="Pentagono 11"/>
          <p:cNvSpPr/>
          <p:nvPr/>
        </p:nvSpPr>
        <p:spPr>
          <a:xfrm>
            <a:off x="1001891" y="403292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E1</a:t>
            </a:r>
          </a:p>
        </p:txBody>
      </p:sp>
      <p:sp>
        <p:nvSpPr>
          <p:cNvPr id="262" name="Pentagono 261"/>
          <p:cNvSpPr/>
          <p:nvPr/>
        </p:nvSpPr>
        <p:spPr>
          <a:xfrm>
            <a:off x="3176476" y="40329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3" name="Pentagono 11"/>
          <p:cNvSpPr/>
          <p:nvPr/>
        </p:nvSpPr>
        <p:spPr>
          <a:xfrm>
            <a:off x="5117224" y="40329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en-US" sz="800" kern="0" dirty="0">
                <a:solidFill>
                  <a:srgbClr val="00338D"/>
                </a:solidFill>
                <a:latin typeface="Univers 47 CondensedLight" panose="00000400000000000000" pitchFamily="2" charset="0"/>
              </a:rPr>
              <a:t>13</a:t>
            </a:r>
          </a:p>
        </p:txBody>
      </p:sp>
      <p:sp>
        <p:nvSpPr>
          <p:cNvPr id="264" name="Pentagono 11"/>
          <p:cNvSpPr/>
          <p:nvPr/>
        </p:nvSpPr>
        <p:spPr>
          <a:xfrm>
            <a:off x="8023751" y="403292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20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65" name="Pentagono 264"/>
          <p:cNvSpPr/>
          <p:nvPr/>
        </p:nvSpPr>
        <p:spPr>
          <a:xfrm>
            <a:off x="2207021" y="40329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6" name="Pentagono 265"/>
          <p:cNvSpPr/>
          <p:nvPr/>
        </p:nvSpPr>
        <p:spPr>
          <a:xfrm>
            <a:off x="4148382" y="40329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7" name="Pentagono 266"/>
          <p:cNvSpPr/>
          <p:nvPr/>
        </p:nvSpPr>
        <p:spPr>
          <a:xfrm>
            <a:off x="7054908" y="40329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8" name="Pentagono 267"/>
          <p:cNvSpPr/>
          <p:nvPr/>
        </p:nvSpPr>
        <p:spPr>
          <a:xfrm>
            <a:off x="6086066" y="403292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7</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69" name="Pentagono 11"/>
          <p:cNvSpPr/>
          <p:nvPr/>
        </p:nvSpPr>
        <p:spPr>
          <a:xfrm>
            <a:off x="1001891" y="429573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E2</a:t>
            </a:r>
          </a:p>
        </p:txBody>
      </p:sp>
      <p:sp>
        <p:nvSpPr>
          <p:cNvPr id="270" name="Pentagono 269"/>
          <p:cNvSpPr/>
          <p:nvPr/>
        </p:nvSpPr>
        <p:spPr>
          <a:xfrm>
            <a:off x="3176476" y="42957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7</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71" name="Pentagono 11"/>
          <p:cNvSpPr/>
          <p:nvPr/>
        </p:nvSpPr>
        <p:spPr>
          <a:xfrm>
            <a:off x="5117224" y="42957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2" name="Pentagono 11"/>
          <p:cNvSpPr/>
          <p:nvPr/>
        </p:nvSpPr>
        <p:spPr>
          <a:xfrm>
            <a:off x="8023751" y="429573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273" name="Pentagono 272"/>
          <p:cNvSpPr/>
          <p:nvPr/>
        </p:nvSpPr>
        <p:spPr>
          <a:xfrm>
            <a:off x="2207021" y="42957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7</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74" name="Pentagono 273"/>
          <p:cNvSpPr/>
          <p:nvPr/>
        </p:nvSpPr>
        <p:spPr>
          <a:xfrm>
            <a:off x="4148382" y="42957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5" name="Pentagono 274"/>
          <p:cNvSpPr/>
          <p:nvPr/>
        </p:nvSpPr>
        <p:spPr>
          <a:xfrm>
            <a:off x="7054908" y="42957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6" name="Pentagono 275"/>
          <p:cNvSpPr/>
          <p:nvPr/>
        </p:nvSpPr>
        <p:spPr>
          <a:xfrm>
            <a:off x="6086066" y="429573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7" name="Pentagono 11"/>
          <p:cNvSpPr/>
          <p:nvPr/>
        </p:nvSpPr>
        <p:spPr>
          <a:xfrm>
            <a:off x="1001891" y="455854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F1</a:t>
            </a:r>
          </a:p>
        </p:txBody>
      </p:sp>
      <p:sp>
        <p:nvSpPr>
          <p:cNvPr id="278" name="Pentagono 277"/>
          <p:cNvSpPr/>
          <p:nvPr/>
        </p:nvSpPr>
        <p:spPr>
          <a:xfrm>
            <a:off x="3176476" y="45585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5</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79" name="Pentagono 11"/>
          <p:cNvSpPr/>
          <p:nvPr/>
        </p:nvSpPr>
        <p:spPr>
          <a:xfrm>
            <a:off x="5117224" y="45585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0" name="Pentagono 11"/>
          <p:cNvSpPr/>
          <p:nvPr/>
        </p:nvSpPr>
        <p:spPr>
          <a:xfrm>
            <a:off x="8023751" y="455854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11</a:t>
            </a:r>
          </a:p>
        </p:txBody>
      </p:sp>
      <p:sp>
        <p:nvSpPr>
          <p:cNvPr id="281" name="Pentagono 280"/>
          <p:cNvSpPr/>
          <p:nvPr/>
        </p:nvSpPr>
        <p:spPr>
          <a:xfrm>
            <a:off x="2207021" y="45585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2" name="Pentagono 281"/>
          <p:cNvSpPr/>
          <p:nvPr/>
        </p:nvSpPr>
        <p:spPr>
          <a:xfrm>
            <a:off x="4148382" y="45585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5</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83" name="Pentagono 282"/>
          <p:cNvSpPr/>
          <p:nvPr/>
        </p:nvSpPr>
        <p:spPr>
          <a:xfrm>
            <a:off x="7054908" y="45585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4" name="Pentagono 283"/>
          <p:cNvSpPr/>
          <p:nvPr/>
        </p:nvSpPr>
        <p:spPr>
          <a:xfrm>
            <a:off x="6086066" y="455854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5" name="Pentagono 11"/>
          <p:cNvSpPr/>
          <p:nvPr/>
        </p:nvSpPr>
        <p:spPr>
          <a:xfrm>
            <a:off x="1001891" y="482135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F2</a:t>
            </a:r>
          </a:p>
        </p:txBody>
      </p:sp>
      <p:sp>
        <p:nvSpPr>
          <p:cNvPr id="286" name="Pentagono 285"/>
          <p:cNvSpPr/>
          <p:nvPr/>
        </p:nvSpPr>
        <p:spPr>
          <a:xfrm>
            <a:off x="3176476" y="48213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287" name="Pentagono 11"/>
          <p:cNvSpPr/>
          <p:nvPr/>
        </p:nvSpPr>
        <p:spPr>
          <a:xfrm>
            <a:off x="5117224" y="48213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8" name="Pentagono 11"/>
          <p:cNvSpPr/>
          <p:nvPr/>
        </p:nvSpPr>
        <p:spPr>
          <a:xfrm>
            <a:off x="8023751" y="482135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27</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89" name="Pentagono 288"/>
          <p:cNvSpPr/>
          <p:nvPr/>
        </p:nvSpPr>
        <p:spPr>
          <a:xfrm>
            <a:off x="2207021" y="48213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0" name="Pentagono 289"/>
          <p:cNvSpPr/>
          <p:nvPr/>
        </p:nvSpPr>
        <p:spPr>
          <a:xfrm>
            <a:off x="4148382" y="48213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291" name="Pentagono 290"/>
          <p:cNvSpPr/>
          <p:nvPr/>
        </p:nvSpPr>
        <p:spPr>
          <a:xfrm>
            <a:off x="7054908" y="48213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2" name="Pentagono 291"/>
          <p:cNvSpPr/>
          <p:nvPr/>
        </p:nvSpPr>
        <p:spPr>
          <a:xfrm>
            <a:off x="6086066" y="482135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3" name="Pentagono 11"/>
          <p:cNvSpPr/>
          <p:nvPr/>
        </p:nvSpPr>
        <p:spPr>
          <a:xfrm>
            <a:off x="1001891" y="508416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F3</a:t>
            </a:r>
          </a:p>
        </p:txBody>
      </p:sp>
      <p:sp>
        <p:nvSpPr>
          <p:cNvPr id="294" name="Pentagono 293"/>
          <p:cNvSpPr/>
          <p:nvPr/>
        </p:nvSpPr>
        <p:spPr>
          <a:xfrm>
            <a:off x="3176476" y="50841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295" name="Pentagono 11"/>
          <p:cNvSpPr/>
          <p:nvPr/>
        </p:nvSpPr>
        <p:spPr>
          <a:xfrm>
            <a:off x="5117224" y="50841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6" name="Pentagono 11"/>
          <p:cNvSpPr/>
          <p:nvPr/>
        </p:nvSpPr>
        <p:spPr>
          <a:xfrm>
            <a:off x="8023751" y="508416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26</a:t>
            </a:r>
          </a:p>
        </p:txBody>
      </p:sp>
      <p:sp>
        <p:nvSpPr>
          <p:cNvPr id="297" name="Pentagono 296"/>
          <p:cNvSpPr/>
          <p:nvPr/>
        </p:nvSpPr>
        <p:spPr>
          <a:xfrm>
            <a:off x="2207021" y="50841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8" name="Pentagono 297"/>
          <p:cNvSpPr/>
          <p:nvPr/>
        </p:nvSpPr>
        <p:spPr>
          <a:xfrm>
            <a:off x="4148382" y="50841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299" name="Pentagono 298"/>
          <p:cNvSpPr/>
          <p:nvPr/>
        </p:nvSpPr>
        <p:spPr>
          <a:xfrm>
            <a:off x="7054908" y="50841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00" name="Pentagono 299"/>
          <p:cNvSpPr/>
          <p:nvPr/>
        </p:nvSpPr>
        <p:spPr>
          <a:xfrm>
            <a:off x="6086066" y="508416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01" name="Pentagono 11"/>
          <p:cNvSpPr/>
          <p:nvPr/>
        </p:nvSpPr>
        <p:spPr>
          <a:xfrm>
            <a:off x="1001891" y="534697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t>
            </a:r>
            <a:r>
              <a:rPr lang="it-IT" sz="900" b="1" kern="0" dirty="0">
                <a:solidFill>
                  <a:srgbClr val="FFFFFF"/>
                </a:solidFill>
                <a:latin typeface="Univers 47 CondensedLight" panose="00000400000000000000" pitchFamily="2" charset="0"/>
              </a:rPr>
              <a:t>A1</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endParaRPr>
          </a:p>
        </p:txBody>
      </p:sp>
      <p:sp>
        <p:nvSpPr>
          <p:cNvPr id="302" name="Pentagono 11"/>
          <p:cNvSpPr/>
          <p:nvPr/>
        </p:nvSpPr>
        <p:spPr>
          <a:xfrm>
            <a:off x="1001891" y="560978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t>
            </a:r>
            <a:r>
              <a:rPr lang="it-IT" sz="900" b="1" kern="0" dirty="0">
                <a:solidFill>
                  <a:srgbClr val="FFFFFF"/>
                </a:solidFill>
                <a:latin typeface="Univers 47 CondensedLight" panose="00000400000000000000" pitchFamily="2" charset="0"/>
              </a:rPr>
              <a:t>A2</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endParaRPr>
          </a:p>
        </p:txBody>
      </p:sp>
      <p:sp>
        <p:nvSpPr>
          <p:cNvPr id="303" name="Pentagono 302"/>
          <p:cNvSpPr/>
          <p:nvPr/>
        </p:nvSpPr>
        <p:spPr>
          <a:xfrm>
            <a:off x="3176476" y="53469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indent="-427038" algn="ctr" defTabSz="914400">
              <a:spcBef>
                <a:spcPct val="50000"/>
              </a:spcBef>
              <a:defRPr/>
            </a:pPr>
            <a:r>
              <a:rPr lang="en-US" sz="800" kern="0" dirty="0">
                <a:solidFill>
                  <a:srgbClr val="00338D"/>
                </a:solidFill>
                <a:latin typeface="Univers 47 CondensedLight" panose="00000400000000000000" pitchFamily="2" charset="0"/>
              </a:rPr>
              <a:t>9</a:t>
            </a:r>
          </a:p>
        </p:txBody>
      </p:sp>
      <p:sp>
        <p:nvSpPr>
          <p:cNvPr id="304" name="Pentagono 11"/>
          <p:cNvSpPr/>
          <p:nvPr/>
        </p:nvSpPr>
        <p:spPr>
          <a:xfrm>
            <a:off x="5117224" y="53469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05" name="Pentagono 11"/>
          <p:cNvSpPr/>
          <p:nvPr/>
        </p:nvSpPr>
        <p:spPr>
          <a:xfrm>
            <a:off x="8023751" y="534697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47</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06" name="Pentagono 305"/>
          <p:cNvSpPr/>
          <p:nvPr/>
        </p:nvSpPr>
        <p:spPr>
          <a:xfrm>
            <a:off x="2207021" y="53469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28</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07" name="Pentagono 306"/>
          <p:cNvSpPr/>
          <p:nvPr/>
        </p:nvSpPr>
        <p:spPr>
          <a:xfrm>
            <a:off x="4148382" y="53469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indent="-427038" algn="ctr" defTabSz="914400">
              <a:spcBef>
                <a:spcPct val="50000"/>
              </a:spcBef>
              <a:defRPr/>
            </a:pPr>
            <a:r>
              <a:rPr lang="en-US" sz="800" kern="0" dirty="0">
                <a:solidFill>
                  <a:srgbClr val="00338D"/>
                </a:solidFill>
                <a:latin typeface="Univers 47 CondensedLight" panose="00000400000000000000" pitchFamily="2" charset="0"/>
              </a:rPr>
              <a:t>9</a:t>
            </a:r>
          </a:p>
        </p:txBody>
      </p:sp>
      <p:sp>
        <p:nvSpPr>
          <p:cNvPr id="308" name="Pentagono 307"/>
          <p:cNvSpPr/>
          <p:nvPr/>
        </p:nvSpPr>
        <p:spPr>
          <a:xfrm>
            <a:off x="7054908" y="53469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09" name="Pentagono 308"/>
          <p:cNvSpPr/>
          <p:nvPr/>
        </p:nvSpPr>
        <p:spPr>
          <a:xfrm>
            <a:off x="6086066" y="534697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0" name="Pentagono 11"/>
          <p:cNvSpPr/>
          <p:nvPr/>
        </p:nvSpPr>
        <p:spPr>
          <a:xfrm>
            <a:off x="1001891" y="587259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A3</a:t>
            </a:r>
          </a:p>
        </p:txBody>
      </p:sp>
      <p:sp>
        <p:nvSpPr>
          <p:cNvPr id="311" name="Pentagono 310"/>
          <p:cNvSpPr/>
          <p:nvPr/>
        </p:nvSpPr>
        <p:spPr>
          <a:xfrm>
            <a:off x="3176476" y="56097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2" name="Pentagono 11"/>
          <p:cNvSpPr/>
          <p:nvPr/>
        </p:nvSpPr>
        <p:spPr>
          <a:xfrm>
            <a:off x="5117224" y="56097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13" name="Pentagono 11"/>
          <p:cNvSpPr/>
          <p:nvPr/>
        </p:nvSpPr>
        <p:spPr>
          <a:xfrm>
            <a:off x="8023751" y="560978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3</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14" name="Pentagono 313"/>
          <p:cNvSpPr/>
          <p:nvPr/>
        </p:nvSpPr>
        <p:spPr>
          <a:xfrm>
            <a:off x="2207021" y="56097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5" name="Pentagono 314"/>
          <p:cNvSpPr/>
          <p:nvPr/>
        </p:nvSpPr>
        <p:spPr>
          <a:xfrm>
            <a:off x="4148382" y="56097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6" name="Pentagono 315"/>
          <p:cNvSpPr/>
          <p:nvPr/>
        </p:nvSpPr>
        <p:spPr>
          <a:xfrm>
            <a:off x="7054908" y="56097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7" name="Pentagono 316"/>
          <p:cNvSpPr/>
          <p:nvPr/>
        </p:nvSpPr>
        <p:spPr>
          <a:xfrm>
            <a:off x="6086066" y="560978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18" name="Pentagono 317"/>
          <p:cNvSpPr/>
          <p:nvPr/>
        </p:nvSpPr>
        <p:spPr>
          <a:xfrm>
            <a:off x="3176476" y="58725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9" name="Pentagono 11"/>
          <p:cNvSpPr/>
          <p:nvPr/>
        </p:nvSpPr>
        <p:spPr>
          <a:xfrm>
            <a:off x="5117224" y="58725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0" name="Pentagono 11"/>
          <p:cNvSpPr/>
          <p:nvPr/>
        </p:nvSpPr>
        <p:spPr>
          <a:xfrm>
            <a:off x="8023751" y="587259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0,4</a:t>
            </a:r>
          </a:p>
        </p:txBody>
      </p:sp>
      <p:sp>
        <p:nvSpPr>
          <p:cNvPr id="321" name="Pentagono 320"/>
          <p:cNvSpPr/>
          <p:nvPr/>
        </p:nvSpPr>
        <p:spPr>
          <a:xfrm>
            <a:off x="2207021" y="58725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2" name="Pentagono 321"/>
          <p:cNvSpPr/>
          <p:nvPr/>
        </p:nvSpPr>
        <p:spPr>
          <a:xfrm>
            <a:off x="4148382" y="58725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3" name="Pentagono 322"/>
          <p:cNvSpPr/>
          <p:nvPr/>
        </p:nvSpPr>
        <p:spPr>
          <a:xfrm>
            <a:off x="7054908" y="58725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0,2</a:t>
            </a:r>
          </a:p>
        </p:txBody>
      </p:sp>
      <p:sp>
        <p:nvSpPr>
          <p:cNvPr id="324" name="Pentagono 323"/>
          <p:cNvSpPr/>
          <p:nvPr/>
        </p:nvSpPr>
        <p:spPr>
          <a:xfrm>
            <a:off x="6086066" y="58725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0,2</a:t>
            </a:r>
          </a:p>
        </p:txBody>
      </p:sp>
      <p:sp>
        <p:nvSpPr>
          <p:cNvPr id="325" name="Pentagono 11"/>
          <p:cNvSpPr/>
          <p:nvPr/>
        </p:nvSpPr>
        <p:spPr>
          <a:xfrm>
            <a:off x="650891" y="1012028"/>
            <a:ext cx="1123373" cy="324000"/>
          </a:xfrm>
          <a:prstGeom prst="homePlate">
            <a:avLst>
              <a:gd name="adj" fmla="val 13410"/>
            </a:avLst>
          </a:prstGeom>
          <a:solidFill>
            <a:srgbClr val="DCDDDD"/>
          </a:solidFill>
          <a:ln w="6350" algn="ctr">
            <a:solidFill>
              <a:srgbClr val="00338D"/>
            </a:solidFill>
            <a:miter lim="800000"/>
            <a:headEnd/>
            <a:tailEnd/>
          </a:ln>
          <a:effectLst/>
        </p:spPr>
        <p:txBody>
          <a:bodyPr wrap="none" lIns="54000" tIns="54000" rIns="54000" bIns="54000" anchor="ctr"/>
          <a:lstStyle/>
          <a:p>
            <a:pPr marL="449263" marR="0" lvl="0" indent="-269875"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rPr>
              <a:t>Bezirke</a:t>
            </a:r>
          </a:p>
        </p:txBody>
      </p:sp>
      <p:sp>
        <p:nvSpPr>
          <p:cNvPr id="326" name="Pentagono 11"/>
          <p:cNvSpPr/>
          <p:nvPr/>
        </p:nvSpPr>
        <p:spPr>
          <a:xfrm>
            <a:off x="1001891" y="6135404"/>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Gesamt</a:t>
            </a:r>
          </a:p>
        </p:txBody>
      </p:sp>
      <p:sp>
        <p:nvSpPr>
          <p:cNvPr id="327" name="Pentagono 326"/>
          <p:cNvSpPr/>
          <p:nvPr/>
        </p:nvSpPr>
        <p:spPr>
          <a:xfrm>
            <a:off x="3176476" y="613540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100</a:t>
            </a:r>
          </a:p>
        </p:txBody>
      </p:sp>
      <p:sp>
        <p:nvSpPr>
          <p:cNvPr id="328" name="Pentagono 11"/>
          <p:cNvSpPr/>
          <p:nvPr/>
        </p:nvSpPr>
        <p:spPr>
          <a:xfrm>
            <a:off x="5117224" y="613540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128</a:t>
            </a:r>
          </a:p>
        </p:txBody>
      </p:sp>
      <p:sp>
        <p:nvSpPr>
          <p:cNvPr id="329" name="Pentagono 11"/>
          <p:cNvSpPr/>
          <p:nvPr/>
        </p:nvSpPr>
        <p:spPr>
          <a:xfrm>
            <a:off x="8023751" y="6135404"/>
            <a:ext cx="648000" cy="180000"/>
          </a:xfrm>
          <a:prstGeom prst="homePlate">
            <a:avLst>
              <a:gd name="adj" fmla="val 0"/>
            </a:avLst>
          </a:prstGeom>
          <a:solidFill>
            <a:srgbClr val="00338D"/>
          </a:solidFill>
          <a:ln w="9525" algn="ctr">
            <a:solidFill>
              <a:srgbClr val="DCDCD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Univers 47 CondensedLight" panose="00000400000000000000" pitchFamily="2" charset="0"/>
              </a:rPr>
              <a:t>537</a:t>
            </a:r>
          </a:p>
        </p:txBody>
      </p:sp>
      <p:sp>
        <p:nvSpPr>
          <p:cNvPr id="330" name="Pentagono 329"/>
          <p:cNvSpPr/>
          <p:nvPr/>
        </p:nvSpPr>
        <p:spPr>
          <a:xfrm>
            <a:off x="2207021" y="613540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35</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1" name="Pentagono 330"/>
          <p:cNvSpPr/>
          <p:nvPr/>
        </p:nvSpPr>
        <p:spPr>
          <a:xfrm>
            <a:off x="4148382" y="613540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noProof="0" dirty="0">
                <a:solidFill>
                  <a:srgbClr val="00338D"/>
                </a:solidFill>
                <a:latin typeface="Univers 47 CondensedLight" panose="00000400000000000000" pitchFamily="2" charset="0"/>
              </a:rPr>
              <a:t>94</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2" name="Pentagono 331"/>
          <p:cNvSpPr/>
          <p:nvPr/>
        </p:nvSpPr>
        <p:spPr>
          <a:xfrm>
            <a:off x="7054908" y="613540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42</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3" name="Pentagono 332"/>
          <p:cNvSpPr/>
          <p:nvPr/>
        </p:nvSpPr>
        <p:spPr>
          <a:xfrm>
            <a:off x="6086066" y="613540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139</a:t>
            </a:r>
          </a:p>
        </p:txBody>
      </p:sp>
      <p:sp>
        <p:nvSpPr>
          <p:cNvPr id="334" name="Text Box 71"/>
          <p:cNvSpPr txBox="1">
            <a:spLocks noChangeArrowheads="1"/>
          </p:cNvSpPr>
          <p:nvPr/>
        </p:nvSpPr>
        <p:spPr bwMode="auto">
          <a:xfrm>
            <a:off x="8800364" y="5925084"/>
            <a:ext cx="1105636" cy="461665"/>
          </a:xfrm>
          <a:prstGeom prst="rect">
            <a:avLst/>
          </a:prstGeom>
          <a:noFill/>
          <a:ln w="9525">
            <a:noFill/>
            <a:miter lim="800000"/>
            <a:headEnd/>
            <a:tailEnd/>
          </a:ln>
        </p:spPr>
        <p:txBody>
          <a:bodyPr wrap="square">
            <a:spAutoFit/>
          </a:bodyPr>
          <a:lstStyle/>
          <a:p>
            <a:pPr defTabSz="914400"/>
            <a:r>
              <a:rPr lang="it-IT" sz="800" dirty="0">
                <a:solidFill>
                  <a:srgbClr val="000000"/>
                </a:solidFill>
                <a:latin typeface="Univers 47 CondensedLight" panose="00000400000000000000" pitchFamily="2" charset="0"/>
                <a:cs typeface="Arial" pitchFamily="34" charset="0"/>
              </a:rPr>
              <a:t>Die Baukosten beinhalten die </a:t>
            </a:r>
            <a:r>
              <a:rPr lang="it-IT" sz="800" i="1" dirty="0">
                <a:solidFill>
                  <a:srgbClr val="000000"/>
                </a:solidFill>
                <a:latin typeface="Univers 47 CondensedLight" panose="00000400000000000000" pitchFamily="2" charset="0"/>
                <a:cs typeface="Arial" pitchFamily="34" charset="0"/>
              </a:rPr>
              <a:t>soft costs</a:t>
            </a:r>
            <a:r>
              <a:rPr lang="it-IT" sz="800" dirty="0">
                <a:solidFill>
                  <a:srgbClr val="000000"/>
                </a:solidFill>
                <a:latin typeface="Univers 47 CondensedLight" panose="00000400000000000000" pitchFamily="2" charset="0"/>
                <a:cs typeface="Arial" pitchFamily="34" charset="0"/>
              </a:rPr>
              <a:t>.</a:t>
            </a:r>
          </a:p>
        </p:txBody>
      </p:sp>
      <p:sp>
        <p:nvSpPr>
          <p:cNvPr id="335" name="CasellaDiTesto 66"/>
          <p:cNvSpPr txBox="1"/>
          <p:nvPr/>
        </p:nvSpPr>
        <p:spPr>
          <a:xfrm>
            <a:off x="1781638" y="1041236"/>
            <a:ext cx="470584" cy="276999"/>
          </a:xfrm>
          <a:prstGeom prst="rect">
            <a:avLst/>
          </a:prstGeom>
          <a:noFill/>
        </p:spPr>
        <p:txBody>
          <a:bodyPr wrap="square" lIns="0" tIns="0" rIns="0" bIns="0" rtlCol="0">
            <a:spAutoFit/>
          </a:bodyPr>
          <a:lstStyle/>
          <a:p>
            <a:pPr defTabSz="914400"/>
            <a:r>
              <a:rPr lang="it-IT" sz="900" i="1" dirty="0">
                <a:solidFill>
                  <a:srgbClr val="000000"/>
                </a:solidFill>
                <a:latin typeface="Univers 47 CondensedLight" panose="00000400000000000000" pitchFamily="2" charset="0"/>
              </a:rPr>
              <a:t>Millionen Euro</a:t>
            </a:r>
          </a:p>
        </p:txBody>
      </p:sp>
      <p:sp>
        <p:nvSpPr>
          <p:cNvPr id="336" name="Pentagono 11"/>
          <p:cNvSpPr/>
          <p:nvPr/>
        </p:nvSpPr>
        <p:spPr>
          <a:xfrm>
            <a:off x="1001891" y="3768100"/>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D2</a:t>
            </a:r>
          </a:p>
        </p:txBody>
      </p:sp>
      <p:sp>
        <p:nvSpPr>
          <p:cNvPr id="337" name="Pentagono 336"/>
          <p:cNvSpPr/>
          <p:nvPr/>
        </p:nvSpPr>
        <p:spPr>
          <a:xfrm>
            <a:off x="3176476" y="37681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38" name="Pentagono 11"/>
          <p:cNvSpPr/>
          <p:nvPr/>
        </p:nvSpPr>
        <p:spPr>
          <a:xfrm>
            <a:off x="5117224" y="37681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8625" algn="ctr" defTabSz="914400">
              <a:defRPr/>
            </a:pPr>
            <a:r>
              <a:rPr lang="en-US" sz="800" kern="0" dirty="0">
                <a:solidFill>
                  <a:srgbClr val="00338D"/>
                </a:solidFill>
                <a:latin typeface="Univers 47 CondensedLight" panose="00000400000000000000" pitchFamily="2" charset="0"/>
              </a:rPr>
              <a:t>23</a:t>
            </a:r>
          </a:p>
        </p:txBody>
      </p:sp>
      <p:sp>
        <p:nvSpPr>
          <p:cNvPr id="339" name="Pentagono 11"/>
          <p:cNvSpPr/>
          <p:nvPr/>
        </p:nvSpPr>
        <p:spPr>
          <a:xfrm>
            <a:off x="8023751" y="3772990"/>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34</a:t>
            </a:r>
          </a:p>
        </p:txBody>
      </p:sp>
      <p:sp>
        <p:nvSpPr>
          <p:cNvPr id="340" name="Pentagono 339"/>
          <p:cNvSpPr/>
          <p:nvPr/>
        </p:nvSpPr>
        <p:spPr>
          <a:xfrm>
            <a:off x="2207021" y="37681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1" name="Pentagono 340"/>
          <p:cNvSpPr/>
          <p:nvPr/>
        </p:nvSpPr>
        <p:spPr>
          <a:xfrm>
            <a:off x="4148382" y="37681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2" name="Pentagono 341"/>
          <p:cNvSpPr/>
          <p:nvPr/>
        </p:nvSpPr>
        <p:spPr>
          <a:xfrm>
            <a:off x="7054908" y="37681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3" name="Pentagono 342"/>
          <p:cNvSpPr/>
          <p:nvPr/>
        </p:nvSpPr>
        <p:spPr>
          <a:xfrm>
            <a:off x="6086066" y="37681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Tree>
    <p:extLst>
      <p:ext uri="{BB962C8B-B14F-4D97-AF65-F5344CB8AC3E}">
        <p14:creationId xmlns:p14="http://schemas.microsoft.com/office/powerpoint/2010/main" val="6560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66"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381618" cy="3510000"/>
          </a:xfrm>
        </p:spPr>
        <p:txBody>
          <a:bodyPr/>
          <a:lstStyle/>
          <a:p>
            <a:r>
              <a:rPr lang="it-IT" sz="10000" dirty="0"/>
              <a:t>Erlöse aus den privaten Bauten</a:t>
            </a:r>
            <a:br>
              <a:rPr lang="it-IT" sz="10000" dirty="0">
                <a:solidFill>
                  <a:srgbClr val="002060"/>
                </a:solidFill>
                <a:latin typeface="KPMG Extralight" panose="020B0303030202040204" pitchFamily="34" charset="0"/>
              </a:rPr>
            </a:br>
            <a:br>
              <a:rPr lang="en-US" sz="11500" dirty="0"/>
            </a:br>
            <a:r>
              <a:rPr lang="en-US" sz="4800" dirty="0">
                <a:solidFill>
                  <a:schemeClr val="bg1"/>
                </a:solidFill>
              </a:rPr>
              <a:t>d</a:t>
            </a:r>
            <a:br>
              <a:rPr lang="en-US" sz="11500" dirty="0"/>
            </a:br>
            <a:endParaRPr lang="it-IT" sz="6000" dirty="0"/>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607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solidFill>
                  <a:srgbClr val="002060"/>
                </a:solidFill>
                <a:latin typeface="KPMG Extralight" panose="020B0303030202040204" pitchFamily="34" charset="0"/>
              </a:rPr>
              <a:t>Erlöse aus den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Overview</a:t>
            </a:r>
          </a:p>
        </p:txBody>
      </p:sp>
      <p:sp>
        <p:nvSpPr>
          <p:cNvPr id="147" name="Rettangolo 63"/>
          <p:cNvSpPr/>
          <p:nvPr/>
        </p:nvSpPr>
        <p:spPr>
          <a:xfrm rot="16200000">
            <a:off x="4450943" y="2179532"/>
            <a:ext cx="2516322"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Breakdown je Makrobaulos</a:t>
            </a:r>
          </a:p>
        </p:txBody>
      </p:sp>
      <p:sp>
        <p:nvSpPr>
          <p:cNvPr id="148" name="Rettangolo 63"/>
          <p:cNvSpPr/>
          <p:nvPr/>
        </p:nvSpPr>
        <p:spPr>
          <a:xfrm rot="16200000">
            <a:off x="4450903" y="4813218"/>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Breakdown </a:t>
            </a:r>
            <a:r>
              <a:rPr lang="it-IT" sz="900" b="1" i="1" kern="0" dirty="0">
                <a:solidFill>
                  <a:srgbClr val="00338D"/>
                </a:solidFill>
                <a:latin typeface="Univers 47 CondensedLight" panose="00000400000000000000" pitchFamily="2" charset="0"/>
              </a:rPr>
              <a:t>nach Bezirken</a:t>
            </a:r>
            <a:endPar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endParaRPr>
          </a:p>
        </p:txBody>
      </p:sp>
      <p:sp>
        <p:nvSpPr>
          <p:cNvPr id="151" name="Pentagon 109"/>
          <p:cNvSpPr/>
          <p:nvPr/>
        </p:nvSpPr>
        <p:spPr>
          <a:xfrm>
            <a:off x="1102719" y="1101370"/>
            <a:ext cx="4040887" cy="5150048"/>
          </a:xfrm>
          <a:prstGeom prst="homePlate">
            <a:avLst>
              <a:gd name="adj" fmla="val 0"/>
            </a:avLst>
          </a:prstGeom>
          <a:solidFill>
            <a:srgbClr val="DCDDDD"/>
          </a:solidFill>
          <a:ln w="19050" cap="rnd"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a:ea typeface="+mn-ea"/>
              <a:cs typeface="+mn-cs"/>
            </a:endParaRPr>
          </a:p>
        </p:txBody>
      </p:sp>
      <p:sp>
        <p:nvSpPr>
          <p:cNvPr id="164" name="Rettangolo 63"/>
          <p:cNvSpPr/>
          <p:nvPr/>
        </p:nvSpPr>
        <p:spPr>
          <a:xfrm rot="16200000">
            <a:off x="-1747628" y="3496394"/>
            <a:ext cx="5150048"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900" b="1" i="1" kern="0" dirty="0">
                <a:solidFill>
                  <a:srgbClr val="00338D"/>
                </a:solidFill>
                <a:latin typeface="Univers 47 CondensedLight" panose="00000400000000000000" pitchFamily="2" charset="0"/>
              </a:rPr>
              <a:t>Erlöse aus den privaten Bauten</a:t>
            </a:r>
            <a:endPar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endParaRPr>
          </a:p>
        </p:txBody>
      </p:sp>
      <p:sp>
        <p:nvSpPr>
          <p:cNvPr id="76" name="Text Placeholder 9"/>
          <p:cNvSpPr txBox="1">
            <a:spLocks/>
          </p:cNvSpPr>
          <p:nvPr/>
        </p:nvSpPr>
        <p:spPr bwMode="gray">
          <a:xfrm>
            <a:off x="1203340" y="1280458"/>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BGF (m²)</a:t>
            </a:r>
          </a:p>
        </p:txBody>
      </p:sp>
      <p:sp>
        <p:nvSpPr>
          <p:cNvPr id="77" name="Ovale 41"/>
          <p:cNvSpPr>
            <a:spLocks/>
          </p:cNvSpPr>
          <p:nvPr/>
        </p:nvSpPr>
        <p:spPr>
          <a:xfrm>
            <a:off x="1403004" y="1639723"/>
            <a:ext cx="540000" cy="540946"/>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78" name="Rectangle 145"/>
          <p:cNvSpPr/>
          <p:nvPr/>
        </p:nvSpPr>
        <p:spPr>
          <a:xfrm>
            <a:off x="2188436" y="1640589"/>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386.572 m²</a:t>
            </a:r>
          </a:p>
        </p:txBody>
      </p:sp>
      <p:cxnSp>
        <p:nvCxnSpPr>
          <p:cNvPr id="80" name="Straight Connector 6"/>
          <p:cNvCxnSpPr/>
          <p:nvPr/>
        </p:nvCxnSpPr>
        <p:spPr>
          <a:xfrm>
            <a:off x="3272179" y="2370345"/>
            <a:ext cx="1296000" cy="0"/>
          </a:xfrm>
          <a:prstGeom prst="line">
            <a:avLst/>
          </a:prstGeom>
          <a:noFill/>
          <a:ln w="15875" cap="rnd" cmpd="sng" algn="ctr">
            <a:solidFill>
              <a:srgbClr val="00338D"/>
            </a:solidFill>
            <a:prstDash val="solid"/>
          </a:ln>
          <a:effectLst/>
        </p:spPr>
      </p:cxnSp>
      <p:sp>
        <p:nvSpPr>
          <p:cNvPr id="81" name="Text Placeholder 9"/>
          <p:cNvSpPr txBox="1">
            <a:spLocks/>
          </p:cNvSpPr>
          <p:nvPr/>
        </p:nvSpPr>
        <p:spPr bwMode="gray">
          <a:xfrm>
            <a:off x="3272179" y="2126153"/>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Wohnbau*</a:t>
            </a:r>
          </a:p>
        </p:txBody>
      </p:sp>
      <p:sp>
        <p:nvSpPr>
          <p:cNvPr id="82" name="Ovale 41"/>
          <p:cNvSpPr>
            <a:spLocks/>
          </p:cNvSpPr>
          <p:nvPr/>
        </p:nvSpPr>
        <p:spPr>
          <a:xfrm>
            <a:off x="3508019" y="2485418"/>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83" name="Rectangle 145"/>
          <p:cNvSpPr/>
          <p:nvPr/>
        </p:nvSpPr>
        <p:spPr>
          <a:xfrm>
            <a:off x="4199518" y="2486284"/>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660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4.264 €/m²</a:t>
            </a:r>
          </a:p>
        </p:txBody>
      </p:sp>
      <p:sp>
        <p:nvSpPr>
          <p:cNvPr id="84" name="Text Placeholder 9"/>
          <p:cNvSpPr txBox="1">
            <a:spLocks/>
          </p:cNvSpPr>
          <p:nvPr/>
        </p:nvSpPr>
        <p:spPr bwMode="gray">
          <a:xfrm>
            <a:off x="1203340" y="2775689"/>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Dienstleistungen</a:t>
            </a:r>
          </a:p>
        </p:txBody>
      </p:sp>
      <p:sp>
        <p:nvSpPr>
          <p:cNvPr id="85" name="Ovale 41"/>
          <p:cNvSpPr>
            <a:spLocks/>
          </p:cNvSpPr>
          <p:nvPr/>
        </p:nvSpPr>
        <p:spPr>
          <a:xfrm>
            <a:off x="1388627" y="3142223"/>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86" name="Rectangle 145"/>
          <p:cNvSpPr/>
          <p:nvPr/>
        </p:nvSpPr>
        <p:spPr>
          <a:xfrm>
            <a:off x="2188436" y="3142143"/>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€ 235</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3.200 €/m²</a:t>
            </a:r>
          </a:p>
        </p:txBody>
      </p:sp>
      <p:sp>
        <p:nvSpPr>
          <p:cNvPr id="87" name="Text Placeholder 9"/>
          <p:cNvSpPr txBox="1">
            <a:spLocks/>
          </p:cNvSpPr>
          <p:nvPr/>
        </p:nvSpPr>
        <p:spPr bwMode="gray">
          <a:xfrm>
            <a:off x="3272179" y="3626772"/>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Handel</a:t>
            </a:r>
          </a:p>
        </p:txBody>
      </p:sp>
      <p:sp>
        <p:nvSpPr>
          <p:cNvPr id="88" name="Ovale 41"/>
          <p:cNvSpPr>
            <a:spLocks/>
          </p:cNvSpPr>
          <p:nvPr/>
        </p:nvSpPr>
        <p:spPr>
          <a:xfrm>
            <a:off x="3508019" y="3993310"/>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89" name="Rectangle 145"/>
          <p:cNvSpPr/>
          <p:nvPr/>
        </p:nvSpPr>
        <p:spPr>
          <a:xfrm>
            <a:off x="4199518" y="3993230"/>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217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3.395 €/m²</a:t>
            </a:r>
          </a:p>
        </p:txBody>
      </p:sp>
      <p:sp>
        <p:nvSpPr>
          <p:cNvPr id="91" name="Text Placeholder 9"/>
          <p:cNvSpPr txBox="1">
            <a:spLocks/>
          </p:cNvSpPr>
          <p:nvPr/>
        </p:nvSpPr>
        <p:spPr bwMode="gray">
          <a:xfrm>
            <a:off x="1203340" y="4450201"/>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Andere Bestimmungszwecke</a:t>
            </a:r>
          </a:p>
        </p:txBody>
      </p:sp>
      <p:sp>
        <p:nvSpPr>
          <p:cNvPr id="92" name="Ovale 41"/>
          <p:cNvSpPr>
            <a:spLocks/>
          </p:cNvSpPr>
          <p:nvPr/>
        </p:nvSpPr>
        <p:spPr>
          <a:xfrm>
            <a:off x="1386315" y="4773760"/>
            <a:ext cx="540000" cy="540946"/>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93" name="Rectangle 145"/>
          <p:cNvSpPr/>
          <p:nvPr/>
        </p:nvSpPr>
        <p:spPr>
          <a:xfrm>
            <a:off x="2188436" y="4846981"/>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178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1.889 €/m²</a:t>
            </a:r>
          </a:p>
        </p:txBody>
      </p:sp>
      <p:cxnSp>
        <p:nvCxnSpPr>
          <p:cNvPr id="94" name="Straight Connector 6"/>
          <p:cNvCxnSpPr/>
          <p:nvPr/>
        </p:nvCxnSpPr>
        <p:spPr>
          <a:xfrm>
            <a:off x="1203340" y="4697298"/>
            <a:ext cx="1296000" cy="0"/>
          </a:xfrm>
          <a:prstGeom prst="line">
            <a:avLst/>
          </a:prstGeom>
          <a:noFill/>
          <a:ln w="15875" cap="rnd" cmpd="sng" algn="ctr">
            <a:solidFill>
              <a:srgbClr val="00338D"/>
            </a:solidFill>
            <a:prstDash val="solid"/>
          </a:ln>
          <a:effectLst/>
        </p:spPr>
      </p:cxnSp>
      <p:cxnSp>
        <p:nvCxnSpPr>
          <p:cNvPr id="95" name="Straight Connector 6"/>
          <p:cNvCxnSpPr/>
          <p:nvPr/>
        </p:nvCxnSpPr>
        <p:spPr>
          <a:xfrm>
            <a:off x="1203340" y="3026204"/>
            <a:ext cx="1296000" cy="0"/>
          </a:xfrm>
          <a:prstGeom prst="line">
            <a:avLst/>
          </a:prstGeom>
          <a:noFill/>
          <a:ln w="15875" cap="rnd" cmpd="sng" algn="ctr">
            <a:solidFill>
              <a:srgbClr val="00338D"/>
            </a:solidFill>
            <a:prstDash val="solid"/>
          </a:ln>
          <a:effectLst/>
        </p:spPr>
      </p:cxnSp>
      <p:cxnSp>
        <p:nvCxnSpPr>
          <p:cNvPr id="96" name="Straight Connector 6"/>
          <p:cNvCxnSpPr/>
          <p:nvPr/>
        </p:nvCxnSpPr>
        <p:spPr>
          <a:xfrm>
            <a:off x="3272179" y="3877291"/>
            <a:ext cx="1296000" cy="0"/>
          </a:xfrm>
          <a:prstGeom prst="line">
            <a:avLst/>
          </a:prstGeom>
          <a:noFill/>
          <a:ln w="15875" cap="rnd" cmpd="sng" algn="ctr">
            <a:solidFill>
              <a:srgbClr val="00338D"/>
            </a:solidFill>
            <a:prstDash val="solid"/>
          </a:ln>
          <a:effectLst/>
        </p:spPr>
      </p:cxnSp>
      <p:cxnSp>
        <p:nvCxnSpPr>
          <p:cNvPr id="97" name="Straight Connector 6"/>
          <p:cNvCxnSpPr/>
          <p:nvPr/>
        </p:nvCxnSpPr>
        <p:spPr>
          <a:xfrm>
            <a:off x="1203340" y="1524650"/>
            <a:ext cx="1296000" cy="0"/>
          </a:xfrm>
          <a:prstGeom prst="line">
            <a:avLst/>
          </a:prstGeom>
          <a:noFill/>
          <a:ln w="15875" cap="rnd" cmpd="sng" algn="ctr">
            <a:solidFill>
              <a:srgbClr val="00338D"/>
            </a:solidFill>
            <a:prstDash val="solid"/>
          </a:ln>
          <a:effectLst/>
        </p:spPr>
      </p:cxnSp>
      <p:sp>
        <p:nvSpPr>
          <p:cNvPr id="101" name="Text Box 71"/>
          <p:cNvSpPr txBox="1">
            <a:spLocks noChangeArrowheads="1"/>
          </p:cNvSpPr>
          <p:nvPr/>
        </p:nvSpPr>
        <p:spPr bwMode="auto">
          <a:xfrm>
            <a:off x="3436319" y="4949685"/>
            <a:ext cx="1008930" cy="246221"/>
          </a:xfrm>
          <a:prstGeom prst="rect">
            <a:avLst/>
          </a:prstGeom>
          <a:noFill/>
          <a:ln w="9525">
            <a:noFill/>
            <a:miter lim="800000"/>
            <a:headEnd/>
            <a:tailEnd/>
          </a:ln>
        </p:spPr>
        <p:txBody>
          <a:bodyPr wrap="square">
            <a:spAutoFit/>
          </a:bodyPr>
          <a:lstStyle/>
          <a:p>
            <a:pPr defTabSz="914400"/>
            <a:r>
              <a:rPr lang="it-IT" sz="1000" b="1" dirty="0">
                <a:solidFill>
                  <a:srgbClr val="00338D"/>
                </a:solidFill>
                <a:latin typeface="Univers 47 CondensedLight" panose="00000400000000000000" pitchFamily="2" charset="0"/>
                <a:cs typeface="Arial" pitchFamily="34" charset="0"/>
              </a:rPr>
              <a:t>Gesamterlöse</a:t>
            </a:r>
          </a:p>
        </p:txBody>
      </p:sp>
      <p:pic>
        <p:nvPicPr>
          <p:cNvPr id="102" name="Immagine 10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33089" y="4824744"/>
            <a:ext cx="684062" cy="456041"/>
          </a:xfrm>
          <a:prstGeom prst="rect">
            <a:avLst/>
          </a:prstGeom>
        </p:spPr>
      </p:pic>
      <p:pic>
        <p:nvPicPr>
          <p:cNvPr id="2" name="Immagine 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98248" y="2571283"/>
            <a:ext cx="359541" cy="359541"/>
          </a:xfrm>
          <a:prstGeom prst="rect">
            <a:avLst/>
          </a:prstGeom>
        </p:spPr>
      </p:pic>
      <p:pic>
        <p:nvPicPr>
          <p:cNvPr id="110" name="Immagine 10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4034" y="4041783"/>
            <a:ext cx="432736" cy="432736"/>
          </a:xfrm>
          <a:prstGeom prst="rect">
            <a:avLst/>
          </a:prstGeom>
        </p:spPr>
      </p:pic>
      <p:grpSp>
        <p:nvGrpSpPr>
          <p:cNvPr id="111" name="Gruppo 110"/>
          <p:cNvGrpSpPr/>
          <p:nvPr/>
        </p:nvGrpSpPr>
        <p:grpSpPr>
          <a:xfrm>
            <a:off x="1483196" y="3245524"/>
            <a:ext cx="345277" cy="346602"/>
            <a:chOff x="7203721" y="5371226"/>
            <a:chExt cx="417786" cy="419388"/>
          </a:xfrm>
        </p:grpSpPr>
        <p:sp>
          <p:nvSpPr>
            <p:cNvPr id="112" name="Freeform 69"/>
            <p:cNvSpPr>
              <a:spLocks/>
            </p:cNvSpPr>
            <p:nvPr/>
          </p:nvSpPr>
          <p:spPr bwMode="auto">
            <a:xfrm>
              <a:off x="7265483" y="5427146"/>
              <a:ext cx="356024" cy="363468"/>
            </a:xfrm>
            <a:custGeom>
              <a:avLst/>
              <a:gdLst/>
              <a:ahLst/>
              <a:cxnLst>
                <a:cxn ang="0">
                  <a:pos x="460" y="106"/>
                </a:cxn>
                <a:cxn ang="0">
                  <a:pos x="460" y="107"/>
                </a:cxn>
                <a:cxn ang="0">
                  <a:pos x="431" y="169"/>
                </a:cxn>
                <a:cxn ang="0">
                  <a:pos x="335" y="195"/>
                </a:cxn>
                <a:cxn ang="0">
                  <a:pos x="195" y="338"/>
                </a:cxn>
                <a:cxn ang="0">
                  <a:pos x="171" y="434"/>
                </a:cxn>
                <a:cxn ang="0">
                  <a:pos x="109" y="464"/>
                </a:cxn>
                <a:cxn ang="0">
                  <a:pos x="108" y="464"/>
                </a:cxn>
                <a:cxn ang="0">
                  <a:pos x="93" y="450"/>
                </a:cxn>
                <a:cxn ang="0">
                  <a:pos x="97" y="440"/>
                </a:cxn>
                <a:cxn ang="0">
                  <a:pos x="101" y="435"/>
                </a:cxn>
                <a:cxn ang="0">
                  <a:pos x="115" y="421"/>
                </a:cxn>
                <a:cxn ang="0">
                  <a:pos x="128" y="385"/>
                </a:cxn>
                <a:cxn ang="0">
                  <a:pos x="113" y="350"/>
                </a:cxn>
                <a:cxn ang="0">
                  <a:pos x="78" y="336"/>
                </a:cxn>
                <a:cxn ang="0">
                  <a:pos x="42" y="351"/>
                </a:cxn>
                <a:cxn ang="0">
                  <a:pos x="28" y="365"/>
                </a:cxn>
                <a:cxn ang="0">
                  <a:pos x="24" y="369"/>
                </a:cxn>
                <a:cxn ang="0">
                  <a:pos x="14" y="373"/>
                </a:cxn>
                <a:cxn ang="0">
                  <a:pos x="0" y="360"/>
                </a:cxn>
                <a:cxn ang="0">
                  <a:pos x="0" y="358"/>
                </a:cxn>
                <a:cxn ang="0">
                  <a:pos x="28" y="296"/>
                </a:cxn>
                <a:cxn ang="0">
                  <a:pos x="123" y="268"/>
                </a:cxn>
                <a:cxn ang="0">
                  <a:pos x="127" y="264"/>
                </a:cxn>
                <a:cxn ang="0">
                  <a:pos x="264" y="124"/>
                </a:cxn>
                <a:cxn ang="0">
                  <a:pos x="290" y="29"/>
                </a:cxn>
                <a:cxn ang="0">
                  <a:pos x="352" y="0"/>
                </a:cxn>
                <a:cxn ang="0">
                  <a:pos x="354" y="0"/>
                </a:cxn>
                <a:cxn ang="0">
                  <a:pos x="368" y="14"/>
                </a:cxn>
                <a:cxn ang="0">
                  <a:pos x="364" y="24"/>
                </a:cxn>
                <a:cxn ang="0">
                  <a:pos x="359" y="28"/>
                </a:cxn>
                <a:cxn ang="0">
                  <a:pos x="345" y="43"/>
                </a:cxn>
                <a:cxn ang="0">
                  <a:pos x="331" y="78"/>
                </a:cxn>
                <a:cxn ang="0">
                  <a:pos x="346" y="113"/>
                </a:cxn>
                <a:cxn ang="0">
                  <a:pos x="381" y="128"/>
                </a:cxn>
                <a:cxn ang="0">
                  <a:pos x="417" y="114"/>
                </a:cxn>
                <a:cxn ang="0">
                  <a:pos x="431" y="100"/>
                </a:cxn>
                <a:cxn ang="0">
                  <a:pos x="435" y="96"/>
                </a:cxn>
                <a:cxn ang="0">
                  <a:pos x="445" y="92"/>
                </a:cxn>
                <a:cxn ang="0">
                  <a:pos x="460" y="106"/>
                </a:cxn>
              </a:cxnLst>
              <a:rect l="0" t="0" r="r" b="b"/>
              <a:pathLst>
                <a:path w="460" h="464">
                  <a:moveTo>
                    <a:pt x="460" y="106"/>
                  </a:moveTo>
                  <a:cubicBezTo>
                    <a:pt x="460" y="107"/>
                    <a:pt x="460" y="107"/>
                    <a:pt x="460" y="107"/>
                  </a:cubicBezTo>
                  <a:cubicBezTo>
                    <a:pt x="458" y="130"/>
                    <a:pt x="449" y="152"/>
                    <a:pt x="431" y="169"/>
                  </a:cubicBezTo>
                  <a:cubicBezTo>
                    <a:pt x="405" y="195"/>
                    <a:pt x="368" y="203"/>
                    <a:pt x="335" y="195"/>
                  </a:cubicBezTo>
                  <a:cubicBezTo>
                    <a:pt x="195" y="338"/>
                    <a:pt x="195" y="338"/>
                    <a:pt x="195" y="338"/>
                  </a:cubicBezTo>
                  <a:cubicBezTo>
                    <a:pt x="204" y="371"/>
                    <a:pt x="196" y="407"/>
                    <a:pt x="171" y="434"/>
                  </a:cubicBezTo>
                  <a:cubicBezTo>
                    <a:pt x="154" y="452"/>
                    <a:pt x="132" y="462"/>
                    <a:pt x="109" y="464"/>
                  </a:cubicBezTo>
                  <a:cubicBezTo>
                    <a:pt x="108" y="464"/>
                    <a:pt x="108" y="464"/>
                    <a:pt x="108" y="464"/>
                  </a:cubicBezTo>
                  <a:cubicBezTo>
                    <a:pt x="100" y="464"/>
                    <a:pt x="94" y="458"/>
                    <a:pt x="93" y="450"/>
                  </a:cubicBezTo>
                  <a:cubicBezTo>
                    <a:pt x="93" y="446"/>
                    <a:pt x="95" y="442"/>
                    <a:pt x="97" y="440"/>
                  </a:cubicBezTo>
                  <a:cubicBezTo>
                    <a:pt x="101" y="435"/>
                    <a:pt x="101" y="435"/>
                    <a:pt x="101" y="435"/>
                  </a:cubicBezTo>
                  <a:cubicBezTo>
                    <a:pt x="115" y="421"/>
                    <a:pt x="115" y="421"/>
                    <a:pt x="115" y="421"/>
                  </a:cubicBezTo>
                  <a:cubicBezTo>
                    <a:pt x="124" y="412"/>
                    <a:pt x="129" y="399"/>
                    <a:pt x="128" y="385"/>
                  </a:cubicBezTo>
                  <a:cubicBezTo>
                    <a:pt x="128" y="371"/>
                    <a:pt x="122" y="359"/>
                    <a:pt x="113" y="350"/>
                  </a:cubicBezTo>
                  <a:cubicBezTo>
                    <a:pt x="104" y="342"/>
                    <a:pt x="92" y="336"/>
                    <a:pt x="78" y="336"/>
                  </a:cubicBezTo>
                  <a:cubicBezTo>
                    <a:pt x="64" y="336"/>
                    <a:pt x="51" y="342"/>
                    <a:pt x="42" y="351"/>
                  </a:cubicBezTo>
                  <a:cubicBezTo>
                    <a:pt x="28" y="365"/>
                    <a:pt x="28" y="365"/>
                    <a:pt x="28" y="365"/>
                  </a:cubicBezTo>
                  <a:cubicBezTo>
                    <a:pt x="24" y="369"/>
                    <a:pt x="24" y="369"/>
                    <a:pt x="24" y="369"/>
                  </a:cubicBezTo>
                  <a:cubicBezTo>
                    <a:pt x="22" y="372"/>
                    <a:pt x="18" y="373"/>
                    <a:pt x="14" y="373"/>
                  </a:cubicBezTo>
                  <a:cubicBezTo>
                    <a:pt x="6" y="373"/>
                    <a:pt x="0" y="367"/>
                    <a:pt x="0" y="360"/>
                  </a:cubicBezTo>
                  <a:cubicBezTo>
                    <a:pt x="0" y="358"/>
                    <a:pt x="0" y="358"/>
                    <a:pt x="0" y="358"/>
                  </a:cubicBezTo>
                  <a:cubicBezTo>
                    <a:pt x="1" y="336"/>
                    <a:pt x="10" y="313"/>
                    <a:pt x="28" y="296"/>
                  </a:cubicBezTo>
                  <a:cubicBezTo>
                    <a:pt x="53" y="270"/>
                    <a:pt x="89" y="261"/>
                    <a:pt x="123" y="268"/>
                  </a:cubicBezTo>
                  <a:cubicBezTo>
                    <a:pt x="127" y="264"/>
                    <a:pt x="127" y="264"/>
                    <a:pt x="127" y="264"/>
                  </a:cubicBezTo>
                  <a:cubicBezTo>
                    <a:pt x="264" y="124"/>
                    <a:pt x="264" y="124"/>
                    <a:pt x="264" y="124"/>
                  </a:cubicBezTo>
                  <a:cubicBezTo>
                    <a:pt x="256" y="91"/>
                    <a:pt x="265" y="55"/>
                    <a:pt x="290" y="29"/>
                  </a:cubicBezTo>
                  <a:cubicBezTo>
                    <a:pt x="307" y="11"/>
                    <a:pt x="330" y="1"/>
                    <a:pt x="352" y="0"/>
                  </a:cubicBezTo>
                  <a:cubicBezTo>
                    <a:pt x="354" y="0"/>
                    <a:pt x="354" y="0"/>
                    <a:pt x="354" y="0"/>
                  </a:cubicBezTo>
                  <a:cubicBezTo>
                    <a:pt x="361" y="0"/>
                    <a:pt x="368" y="6"/>
                    <a:pt x="368" y="14"/>
                  </a:cubicBezTo>
                  <a:cubicBezTo>
                    <a:pt x="368" y="18"/>
                    <a:pt x="366" y="21"/>
                    <a:pt x="364" y="24"/>
                  </a:cubicBezTo>
                  <a:cubicBezTo>
                    <a:pt x="359" y="28"/>
                    <a:pt x="359" y="28"/>
                    <a:pt x="359" y="28"/>
                  </a:cubicBezTo>
                  <a:cubicBezTo>
                    <a:pt x="345" y="43"/>
                    <a:pt x="345" y="43"/>
                    <a:pt x="345" y="43"/>
                  </a:cubicBezTo>
                  <a:cubicBezTo>
                    <a:pt x="337" y="52"/>
                    <a:pt x="331" y="64"/>
                    <a:pt x="331" y="78"/>
                  </a:cubicBezTo>
                  <a:cubicBezTo>
                    <a:pt x="331" y="92"/>
                    <a:pt x="338" y="104"/>
                    <a:pt x="346" y="113"/>
                  </a:cubicBezTo>
                  <a:cubicBezTo>
                    <a:pt x="355" y="122"/>
                    <a:pt x="368" y="128"/>
                    <a:pt x="381" y="128"/>
                  </a:cubicBezTo>
                  <a:cubicBezTo>
                    <a:pt x="395" y="128"/>
                    <a:pt x="408" y="123"/>
                    <a:pt x="417" y="114"/>
                  </a:cubicBezTo>
                  <a:cubicBezTo>
                    <a:pt x="431" y="100"/>
                    <a:pt x="431" y="100"/>
                    <a:pt x="431" y="100"/>
                  </a:cubicBezTo>
                  <a:cubicBezTo>
                    <a:pt x="435" y="96"/>
                    <a:pt x="435" y="96"/>
                    <a:pt x="435" y="96"/>
                  </a:cubicBezTo>
                  <a:cubicBezTo>
                    <a:pt x="438" y="93"/>
                    <a:pt x="442" y="92"/>
                    <a:pt x="445" y="92"/>
                  </a:cubicBezTo>
                  <a:cubicBezTo>
                    <a:pt x="453" y="92"/>
                    <a:pt x="460" y="98"/>
                    <a:pt x="460" y="106"/>
                  </a:cubicBezTo>
                  <a:close/>
                </a:path>
              </a:pathLst>
            </a:custGeom>
            <a:solidFill>
              <a:srgbClr val="005EB8"/>
            </a:solidFill>
            <a:ln w="9525">
              <a:noFill/>
              <a:round/>
              <a:headEnd/>
              <a:tailEnd/>
            </a:ln>
          </p:spPr>
          <p:txBody>
            <a:bodyPr vert="horz" wrap="square" lIns="39761" tIns="19880" rIns="39761" bIns="19880" numCol="1" anchor="t" anchorCtr="0" compatLnSpc="1">
              <a:prstTxWarp prst="textNoShape">
                <a:avLst/>
              </a:prstTxWarp>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marL="0" marR="0" lvl="0" indent="0" algn="l" defTabSz="429814"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Univers 45 Light" pitchFamily="2" charset="0"/>
                <a:ea typeface="+mn-ea"/>
                <a:cs typeface="+mn-cs"/>
              </a:endParaRPr>
            </a:p>
          </p:txBody>
        </p:sp>
        <p:sp>
          <p:nvSpPr>
            <p:cNvPr id="113" name="Freeform 70"/>
            <p:cNvSpPr>
              <a:spLocks noEditPoints="1"/>
            </p:cNvSpPr>
            <p:nvPr/>
          </p:nvSpPr>
          <p:spPr bwMode="auto">
            <a:xfrm>
              <a:off x="7203721" y="5371226"/>
              <a:ext cx="229703" cy="193726"/>
            </a:xfrm>
            <a:custGeom>
              <a:avLst/>
              <a:gdLst/>
              <a:ahLst/>
              <a:cxnLst>
                <a:cxn ang="0">
                  <a:pos x="100" y="82"/>
                </a:cxn>
                <a:cxn ang="0">
                  <a:pos x="91" y="71"/>
                </a:cxn>
                <a:cxn ang="0">
                  <a:pos x="102" y="53"/>
                </a:cxn>
                <a:cxn ang="0">
                  <a:pos x="88" y="48"/>
                </a:cxn>
                <a:cxn ang="0">
                  <a:pos x="81" y="56"/>
                </a:cxn>
                <a:cxn ang="0">
                  <a:pos x="68" y="40"/>
                </a:cxn>
                <a:cxn ang="0">
                  <a:pos x="56" y="33"/>
                </a:cxn>
                <a:cxn ang="0">
                  <a:pos x="50" y="48"/>
                </a:cxn>
                <a:cxn ang="0">
                  <a:pos x="39" y="58"/>
                </a:cxn>
                <a:cxn ang="0">
                  <a:pos x="22" y="47"/>
                </a:cxn>
                <a:cxn ang="0">
                  <a:pos x="17" y="62"/>
                </a:cxn>
                <a:cxn ang="0">
                  <a:pos x="25" y="70"/>
                </a:cxn>
                <a:cxn ang="0">
                  <a:pos x="8" y="81"/>
                </a:cxn>
                <a:cxn ang="0">
                  <a:pos x="0" y="93"/>
                </a:cxn>
                <a:cxn ang="0">
                  <a:pos x="16" y="100"/>
                </a:cxn>
                <a:cxn ang="0">
                  <a:pos x="24" y="111"/>
                </a:cxn>
                <a:cxn ang="0">
                  <a:pos x="13" y="129"/>
                </a:cxn>
                <a:cxn ang="0">
                  <a:pos x="27" y="133"/>
                </a:cxn>
                <a:cxn ang="0">
                  <a:pos x="36" y="124"/>
                </a:cxn>
                <a:cxn ang="0">
                  <a:pos x="49" y="140"/>
                </a:cxn>
                <a:cxn ang="0">
                  <a:pos x="60" y="148"/>
                </a:cxn>
                <a:cxn ang="0">
                  <a:pos x="67" y="132"/>
                </a:cxn>
                <a:cxn ang="0">
                  <a:pos x="79" y="123"/>
                </a:cxn>
                <a:cxn ang="0">
                  <a:pos x="96" y="135"/>
                </a:cxn>
                <a:cxn ang="0">
                  <a:pos x="101" y="121"/>
                </a:cxn>
                <a:cxn ang="0">
                  <a:pos x="94" y="113"/>
                </a:cxn>
                <a:cxn ang="0">
                  <a:pos x="109" y="99"/>
                </a:cxn>
                <a:cxn ang="0">
                  <a:pos x="116" y="87"/>
                </a:cxn>
                <a:cxn ang="0">
                  <a:pos x="58" y="112"/>
                </a:cxn>
                <a:cxn ang="0">
                  <a:pos x="58" y="69"/>
                </a:cxn>
                <a:cxn ang="0">
                  <a:pos x="58" y="112"/>
                </a:cxn>
                <a:cxn ang="0">
                  <a:pos x="170" y="30"/>
                </a:cxn>
                <a:cxn ang="0">
                  <a:pos x="163" y="31"/>
                </a:cxn>
                <a:cxn ang="0">
                  <a:pos x="165" y="18"/>
                </a:cxn>
                <a:cxn ang="0">
                  <a:pos x="163" y="10"/>
                </a:cxn>
                <a:cxn ang="0">
                  <a:pos x="153" y="14"/>
                </a:cxn>
                <a:cxn ang="0">
                  <a:pos x="144" y="12"/>
                </a:cxn>
                <a:cxn ang="0">
                  <a:pos x="141" y="0"/>
                </a:cxn>
                <a:cxn ang="0">
                  <a:pos x="133" y="4"/>
                </a:cxn>
                <a:cxn ang="0">
                  <a:pos x="133" y="11"/>
                </a:cxn>
                <a:cxn ang="0">
                  <a:pos x="121" y="10"/>
                </a:cxn>
                <a:cxn ang="0">
                  <a:pos x="113" y="12"/>
                </a:cxn>
                <a:cxn ang="0">
                  <a:pos x="117" y="22"/>
                </a:cxn>
                <a:cxn ang="0">
                  <a:pos x="115" y="31"/>
                </a:cxn>
                <a:cxn ang="0">
                  <a:pos x="102" y="33"/>
                </a:cxn>
                <a:cxn ang="0">
                  <a:pos x="106" y="42"/>
                </a:cxn>
                <a:cxn ang="0">
                  <a:pos x="113" y="42"/>
                </a:cxn>
                <a:cxn ang="0">
                  <a:pos x="111" y="54"/>
                </a:cxn>
                <a:cxn ang="0">
                  <a:pos x="113" y="63"/>
                </a:cxn>
                <a:cxn ang="0">
                  <a:pos x="123" y="59"/>
                </a:cxn>
                <a:cxn ang="0">
                  <a:pos x="132" y="59"/>
                </a:cxn>
                <a:cxn ang="0">
                  <a:pos x="136" y="72"/>
                </a:cxn>
                <a:cxn ang="0">
                  <a:pos x="144" y="67"/>
                </a:cxn>
                <a:cxn ang="0">
                  <a:pos x="144" y="60"/>
                </a:cxn>
                <a:cxn ang="0">
                  <a:pos x="156" y="62"/>
                </a:cxn>
                <a:cxn ang="0">
                  <a:pos x="165" y="61"/>
                </a:cxn>
                <a:cxn ang="0">
                  <a:pos x="161" y="51"/>
                </a:cxn>
                <a:cxn ang="0">
                  <a:pos x="162" y="42"/>
                </a:cxn>
                <a:cxn ang="0">
                  <a:pos x="175" y="38"/>
                </a:cxn>
                <a:cxn ang="0">
                  <a:pos x="138" y="49"/>
                </a:cxn>
                <a:cxn ang="0">
                  <a:pos x="138" y="23"/>
                </a:cxn>
                <a:cxn ang="0">
                  <a:pos x="138" y="49"/>
                </a:cxn>
              </a:cxnLst>
              <a:rect l="0" t="0" r="r" b="b"/>
              <a:pathLst>
                <a:path w="175" h="148">
                  <a:moveTo>
                    <a:pt x="109" y="81"/>
                  </a:moveTo>
                  <a:cubicBezTo>
                    <a:pt x="100" y="82"/>
                    <a:pt x="100" y="82"/>
                    <a:pt x="100" y="82"/>
                  </a:cubicBezTo>
                  <a:cubicBezTo>
                    <a:pt x="98" y="82"/>
                    <a:pt x="98" y="82"/>
                    <a:pt x="98" y="82"/>
                  </a:cubicBezTo>
                  <a:cubicBezTo>
                    <a:pt x="82" y="81"/>
                    <a:pt x="91" y="71"/>
                    <a:pt x="91" y="71"/>
                  </a:cubicBezTo>
                  <a:cubicBezTo>
                    <a:pt x="91" y="71"/>
                    <a:pt x="97" y="65"/>
                    <a:pt x="100" y="62"/>
                  </a:cubicBezTo>
                  <a:cubicBezTo>
                    <a:pt x="104" y="58"/>
                    <a:pt x="102" y="53"/>
                    <a:pt x="102" y="53"/>
                  </a:cubicBezTo>
                  <a:cubicBezTo>
                    <a:pt x="102" y="53"/>
                    <a:pt x="101" y="51"/>
                    <a:pt x="98" y="48"/>
                  </a:cubicBezTo>
                  <a:cubicBezTo>
                    <a:pt x="95" y="46"/>
                    <a:pt x="88" y="48"/>
                    <a:pt x="88" y="48"/>
                  </a:cubicBezTo>
                  <a:cubicBezTo>
                    <a:pt x="82" y="55"/>
                    <a:pt x="82" y="55"/>
                    <a:pt x="82" y="55"/>
                  </a:cubicBezTo>
                  <a:cubicBezTo>
                    <a:pt x="81" y="56"/>
                    <a:pt x="81" y="56"/>
                    <a:pt x="81" y="56"/>
                  </a:cubicBezTo>
                  <a:cubicBezTo>
                    <a:pt x="69" y="66"/>
                    <a:pt x="68" y="53"/>
                    <a:pt x="68" y="53"/>
                  </a:cubicBezTo>
                  <a:cubicBezTo>
                    <a:pt x="68" y="53"/>
                    <a:pt x="68" y="45"/>
                    <a:pt x="68" y="40"/>
                  </a:cubicBezTo>
                  <a:cubicBezTo>
                    <a:pt x="68" y="35"/>
                    <a:pt x="63" y="33"/>
                    <a:pt x="63" y="33"/>
                  </a:cubicBezTo>
                  <a:cubicBezTo>
                    <a:pt x="63" y="33"/>
                    <a:pt x="60" y="32"/>
                    <a:pt x="56" y="33"/>
                  </a:cubicBezTo>
                  <a:cubicBezTo>
                    <a:pt x="52" y="33"/>
                    <a:pt x="49" y="40"/>
                    <a:pt x="49" y="40"/>
                  </a:cubicBezTo>
                  <a:cubicBezTo>
                    <a:pt x="50" y="48"/>
                    <a:pt x="50" y="48"/>
                    <a:pt x="50" y="48"/>
                  </a:cubicBezTo>
                  <a:cubicBezTo>
                    <a:pt x="50" y="51"/>
                    <a:pt x="50" y="51"/>
                    <a:pt x="50" y="51"/>
                  </a:cubicBezTo>
                  <a:cubicBezTo>
                    <a:pt x="48" y="66"/>
                    <a:pt x="39" y="58"/>
                    <a:pt x="39" y="58"/>
                  </a:cubicBezTo>
                  <a:cubicBezTo>
                    <a:pt x="39" y="58"/>
                    <a:pt x="34" y="52"/>
                    <a:pt x="31" y="49"/>
                  </a:cubicBezTo>
                  <a:cubicBezTo>
                    <a:pt x="27" y="46"/>
                    <a:pt x="22" y="47"/>
                    <a:pt x="22" y="47"/>
                  </a:cubicBezTo>
                  <a:cubicBezTo>
                    <a:pt x="22" y="47"/>
                    <a:pt x="20" y="49"/>
                    <a:pt x="17" y="52"/>
                  </a:cubicBezTo>
                  <a:cubicBezTo>
                    <a:pt x="15" y="55"/>
                    <a:pt x="17" y="62"/>
                    <a:pt x="17" y="62"/>
                  </a:cubicBezTo>
                  <a:cubicBezTo>
                    <a:pt x="23" y="68"/>
                    <a:pt x="23" y="68"/>
                    <a:pt x="23" y="68"/>
                  </a:cubicBezTo>
                  <a:cubicBezTo>
                    <a:pt x="25" y="70"/>
                    <a:pt x="25" y="70"/>
                    <a:pt x="25" y="70"/>
                  </a:cubicBezTo>
                  <a:cubicBezTo>
                    <a:pt x="35" y="82"/>
                    <a:pt x="21" y="82"/>
                    <a:pt x="21" y="82"/>
                  </a:cubicBezTo>
                  <a:cubicBezTo>
                    <a:pt x="21" y="82"/>
                    <a:pt x="13" y="82"/>
                    <a:pt x="8" y="81"/>
                  </a:cubicBezTo>
                  <a:cubicBezTo>
                    <a:pt x="4" y="81"/>
                    <a:pt x="1" y="86"/>
                    <a:pt x="1" y="86"/>
                  </a:cubicBezTo>
                  <a:cubicBezTo>
                    <a:pt x="1" y="86"/>
                    <a:pt x="0" y="89"/>
                    <a:pt x="0" y="93"/>
                  </a:cubicBezTo>
                  <a:cubicBezTo>
                    <a:pt x="0" y="97"/>
                    <a:pt x="7" y="100"/>
                    <a:pt x="7" y="100"/>
                  </a:cubicBezTo>
                  <a:cubicBezTo>
                    <a:pt x="16" y="100"/>
                    <a:pt x="16" y="100"/>
                    <a:pt x="16" y="100"/>
                  </a:cubicBezTo>
                  <a:cubicBezTo>
                    <a:pt x="18" y="100"/>
                    <a:pt x="18" y="100"/>
                    <a:pt x="18" y="100"/>
                  </a:cubicBezTo>
                  <a:cubicBezTo>
                    <a:pt x="33" y="101"/>
                    <a:pt x="24" y="111"/>
                    <a:pt x="24" y="111"/>
                  </a:cubicBezTo>
                  <a:cubicBezTo>
                    <a:pt x="24" y="111"/>
                    <a:pt x="18" y="117"/>
                    <a:pt x="15" y="120"/>
                  </a:cubicBezTo>
                  <a:cubicBezTo>
                    <a:pt x="11" y="123"/>
                    <a:pt x="13" y="129"/>
                    <a:pt x="13" y="129"/>
                  </a:cubicBezTo>
                  <a:cubicBezTo>
                    <a:pt x="13" y="129"/>
                    <a:pt x="14" y="131"/>
                    <a:pt x="17" y="134"/>
                  </a:cubicBezTo>
                  <a:cubicBezTo>
                    <a:pt x="20" y="136"/>
                    <a:pt x="27" y="133"/>
                    <a:pt x="27" y="133"/>
                  </a:cubicBezTo>
                  <a:cubicBezTo>
                    <a:pt x="33" y="127"/>
                    <a:pt x="33" y="127"/>
                    <a:pt x="33" y="127"/>
                  </a:cubicBezTo>
                  <a:cubicBezTo>
                    <a:pt x="36" y="124"/>
                    <a:pt x="36" y="124"/>
                    <a:pt x="36" y="124"/>
                  </a:cubicBezTo>
                  <a:cubicBezTo>
                    <a:pt x="47" y="114"/>
                    <a:pt x="49" y="128"/>
                    <a:pt x="49" y="128"/>
                  </a:cubicBezTo>
                  <a:cubicBezTo>
                    <a:pt x="49" y="128"/>
                    <a:pt x="48" y="136"/>
                    <a:pt x="49" y="140"/>
                  </a:cubicBezTo>
                  <a:cubicBezTo>
                    <a:pt x="49" y="145"/>
                    <a:pt x="54" y="148"/>
                    <a:pt x="54" y="148"/>
                  </a:cubicBezTo>
                  <a:cubicBezTo>
                    <a:pt x="54" y="148"/>
                    <a:pt x="57" y="148"/>
                    <a:pt x="60" y="148"/>
                  </a:cubicBezTo>
                  <a:cubicBezTo>
                    <a:pt x="64" y="147"/>
                    <a:pt x="67" y="140"/>
                    <a:pt x="67" y="140"/>
                  </a:cubicBezTo>
                  <a:cubicBezTo>
                    <a:pt x="67" y="132"/>
                    <a:pt x="67" y="132"/>
                    <a:pt x="67" y="132"/>
                  </a:cubicBezTo>
                  <a:cubicBezTo>
                    <a:pt x="67" y="129"/>
                    <a:pt x="67" y="129"/>
                    <a:pt x="67" y="129"/>
                  </a:cubicBezTo>
                  <a:cubicBezTo>
                    <a:pt x="69" y="113"/>
                    <a:pt x="79" y="123"/>
                    <a:pt x="79" y="123"/>
                  </a:cubicBezTo>
                  <a:cubicBezTo>
                    <a:pt x="79" y="123"/>
                    <a:pt x="84" y="129"/>
                    <a:pt x="87" y="133"/>
                  </a:cubicBezTo>
                  <a:cubicBezTo>
                    <a:pt x="90" y="136"/>
                    <a:pt x="96" y="135"/>
                    <a:pt x="96" y="135"/>
                  </a:cubicBezTo>
                  <a:cubicBezTo>
                    <a:pt x="96" y="135"/>
                    <a:pt x="98" y="134"/>
                    <a:pt x="101" y="131"/>
                  </a:cubicBezTo>
                  <a:cubicBezTo>
                    <a:pt x="103" y="128"/>
                    <a:pt x="101" y="121"/>
                    <a:pt x="101" y="121"/>
                  </a:cubicBezTo>
                  <a:cubicBezTo>
                    <a:pt x="95" y="115"/>
                    <a:pt x="95" y="115"/>
                    <a:pt x="95" y="115"/>
                  </a:cubicBezTo>
                  <a:cubicBezTo>
                    <a:pt x="94" y="113"/>
                    <a:pt x="94" y="113"/>
                    <a:pt x="94" y="113"/>
                  </a:cubicBezTo>
                  <a:cubicBezTo>
                    <a:pt x="83" y="102"/>
                    <a:pt x="96" y="100"/>
                    <a:pt x="96" y="100"/>
                  </a:cubicBezTo>
                  <a:cubicBezTo>
                    <a:pt x="96" y="100"/>
                    <a:pt x="105" y="100"/>
                    <a:pt x="109" y="99"/>
                  </a:cubicBezTo>
                  <a:cubicBezTo>
                    <a:pt x="114" y="99"/>
                    <a:pt x="116" y="94"/>
                    <a:pt x="116" y="94"/>
                  </a:cubicBezTo>
                  <a:cubicBezTo>
                    <a:pt x="116" y="94"/>
                    <a:pt x="117" y="91"/>
                    <a:pt x="116" y="87"/>
                  </a:cubicBezTo>
                  <a:cubicBezTo>
                    <a:pt x="115" y="84"/>
                    <a:pt x="109" y="81"/>
                    <a:pt x="109" y="81"/>
                  </a:cubicBezTo>
                  <a:close/>
                  <a:moveTo>
                    <a:pt x="58" y="112"/>
                  </a:moveTo>
                  <a:cubicBezTo>
                    <a:pt x="47" y="112"/>
                    <a:pt x="37" y="102"/>
                    <a:pt x="37" y="90"/>
                  </a:cubicBezTo>
                  <a:cubicBezTo>
                    <a:pt x="37" y="79"/>
                    <a:pt x="47" y="69"/>
                    <a:pt x="58" y="69"/>
                  </a:cubicBezTo>
                  <a:cubicBezTo>
                    <a:pt x="70" y="69"/>
                    <a:pt x="80" y="79"/>
                    <a:pt x="80" y="90"/>
                  </a:cubicBezTo>
                  <a:cubicBezTo>
                    <a:pt x="80" y="102"/>
                    <a:pt x="70" y="112"/>
                    <a:pt x="58" y="112"/>
                  </a:cubicBezTo>
                  <a:close/>
                  <a:moveTo>
                    <a:pt x="174" y="34"/>
                  </a:moveTo>
                  <a:cubicBezTo>
                    <a:pt x="174" y="32"/>
                    <a:pt x="170" y="30"/>
                    <a:pt x="170" y="30"/>
                  </a:cubicBezTo>
                  <a:cubicBezTo>
                    <a:pt x="164" y="31"/>
                    <a:pt x="164" y="31"/>
                    <a:pt x="164" y="31"/>
                  </a:cubicBezTo>
                  <a:cubicBezTo>
                    <a:pt x="163" y="31"/>
                    <a:pt x="163" y="31"/>
                    <a:pt x="163" y="31"/>
                  </a:cubicBezTo>
                  <a:cubicBezTo>
                    <a:pt x="153" y="30"/>
                    <a:pt x="159" y="24"/>
                    <a:pt x="159" y="24"/>
                  </a:cubicBezTo>
                  <a:cubicBezTo>
                    <a:pt x="159" y="24"/>
                    <a:pt x="163" y="20"/>
                    <a:pt x="165" y="18"/>
                  </a:cubicBezTo>
                  <a:cubicBezTo>
                    <a:pt x="167" y="16"/>
                    <a:pt x="166" y="13"/>
                    <a:pt x="166" y="13"/>
                  </a:cubicBezTo>
                  <a:cubicBezTo>
                    <a:pt x="166" y="13"/>
                    <a:pt x="165" y="11"/>
                    <a:pt x="163" y="10"/>
                  </a:cubicBezTo>
                  <a:cubicBezTo>
                    <a:pt x="161" y="8"/>
                    <a:pt x="157" y="10"/>
                    <a:pt x="157" y="10"/>
                  </a:cubicBezTo>
                  <a:cubicBezTo>
                    <a:pt x="153" y="14"/>
                    <a:pt x="153" y="14"/>
                    <a:pt x="153" y="14"/>
                  </a:cubicBezTo>
                  <a:cubicBezTo>
                    <a:pt x="152" y="14"/>
                    <a:pt x="152" y="14"/>
                    <a:pt x="152" y="14"/>
                  </a:cubicBezTo>
                  <a:cubicBezTo>
                    <a:pt x="145" y="21"/>
                    <a:pt x="144" y="12"/>
                    <a:pt x="144" y="12"/>
                  </a:cubicBezTo>
                  <a:cubicBezTo>
                    <a:pt x="144" y="12"/>
                    <a:pt x="144" y="7"/>
                    <a:pt x="144" y="4"/>
                  </a:cubicBezTo>
                  <a:cubicBezTo>
                    <a:pt x="144" y="2"/>
                    <a:pt x="141" y="0"/>
                    <a:pt x="141" y="0"/>
                  </a:cubicBezTo>
                  <a:cubicBezTo>
                    <a:pt x="141" y="0"/>
                    <a:pt x="139" y="0"/>
                    <a:pt x="137" y="0"/>
                  </a:cubicBezTo>
                  <a:cubicBezTo>
                    <a:pt x="135" y="0"/>
                    <a:pt x="133" y="4"/>
                    <a:pt x="133" y="4"/>
                  </a:cubicBezTo>
                  <a:cubicBezTo>
                    <a:pt x="133" y="10"/>
                    <a:pt x="133" y="10"/>
                    <a:pt x="133" y="10"/>
                  </a:cubicBezTo>
                  <a:cubicBezTo>
                    <a:pt x="133" y="11"/>
                    <a:pt x="133" y="11"/>
                    <a:pt x="133" y="11"/>
                  </a:cubicBezTo>
                  <a:cubicBezTo>
                    <a:pt x="132" y="21"/>
                    <a:pt x="127" y="16"/>
                    <a:pt x="127" y="16"/>
                  </a:cubicBezTo>
                  <a:cubicBezTo>
                    <a:pt x="127" y="16"/>
                    <a:pt x="123" y="12"/>
                    <a:pt x="121" y="10"/>
                  </a:cubicBezTo>
                  <a:cubicBezTo>
                    <a:pt x="119" y="8"/>
                    <a:pt x="116" y="9"/>
                    <a:pt x="116" y="9"/>
                  </a:cubicBezTo>
                  <a:cubicBezTo>
                    <a:pt x="116" y="9"/>
                    <a:pt x="114" y="10"/>
                    <a:pt x="113" y="12"/>
                  </a:cubicBezTo>
                  <a:cubicBezTo>
                    <a:pt x="111" y="14"/>
                    <a:pt x="113" y="18"/>
                    <a:pt x="113" y="18"/>
                  </a:cubicBezTo>
                  <a:cubicBezTo>
                    <a:pt x="117" y="22"/>
                    <a:pt x="117" y="22"/>
                    <a:pt x="117" y="22"/>
                  </a:cubicBezTo>
                  <a:cubicBezTo>
                    <a:pt x="118" y="23"/>
                    <a:pt x="118" y="23"/>
                    <a:pt x="118" y="23"/>
                  </a:cubicBezTo>
                  <a:cubicBezTo>
                    <a:pt x="124" y="31"/>
                    <a:pt x="115" y="31"/>
                    <a:pt x="115" y="31"/>
                  </a:cubicBezTo>
                  <a:cubicBezTo>
                    <a:pt x="115" y="31"/>
                    <a:pt x="110" y="30"/>
                    <a:pt x="107" y="30"/>
                  </a:cubicBezTo>
                  <a:cubicBezTo>
                    <a:pt x="104" y="30"/>
                    <a:pt x="102" y="33"/>
                    <a:pt x="102" y="33"/>
                  </a:cubicBezTo>
                  <a:cubicBezTo>
                    <a:pt x="102" y="33"/>
                    <a:pt x="102" y="35"/>
                    <a:pt x="102" y="37"/>
                  </a:cubicBezTo>
                  <a:cubicBezTo>
                    <a:pt x="102" y="40"/>
                    <a:pt x="106" y="42"/>
                    <a:pt x="106" y="42"/>
                  </a:cubicBezTo>
                  <a:cubicBezTo>
                    <a:pt x="112" y="42"/>
                    <a:pt x="112" y="42"/>
                    <a:pt x="112" y="42"/>
                  </a:cubicBezTo>
                  <a:cubicBezTo>
                    <a:pt x="113" y="42"/>
                    <a:pt x="113" y="42"/>
                    <a:pt x="113" y="42"/>
                  </a:cubicBezTo>
                  <a:cubicBezTo>
                    <a:pt x="123" y="43"/>
                    <a:pt x="117" y="49"/>
                    <a:pt x="117" y="49"/>
                  </a:cubicBezTo>
                  <a:cubicBezTo>
                    <a:pt x="117" y="49"/>
                    <a:pt x="113" y="52"/>
                    <a:pt x="111" y="54"/>
                  </a:cubicBezTo>
                  <a:cubicBezTo>
                    <a:pt x="109" y="57"/>
                    <a:pt x="110" y="60"/>
                    <a:pt x="110" y="60"/>
                  </a:cubicBezTo>
                  <a:cubicBezTo>
                    <a:pt x="110" y="60"/>
                    <a:pt x="111" y="61"/>
                    <a:pt x="113" y="63"/>
                  </a:cubicBezTo>
                  <a:cubicBezTo>
                    <a:pt x="115" y="64"/>
                    <a:pt x="119" y="63"/>
                    <a:pt x="119" y="63"/>
                  </a:cubicBezTo>
                  <a:cubicBezTo>
                    <a:pt x="123" y="59"/>
                    <a:pt x="123" y="59"/>
                    <a:pt x="123" y="59"/>
                  </a:cubicBezTo>
                  <a:cubicBezTo>
                    <a:pt x="124" y="57"/>
                    <a:pt x="124" y="57"/>
                    <a:pt x="124" y="57"/>
                  </a:cubicBezTo>
                  <a:cubicBezTo>
                    <a:pt x="131" y="51"/>
                    <a:pt x="132" y="59"/>
                    <a:pt x="132" y="59"/>
                  </a:cubicBezTo>
                  <a:cubicBezTo>
                    <a:pt x="132" y="59"/>
                    <a:pt x="132" y="64"/>
                    <a:pt x="132" y="67"/>
                  </a:cubicBezTo>
                  <a:cubicBezTo>
                    <a:pt x="133" y="70"/>
                    <a:pt x="136" y="72"/>
                    <a:pt x="136" y="72"/>
                  </a:cubicBezTo>
                  <a:cubicBezTo>
                    <a:pt x="136" y="72"/>
                    <a:pt x="137" y="72"/>
                    <a:pt x="140" y="72"/>
                  </a:cubicBezTo>
                  <a:cubicBezTo>
                    <a:pt x="142" y="71"/>
                    <a:pt x="144" y="67"/>
                    <a:pt x="144" y="67"/>
                  </a:cubicBezTo>
                  <a:cubicBezTo>
                    <a:pt x="144" y="62"/>
                    <a:pt x="144" y="62"/>
                    <a:pt x="144" y="62"/>
                  </a:cubicBezTo>
                  <a:cubicBezTo>
                    <a:pt x="144" y="60"/>
                    <a:pt x="144" y="60"/>
                    <a:pt x="144" y="60"/>
                  </a:cubicBezTo>
                  <a:cubicBezTo>
                    <a:pt x="145" y="50"/>
                    <a:pt x="151" y="56"/>
                    <a:pt x="151" y="56"/>
                  </a:cubicBezTo>
                  <a:cubicBezTo>
                    <a:pt x="151" y="56"/>
                    <a:pt x="154" y="60"/>
                    <a:pt x="156" y="62"/>
                  </a:cubicBezTo>
                  <a:cubicBezTo>
                    <a:pt x="158" y="64"/>
                    <a:pt x="162" y="64"/>
                    <a:pt x="162" y="64"/>
                  </a:cubicBezTo>
                  <a:cubicBezTo>
                    <a:pt x="162" y="64"/>
                    <a:pt x="163" y="63"/>
                    <a:pt x="165" y="61"/>
                  </a:cubicBezTo>
                  <a:cubicBezTo>
                    <a:pt x="166" y="59"/>
                    <a:pt x="165" y="55"/>
                    <a:pt x="165" y="55"/>
                  </a:cubicBezTo>
                  <a:cubicBezTo>
                    <a:pt x="161" y="51"/>
                    <a:pt x="161" y="51"/>
                    <a:pt x="161" y="51"/>
                  </a:cubicBezTo>
                  <a:cubicBezTo>
                    <a:pt x="160" y="50"/>
                    <a:pt x="160" y="50"/>
                    <a:pt x="160" y="50"/>
                  </a:cubicBezTo>
                  <a:cubicBezTo>
                    <a:pt x="154" y="43"/>
                    <a:pt x="162" y="42"/>
                    <a:pt x="162" y="42"/>
                  </a:cubicBezTo>
                  <a:cubicBezTo>
                    <a:pt x="162" y="42"/>
                    <a:pt x="167" y="42"/>
                    <a:pt x="170" y="42"/>
                  </a:cubicBezTo>
                  <a:cubicBezTo>
                    <a:pt x="173" y="41"/>
                    <a:pt x="175" y="38"/>
                    <a:pt x="175" y="38"/>
                  </a:cubicBezTo>
                  <a:cubicBezTo>
                    <a:pt x="175" y="38"/>
                    <a:pt x="175" y="37"/>
                    <a:pt x="174" y="34"/>
                  </a:cubicBezTo>
                  <a:close/>
                  <a:moveTo>
                    <a:pt x="138" y="49"/>
                  </a:moveTo>
                  <a:cubicBezTo>
                    <a:pt x="131" y="49"/>
                    <a:pt x="125" y="43"/>
                    <a:pt x="125" y="36"/>
                  </a:cubicBezTo>
                  <a:cubicBezTo>
                    <a:pt x="125" y="29"/>
                    <a:pt x="131" y="23"/>
                    <a:pt x="138" y="23"/>
                  </a:cubicBezTo>
                  <a:cubicBezTo>
                    <a:pt x="146" y="23"/>
                    <a:pt x="152" y="29"/>
                    <a:pt x="152" y="36"/>
                  </a:cubicBezTo>
                  <a:cubicBezTo>
                    <a:pt x="152" y="43"/>
                    <a:pt x="146" y="49"/>
                    <a:pt x="138" y="49"/>
                  </a:cubicBezTo>
                  <a:close/>
                </a:path>
              </a:pathLst>
            </a:custGeom>
            <a:solidFill>
              <a:srgbClr val="005EB8"/>
            </a:solidFill>
            <a:ln w="9525">
              <a:noFill/>
              <a:round/>
              <a:headEnd/>
              <a:tailEnd/>
            </a:ln>
          </p:spPr>
          <p:txBody>
            <a:bodyPr vert="horz" wrap="square" lIns="39761" tIns="19880" rIns="39761" bIns="19880" numCol="1" anchor="t" anchorCtr="0" compatLnSpc="1">
              <a:prstTxWarp prst="textNoShape">
                <a:avLst/>
              </a:prstTxWarp>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marL="0" marR="0" lvl="0" indent="0" algn="l" defTabSz="429814"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Univers 45 Light" pitchFamily="2" charset="0"/>
                <a:ea typeface="+mn-ea"/>
                <a:cs typeface="+mn-cs"/>
              </a:endParaRPr>
            </a:p>
          </p:txBody>
        </p:sp>
      </p:grpSp>
      <p:pic>
        <p:nvPicPr>
          <p:cNvPr id="114" name="Picture 20" descr="C:\Documents and Settings\rm01021\Desktop\bigstockphoto_Red_White_Puzzle_7554184.jpg"/>
          <p:cNvPicPr>
            <a:picLocks noChangeAspect="1" noChangeArrowheads="1"/>
          </p:cNvPicPr>
          <p:nvPr/>
        </p:nvPicPr>
        <p:blipFill rotWithShape="1">
          <a:blip r:embed="rId6" cstate="print"/>
          <a:srcRect l="7041" t="16777" r="7097" b="15179"/>
          <a:stretch/>
        </p:blipFill>
        <p:spPr bwMode="auto">
          <a:xfrm>
            <a:off x="1471263" y="1762031"/>
            <a:ext cx="412466" cy="311159"/>
          </a:xfrm>
          <a:prstGeom prst="rect">
            <a:avLst/>
          </a:prstGeom>
          <a:noFill/>
        </p:spPr>
      </p:pic>
      <p:sp>
        <p:nvSpPr>
          <p:cNvPr id="41" name="Pentagon 311"/>
          <p:cNvSpPr/>
          <p:nvPr/>
        </p:nvSpPr>
        <p:spPr>
          <a:xfrm>
            <a:off x="1102719" y="6231845"/>
            <a:ext cx="4022318" cy="242665"/>
          </a:xfrm>
          <a:prstGeom prst="homePlate">
            <a:avLst>
              <a:gd name="adj" fmla="val 0"/>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4"/>
              </a:buClr>
            </a:pPr>
            <a:r>
              <a:rPr lang="it-IT" sz="800" i="1" dirty="0">
                <a:solidFill>
                  <a:schemeClr val="tx1"/>
                </a:solidFill>
                <a:latin typeface="Univers 47 CondensedLight" panose="00000400000000000000" pitchFamily="2" charset="0"/>
              </a:rPr>
              <a:t>* Davon 220 Mio. aus dem konventionierten Wohnbau.</a:t>
            </a:r>
          </a:p>
        </p:txBody>
      </p:sp>
      <p:sp>
        <p:nvSpPr>
          <p:cNvPr id="43" name="CasellaDiTesto 42"/>
          <p:cNvSpPr txBox="1"/>
          <p:nvPr/>
        </p:nvSpPr>
        <p:spPr>
          <a:xfrm>
            <a:off x="6778185" y="1762031"/>
            <a:ext cx="1202573" cy="1015663"/>
          </a:xfrm>
          <a:prstGeom prst="rect">
            <a:avLst/>
          </a:prstGeom>
          <a:noFill/>
        </p:spPr>
        <p:txBody>
          <a:bodyPr wrap="none" rtlCol="0">
            <a:spAutoFit/>
          </a:bodyPr>
          <a:lstStyle/>
          <a:p>
            <a:pPr algn="ctr" defTabSz="914400"/>
            <a:r>
              <a:rPr lang="it-IT" sz="2000" b="1" dirty="0">
                <a:solidFill>
                  <a:srgbClr val="00338D"/>
                </a:solidFill>
                <a:latin typeface="Univers 47 CondensedLight" panose="00000400000000000000" pitchFamily="2" charset="0"/>
                <a:cs typeface="Arial" panose="020B0604020202020204" pitchFamily="34" charset="0"/>
              </a:rPr>
              <a:t>Euro </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1.290</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Millionen</a:t>
            </a:r>
          </a:p>
        </p:txBody>
      </p:sp>
      <p:graphicFrame>
        <p:nvGraphicFramePr>
          <p:cNvPr id="44" name="Grafico 43"/>
          <p:cNvGraphicFramePr/>
          <p:nvPr>
            <p:extLst>
              <p:ext uri="{D42A27DB-BD31-4B8C-83A1-F6EECF244321}">
                <p14:modId xmlns:p14="http://schemas.microsoft.com/office/powerpoint/2010/main" val="2553640296"/>
              </p:ext>
            </p:extLst>
          </p:nvPr>
        </p:nvGraphicFramePr>
        <p:xfrm>
          <a:off x="5384015" y="1050507"/>
          <a:ext cx="4237366" cy="2679044"/>
        </p:xfrm>
        <a:graphic>
          <a:graphicData uri="http://schemas.openxmlformats.org/drawingml/2006/chart">
            <c:chart xmlns:c="http://schemas.openxmlformats.org/drawingml/2006/chart" xmlns:r="http://schemas.openxmlformats.org/officeDocument/2006/relationships" r:id="rId7"/>
          </a:graphicData>
        </a:graphic>
      </p:graphicFrame>
      <p:sp>
        <p:nvSpPr>
          <p:cNvPr id="45" name="CasellaDiTesto 44"/>
          <p:cNvSpPr txBox="1"/>
          <p:nvPr/>
        </p:nvSpPr>
        <p:spPr>
          <a:xfrm>
            <a:off x="6778185" y="4520956"/>
            <a:ext cx="1202573" cy="1015663"/>
          </a:xfrm>
          <a:prstGeom prst="rect">
            <a:avLst/>
          </a:prstGeom>
          <a:noFill/>
        </p:spPr>
        <p:txBody>
          <a:bodyPr wrap="none" rtlCol="0">
            <a:spAutoFit/>
          </a:bodyPr>
          <a:lstStyle/>
          <a:p>
            <a:pPr algn="ctr" defTabSz="914400"/>
            <a:r>
              <a:rPr lang="it-IT" sz="2000" b="1" dirty="0">
                <a:solidFill>
                  <a:srgbClr val="00338D"/>
                </a:solidFill>
                <a:latin typeface="Univers 47 CondensedLight" panose="00000400000000000000" pitchFamily="2" charset="0"/>
                <a:cs typeface="Arial" panose="020B0604020202020204" pitchFamily="34" charset="0"/>
              </a:rPr>
              <a:t>Euro </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1.290</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Millionen</a:t>
            </a:r>
          </a:p>
        </p:txBody>
      </p:sp>
      <p:graphicFrame>
        <p:nvGraphicFramePr>
          <p:cNvPr id="46" name="Grafico 45"/>
          <p:cNvGraphicFramePr/>
          <p:nvPr>
            <p:extLst>
              <p:ext uri="{D42A27DB-BD31-4B8C-83A1-F6EECF244321}">
                <p14:modId xmlns:p14="http://schemas.microsoft.com/office/powerpoint/2010/main" val="2502159816"/>
              </p:ext>
            </p:extLst>
          </p:nvPr>
        </p:nvGraphicFramePr>
        <p:xfrm>
          <a:off x="5354558" y="3799040"/>
          <a:ext cx="4342335" cy="2679044"/>
        </p:xfrm>
        <a:graphic>
          <a:graphicData uri="http://schemas.openxmlformats.org/drawingml/2006/chart">
            <c:chart xmlns:c="http://schemas.openxmlformats.org/drawingml/2006/chart" xmlns:r="http://schemas.openxmlformats.org/officeDocument/2006/relationships" r:id="rId8"/>
          </a:graphicData>
        </a:graphic>
      </p:graphicFrame>
      <p:sp>
        <p:nvSpPr>
          <p:cNvPr id="42" name="Oval 109"/>
          <p:cNvSpPr>
            <a:spLocks noChangeAspect="1"/>
          </p:cNvSpPr>
          <p:nvPr/>
        </p:nvSpPr>
        <p:spPr>
          <a:xfrm>
            <a:off x="3494479" y="5251649"/>
            <a:ext cx="851400" cy="851400"/>
          </a:xfrm>
          <a:prstGeom prst="ellipse">
            <a:avLst/>
          </a:prstGeom>
          <a:solidFill>
            <a:srgbClr val="FFFFFF"/>
          </a:solidFill>
          <a:ln w="19050" cap="rnd" cmpd="sng" algn="ctr">
            <a:solidFill>
              <a:srgbClr val="0091DA"/>
            </a:solidFill>
            <a:prstDash val="solid"/>
          </a:ln>
          <a:effectLst>
            <a:outerShdw blurRad="50800" dist="38100" dir="2700000" algn="tl" rotWithShape="0">
              <a:prstClr val="black">
                <a:alpha val="40000"/>
              </a:prstClr>
            </a:outerShdw>
          </a:effectLst>
        </p:spPr>
        <p:txBody>
          <a:bodyPr wrap="none" lIns="0" tIns="72000" rIns="0" bIns="0" rtlCol="0" anchor="ctr"/>
          <a:lstStyle/>
          <a:p>
            <a:pPr marR="0" lvl="0" indent="0" algn="ctr" fontAlgn="auto">
              <a:lnSpc>
                <a:spcPct val="65000"/>
              </a:lnSpc>
              <a:spcBef>
                <a:spcPts val="0"/>
              </a:spcBef>
              <a:spcAft>
                <a:spcPts val="0"/>
              </a:spcAft>
              <a:buClrTx/>
              <a:buSzTx/>
              <a:buFontTx/>
              <a:buNone/>
              <a:tabLst/>
              <a:defRPr/>
            </a:pPr>
            <a:r>
              <a:rPr lang="it-IT" sz="2400" i="1" dirty="0">
                <a:solidFill>
                  <a:srgbClr val="000000"/>
                </a:solidFill>
                <a:latin typeface="KPMG Light" panose="020B0403030202040204" pitchFamily="34" charset="0"/>
              </a:rPr>
              <a:t>Euro</a:t>
            </a:r>
          </a:p>
          <a:p>
            <a:pPr marR="0" lvl="0" indent="0" algn="ctr" fontAlgn="auto">
              <a:lnSpc>
                <a:spcPct val="65000"/>
              </a:lnSpc>
              <a:spcBef>
                <a:spcPts val="0"/>
              </a:spcBef>
              <a:spcAft>
                <a:spcPts val="0"/>
              </a:spcAft>
              <a:buClrTx/>
              <a:buSzTx/>
              <a:buFontTx/>
              <a:buNone/>
              <a:tabLst/>
              <a:defRPr/>
            </a:pPr>
            <a:r>
              <a:rPr lang="it-IT" sz="2800" i="1" dirty="0">
                <a:solidFill>
                  <a:srgbClr val="00B0F0"/>
                </a:solidFill>
                <a:latin typeface="KPMG Light" panose="020B0403030202040204" pitchFamily="34" charset="0"/>
              </a:rPr>
              <a:t>1.290 </a:t>
            </a:r>
          </a:p>
          <a:p>
            <a:pPr algn="ctr">
              <a:lnSpc>
                <a:spcPct val="65000"/>
              </a:lnSpc>
              <a:defRPr/>
            </a:pPr>
            <a:r>
              <a:rPr lang="it-IT" sz="2400" i="1" dirty="0">
                <a:solidFill>
                  <a:srgbClr val="000000"/>
                </a:solidFill>
                <a:latin typeface="KPMG Light" panose="020B0403030202040204" pitchFamily="34" charset="0"/>
              </a:rPr>
              <a:t>Mio.</a:t>
            </a:r>
          </a:p>
        </p:txBody>
      </p:sp>
    </p:spTree>
    <p:extLst>
      <p:ext uri="{BB962C8B-B14F-4D97-AF65-F5344CB8AC3E}">
        <p14:creationId xmlns:p14="http://schemas.microsoft.com/office/powerpoint/2010/main" val="227493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3" name="Diapositiva think-cell" r:id="rId37" imgW="270" imgH="270" progId="TCLayout.ActiveDocument.1">
                  <p:embed/>
                </p:oleObj>
              </mc:Choice>
              <mc:Fallback>
                <p:oleObj name="Diapositiva think-cell"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12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de-DE" sz="2000" dirty="0">
                <a:solidFill>
                  <a:srgbClr val="002060"/>
                </a:solidFill>
                <a:latin typeface="KPMG Extralight" panose="020B0303030202040204" pitchFamily="34" charset="0"/>
              </a:rPr>
              <a:t>Erlöse aus den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Breakdown</a:t>
            </a:r>
          </a:p>
        </p:txBody>
      </p:sp>
      <p:graphicFrame>
        <p:nvGraphicFramePr>
          <p:cNvPr id="75" name="Chart 3"/>
          <p:cNvGraphicFramePr/>
          <p:nvPr>
            <p:custDataLst>
              <p:tags r:id="rId4"/>
            </p:custDataLst>
            <p:extLst/>
          </p:nvPr>
        </p:nvGraphicFramePr>
        <p:xfrm>
          <a:off x="1155700" y="1319213"/>
          <a:ext cx="8513763" cy="1774825"/>
        </p:xfrm>
        <a:graphic>
          <a:graphicData uri="http://schemas.openxmlformats.org/drawingml/2006/chart">
            <c:chart xmlns:c="http://schemas.openxmlformats.org/drawingml/2006/chart" xmlns:r="http://schemas.openxmlformats.org/officeDocument/2006/relationships" r:id="rId39"/>
          </a:graphicData>
        </a:graphic>
      </p:graphicFrame>
      <p:sp>
        <p:nvSpPr>
          <p:cNvPr id="31" name="Text Placeholder 55"/>
          <p:cNvSpPr>
            <a:spLocks noGrp="1"/>
          </p:cNvSpPr>
          <p:nvPr>
            <p:custDataLst>
              <p:tags r:id="rId5"/>
            </p:custDataLst>
          </p:nvPr>
        </p:nvSpPr>
        <p:spPr bwMode="auto">
          <a:xfrm>
            <a:off x="8010525"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9</a:t>
            </a:r>
          </a:p>
        </p:txBody>
      </p:sp>
      <p:sp>
        <p:nvSpPr>
          <p:cNvPr id="59" name="Text Placeholder 55"/>
          <p:cNvSpPr>
            <a:spLocks noGrp="1"/>
          </p:cNvSpPr>
          <p:nvPr>
            <p:custDataLst>
              <p:tags r:id="rId6"/>
            </p:custDataLst>
          </p:nvPr>
        </p:nvSpPr>
        <p:spPr bwMode="auto">
          <a:xfrm>
            <a:off x="4300538"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5</a:t>
            </a:r>
          </a:p>
        </p:txBody>
      </p:sp>
      <p:sp>
        <p:nvSpPr>
          <p:cNvPr id="52" name="Text Placeholder 55"/>
          <p:cNvSpPr>
            <a:spLocks noGrp="1"/>
          </p:cNvSpPr>
          <p:nvPr>
            <p:custDataLst>
              <p:tags r:id="rId7"/>
            </p:custDataLst>
          </p:nvPr>
        </p:nvSpPr>
        <p:spPr bwMode="auto">
          <a:xfrm>
            <a:off x="1517650"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2</a:t>
            </a:r>
          </a:p>
        </p:txBody>
      </p:sp>
      <p:sp>
        <p:nvSpPr>
          <p:cNvPr id="63" name="Text Placeholder 55"/>
          <p:cNvSpPr>
            <a:spLocks noGrp="1"/>
          </p:cNvSpPr>
          <p:nvPr>
            <p:custDataLst>
              <p:tags r:id="rId8"/>
            </p:custDataLst>
          </p:nvPr>
        </p:nvSpPr>
        <p:spPr bwMode="auto">
          <a:xfrm>
            <a:off x="7083425"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8</a:t>
            </a:r>
          </a:p>
        </p:txBody>
      </p:sp>
      <p:sp>
        <p:nvSpPr>
          <p:cNvPr id="57" name="Text Placeholder 55"/>
          <p:cNvSpPr>
            <a:spLocks noGrp="1"/>
          </p:cNvSpPr>
          <p:nvPr>
            <p:custDataLst>
              <p:tags r:id="rId9"/>
            </p:custDataLst>
          </p:nvPr>
        </p:nvSpPr>
        <p:spPr bwMode="auto">
          <a:xfrm>
            <a:off x="5227638"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6</a:t>
            </a:r>
          </a:p>
        </p:txBody>
      </p:sp>
      <p:sp>
        <p:nvSpPr>
          <p:cNvPr id="50" name="Text Placeholder 55"/>
          <p:cNvSpPr>
            <a:spLocks noGrp="1"/>
          </p:cNvSpPr>
          <p:nvPr>
            <p:custDataLst>
              <p:tags r:id="rId10"/>
            </p:custDataLst>
          </p:nvPr>
        </p:nvSpPr>
        <p:spPr bwMode="auto">
          <a:xfrm>
            <a:off x="2444750"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3</a:t>
            </a:r>
          </a:p>
        </p:txBody>
      </p:sp>
      <p:sp>
        <p:nvSpPr>
          <p:cNvPr id="39" name="Text Placeholder 2"/>
          <p:cNvSpPr>
            <a:spLocks noGrp="1"/>
          </p:cNvSpPr>
          <p:nvPr>
            <p:custDataLst>
              <p:tags r:id="rId11"/>
            </p:custDataLst>
          </p:nvPr>
        </p:nvSpPr>
        <p:spPr bwMode="gray">
          <a:xfrm>
            <a:off x="1611313" y="2757488"/>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A9D9E23F-98C9-4A7F-95CB-72A7237059BD}" type="datetime'''3''''''''''''''''''7'''''''''''''''''''''''''''''''''''">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37</a:t>
            </a:fld>
            <a:endParaRPr lang="it-IT" sz="1200" b="0" dirty="0">
              <a:latin typeface="Univers 47 CondensedLight" panose="00000400000000000000" pitchFamily="2" charset="0"/>
              <a:sym typeface="Univers 47 CondensedLight" panose="00000400000000000000" pitchFamily="2" charset="0"/>
            </a:endParaRPr>
          </a:p>
        </p:txBody>
      </p:sp>
      <p:sp>
        <p:nvSpPr>
          <p:cNvPr id="55" name="Text Placeholder 55"/>
          <p:cNvSpPr>
            <a:spLocks noGrp="1"/>
          </p:cNvSpPr>
          <p:nvPr>
            <p:custDataLst>
              <p:tags r:id="rId12"/>
            </p:custDataLst>
          </p:nvPr>
        </p:nvSpPr>
        <p:spPr bwMode="auto">
          <a:xfrm>
            <a:off x="6156325"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7</a:t>
            </a:r>
          </a:p>
        </p:txBody>
      </p:sp>
      <p:sp>
        <p:nvSpPr>
          <p:cNvPr id="61" name="Text Placeholder 55"/>
          <p:cNvSpPr>
            <a:spLocks noGrp="1"/>
          </p:cNvSpPr>
          <p:nvPr>
            <p:custDataLst>
              <p:tags r:id="rId13"/>
            </p:custDataLst>
          </p:nvPr>
        </p:nvSpPr>
        <p:spPr bwMode="auto">
          <a:xfrm>
            <a:off x="3373438" y="3057525"/>
            <a:ext cx="36988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Jahr 4</a:t>
            </a:r>
          </a:p>
        </p:txBody>
      </p:sp>
      <p:sp>
        <p:nvSpPr>
          <p:cNvPr id="33" name="Text Placeholder 55"/>
          <p:cNvSpPr>
            <a:spLocks noGrp="1"/>
          </p:cNvSpPr>
          <p:nvPr>
            <p:custDataLst>
              <p:tags r:id="rId14"/>
            </p:custDataLst>
          </p:nvPr>
        </p:nvSpPr>
        <p:spPr bwMode="auto">
          <a:xfrm>
            <a:off x="8939213" y="3057525"/>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1100" b="1" dirty="0">
                <a:solidFill>
                  <a:schemeClr val="tx2"/>
                </a:solidFill>
                <a:latin typeface="Univers 47 CondensedLight" panose="00000400000000000000" pitchFamily="2" charset="0"/>
                <a:sym typeface="Univers 47 CondensedLight" panose="00000400000000000000" pitchFamily="2" charset="0"/>
              </a:rPr>
              <a:t>Gesamt</a:t>
            </a:r>
          </a:p>
        </p:txBody>
      </p:sp>
      <p:sp>
        <p:nvSpPr>
          <p:cNvPr id="43" name="Text Placeholder 2"/>
          <p:cNvSpPr>
            <a:spLocks noGrp="1"/>
          </p:cNvSpPr>
          <p:nvPr>
            <p:custDataLst>
              <p:tags r:id="rId15"/>
            </p:custDataLst>
          </p:nvPr>
        </p:nvSpPr>
        <p:spPr bwMode="gray">
          <a:xfrm>
            <a:off x="5287963" y="2430463"/>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C2CF4B2E-8D6F-4FE7-9535-F2A26DF036AF}" type="datetime'''''''''''29''''''''9'">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299</a:t>
            </a:fld>
            <a:endParaRPr lang="it-IT" sz="1200" b="0" dirty="0">
              <a:latin typeface="Univers 47 CondensedLight" panose="00000400000000000000" pitchFamily="2" charset="0"/>
              <a:sym typeface="Univers 47 CondensedLight" panose="00000400000000000000" pitchFamily="2" charset="0"/>
            </a:endParaRPr>
          </a:p>
        </p:txBody>
      </p:sp>
      <p:sp>
        <p:nvSpPr>
          <p:cNvPr id="40" name="Text Placeholder 2"/>
          <p:cNvSpPr>
            <a:spLocks noGrp="1"/>
          </p:cNvSpPr>
          <p:nvPr>
            <p:custDataLst>
              <p:tags r:id="rId16"/>
            </p:custDataLst>
          </p:nvPr>
        </p:nvSpPr>
        <p:spPr bwMode="gray">
          <a:xfrm>
            <a:off x="2505075" y="2667000"/>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3232F78D-53EF-4661-A5FC-BF75A98626E2}" type="datetime'''''''''1''''''''0''''''''''''''''''''''''''''''''''''9'''">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109</a:t>
            </a:fld>
            <a:endParaRPr lang="it-IT" sz="1200" b="0" dirty="0">
              <a:latin typeface="Univers 47 CondensedLight" panose="00000400000000000000" pitchFamily="2" charset="0"/>
              <a:sym typeface="Univers 47 CondensedLight" panose="00000400000000000000" pitchFamily="2" charset="0"/>
            </a:endParaRPr>
          </a:p>
        </p:txBody>
      </p:sp>
      <p:sp>
        <p:nvSpPr>
          <p:cNvPr id="42" name="Text Placeholder 2"/>
          <p:cNvSpPr>
            <a:spLocks noGrp="1"/>
          </p:cNvSpPr>
          <p:nvPr>
            <p:custDataLst>
              <p:tags r:id="rId17"/>
            </p:custDataLst>
          </p:nvPr>
        </p:nvSpPr>
        <p:spPr bwMode="gray">
          <a:xfrm>
            <a:off x="3433763" y="2384425"/>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761305B0-9F4F-404A-B49F-E9ECBDD52639}" type="datetime'''''''''''3''''''3''6'''''''''''''''''''">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336</a:t>
            </a:fld>
            <a:endParaRPr lang="it-IT" sz="1200" b="0" dirty="0">
              <a:latin typeface="Univers 47 CondensedLight" panose="00000400000000000000" pitchFamily="2" charset="0"/>
              <a:sym typeface="Univers 47 CondensedLight" panose="00000400000000000000" pitchFamily="2" charset="0"/>
            </a:endParaRPr>
          </a:p>
        </p:txBody>
      </p:sp>
      <p:sp>
        <p:nvSpPr>
          <p:cNvPr id="37" name="Text Placeholder 2"/>
          <p:cNvSpPr>
            <a:spLocks noGrp="1"/>
          </p:cNvSpPr>
          <p:nvPr>
            <p:custDataLst>
              <p:tags r:id="rId18"/>
            </p:custDataLst>
          </p:nvPr>
        </p:nvSpPr>
        <p:spPr bwMode="gray">
          <a:xfrm>
            <a:off x="4360863" y="2466975"/>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9A1303A1-ACF8-4BB8-8D14-98CEB10BCD63}" type="datetime'''''''''''''''''''''''''''2''''''''''7''''0'''''''''''''">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270</a:t>
            </a:fld>
            <a:endParaRPr lang="it-IT" sz="1200" b="0" dirty="0">
              <a:latin typeface="Univers 47 CondensedLight" panose="00000400000000000000" pitchFamily="2" charset="0"/>
              <a:sym typeface="Univers 47 CondensedLight" panose="00000400000000000000" pitchFamily="2" charset="0"/>
            </a:endParaRPr>
          </a:p>
        </p:txBody>
      </p:sp>
      <p:sp>
        <p:nvSpPr>
          <p:cNvPr id="44" name="Text Placeholder 2"/>
          <p:cNvSpPr>
            <a:spLocks noGrp="1"/>
          </p:cNvSpPr>
          <p:nvPr>
            <p:custDataLst>
              <p:tags r:id="rId19"/>
            </p:custDataLst>
          </p:nvPr>
        </p:nvSpPr>
        <p:spPr bwMode="gray">
          <a:xfrm>
            <a:off x="6216650" y="2620963"/>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FECE9924-F1F7-4C09-9F66-2068C3446DC1}" type="datetime'1''4''''''''''''''''''''''''''''''''''''''''6'''''''''''''''">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146</a:t>
            </a:fld>
            <a:endParaRPr lang="it-IT" sz="1200" b="0" dirty="0">
              <a:latin typeface="Univers 47 CondensedLight" panose="00000400000000000000" pitchFamily="2" charset="0"/>
              <a:sym typeface="Univers 47 CondensedLight" panose="00000400000000000000" pitchFamily="2" charset="0"/>
            </a:endParaRPr>
          </a:p>
        </p:txBody>
      </p:sp>
      <p:sp>
        <p:nvSpPr>
          <p:cNvPr id="46" name="Text Placeholder 2"/>
          <p:cNvSpPr>
            <a:spLocks noGrp="1"/>
          </p:cNvSpPr>
          <p:nvPr>
            <p:custDataLst>
              <p:tags r:id="rId20"/>
            </p:custDataLst>
          </p:nvPr>
        </p:nvSpPr>
        <p:spPr bwMode="gray">
          <a:xfrm>
            <a:off x="7177088" y="2703513"/>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5E677843-F405-44EC-AFAB-EA1A536031A8}" type="datetime'''''''8''''''''''''''1'''''">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81</a:t>
            </a:fld>
            <a:endParaRPr lang="it-IT" sz="1200" b="0" dirty="0">
              <a:latin typeface="Univers 47 CondensedLight" panose="00000400000000000000" pitchFamily="2" charset="0"/>
              <a:sym typeface="Univers 47 CondensedLight" panose="00000400000000000000" pitchFamily="2" charset="0"/>
            </a:endParaRPr>
          </a:p>
        </p:txBody>
      </p:sp>
      <p:sp>
        <p:nvSpPr>
          <p:cNvPr id="47" name="Text Placeholder 2"/>
          <p:cNvSpPr>
            <a:spLocks noGrp="1"/>
          </p:cNvSpPr>
          <p:nvPr>
            <p:custDataLst>
              <p:tags r:id="rId21"/>
            </p:custDataLst>
          </p:nvPr>
        </p:nvSpPr>
        <p:spPr bwMode="gray">
          <a:xfrm>
            <a:off x="8104188" y="2787650"/>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8EA94DCD-BE4D-400E-A1CC-301AEE108963}" type="datetime'''''''''''''''''''''''''''1''''''3'''''''''''''''''''''''''">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13</a:t>
            </a:fld>
            <a:endParaRPr lang="it-IT" sz="1200" b="0" dirty="0">
              <a:latin typeface="Univers 47 CondensedLight" panose="00000400000000000000" pitchFamily="2" charset="0"/>
              <a:sym typeface="Univers 47 CondensedLight" panose="00000400000000000000" pitchFamily="2" charset="0"/>
            </a:endParaRPr>
          </a:p>
        </p:txBody>
      </p:sp>
      <p:sp>
        <p:nvSpPr>
          <p:cNvPr id="48" name="Text Placeholder 2"/>
          <p:cNvSpPr>
            <a:spLocks noGrp="1"/>
          </p:cNvSpPr>
          <p:nvPr>
            <p:custDataLst>
              <p:tags r:id="rId22"/>
            </p:custDataLst>
          </p:nvPr>
        </p:nvSpPr>
        <p:spPr bwMode="gray">
          <a:xfrm>
            <a:off x="8948738" y="1193800"/>
            <a:ext cx="350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806D783D-9547-49BA-9668-1F5583BCD74E}" type="datetime'''''''''''''''''''''1.''''''''2''''''9''''0'">
              <a:rPr lang="it-IT" altLang="en-US" sz="1200" smtClean="0">
                <a:latin typeface="Univers 47 CondensedLight" panose="00000400000000000000" pitchFamily="2" charset="0"/>
                <a:sym typeface="Univers 47 CondensedLight" panose="00000400000000000000" pitchFamily="2" charset="0"/>
              </a:rPr>
              <a:pPr algn="ctr">
                <a:spcBef>
                  <a:spcPct val="0"/>
                </a:spcBef>
                <a:spcAft>
                  <a:spcPct val="0"/>
                </a:spcAft>
              </a:pPr>
              <a:t>1.290</a:t>
            </a:fld>
            <a:endParaRPr lang="it-IT" sz="1200" dirty="0">
              <a:latin typeface="Univers 47 CondensedLight" panose="00000400000000000000" pitchFamily="2" charset="0"/>
              <a:sym typeface="Univers 47 CondensedLight" panose="00000400000000000000" pitchFamily="2" charset="0"/>
            </a:endParaRPr>
          </a:p>
        </p:txBody>
      </p:sp>
      <p:sp>
        <p:nvSpPr>
          <p:cNvPr id="67" name="Line 146"/>
          <p:cNvSpPr>
            <a:spLocks noChangeShapeType="1"/>
          </p:cNvSpPr>
          <p:nvPr/>
        </p:nvSpPr>
        <p:spPr bwMode="auto">
          <a:xfrm flipV="1">
            <a:off x="622300" y="3672949"/>
            <a:ext cx="8964000" cy="0"/>
          </a:xfrm>
          <a:prstGeom prst="line">
            <a:avLst/>
          </a:prstGeom>
          <a:noFill/>
          <a:ln w="9525">
            <a:solidFill>
              <a:schemeClr val="bg1">
                <a:lumMod val="50000"/>
              </a:schemeClr>
            </a:solidFill>
            <a:prstDash val="dash"/>
            <a:round/>
            <a:headEnd/>
            <a:tailEnd/>
          </a:ln>
        </p:spPr>
        <p:txBody>
          <a:bodyPr/>
          <a:lstStyle/>
          <a:p>
            <a:pPr defTabSz="914400"/>
            <a:endParaRPr lang="it-IT" sz="1800" kern="0" dirty="0">
              <a:solidFill>
                <a:srgbClr val="000000"/>
              </a:solidFill>
              <a:latin typeface="Univers 47 CondensedLight" panose="00000400000000000000" pitchFamily="2" charset="0"/>
            </a:endParaRPr>
          </a:p>
        </p:txBody>
      </p:sp>
      <p:sp>
        <p:nvSpPr>
          <p:cNvPr id="68" name="Rettangolo 63"/>
          <p:cNvSpPr/>
          <p:nvPr/>
        </p:nvSpPr>
        <p:spPr>
          <a:xfrm rot="16200000">
            <a:off x="-414603" y="4829418"/>
            <a:ext cx="24840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Breakdown nach Bestimmungszweck</a:t>
            </a:r>
          </a:p>
        </p:txBody>
      </p:sp>
      <p:sp>
        <p:nvSpPr>
          <p:cNvPr id="69" name="CasellaDiTesto 66"/>
          <p:cNvSpPr txBox="1"/>
          <p:nvPr/>
        </p:nvSpPr>
        <p:spPr>
          <a:xfrm>
            <a:off x="1276350" y="3876380"/>
            <a:ext cx="866160" cy="138499"/>
          </a:xfrm>
          <a:prstGeom prst="rect">
            <a:avLst/>
          </a:prstGeom>
          <a:noFill/>
        </p:spPr>
        <p:txBody>
          <a:bodyPr wrap="square" lIns="0" tIns="0" rIns="0" bIns="0" rtlCol="0">
            <a:spAutoFit/>
          </a:bodyPr>
          <a:lstStyle/>
          <a:p>
            <a:pPr defTabSz="914400"/>
            <a:r>
              <a:rPr lang="it-IT" sz="900" i="1" dirty="0">
                <a:solidFill>
                  <a:srgbClr val="000000"/>
                </a:solidFill>
                <a:latin typeface="Univers 47 CondensedLight" panose="00000400000000000000" pitchFamily="2" charset="0"/>
              </a:rPr>
              <a:t>Millionen Euro  </a:t>
            </a:r>
          </a:p>
        </p:txBody>
      </p:sp>
      <p:cxnSp>
        <p:nvCxnSpPr>
          <p:cNvPr id="70" name="Connettore 1 69"/>
          <p:cNvCxnSpPr/>
          <p:nvPr>
            <p:custDataLst>
              <p:tags r:id="rId23"/>
            </p:custDataLst>
          </p:nvPr>
        </p:nvCxnSpPr>
        <p:spPr bwMode="auto">
          <a:xfrm>
            <a:off x="5365750" y="4240213"/>
            <a:ext cx="4222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custDataLst>
              <p:tags r:id="rId24"/>
            </p:custDataLst>
          </p:nvPr>
        </p:nvCxnSpPr>
        <p:spPr bwMode="auto">
          <a:xfrm>
            <a:off x="2111375" y="4987925"/>
            <a:ext cx="4222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Connettore 1 70"/>
          <p:cNvCxnSpPr/>
          <p:nvPr>
            <p:custDataLst>
              <p:tags r:id="rId25"/>
            </p:custDataLst>
          </p:nvPr>
        </p:nvCxnSpPr>
        <p:spPr bwMode="auto">
          <a:xfrm>
            <a:off x="3195638" y="4708525"/>
            <a:ext cx="4222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Connettore 1 5"/>
          <p:cNvCxnSpPr/>
          <p:nvPr>
            <p:custDataLst>
              <p:tags r:id="rId26"/>
            </p:custDataLst>
          </p:nvPr>
        </p:nvCxnSpPr>
        <p:spPr bwMode="auto">
          <a:xfrm>
            <a:off x="4281488" y="4451350"/>
            <a:ext cx="4222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2" name="Chart 3"/>
          <p:cNvGraphicFramePr/>
          <p:nvPr>
            <p:custDataLst>
              <p:tags r:id="rId27"/>
            </p:custDataLst>
            <p:extLst/>
          </p:nvPr>
        </p:nvGraphicFramePr>
        <p:xfrm>
          <a:off x="1155700" y="4010025"/>
          <a:ext cx="5588000" cy="1843088"/>
        </p:xfrm>
        <a:graphic>
          <a:graphicData uri="http://schemas.openxmlformats.org/drawingml/2006/chart">
            <c:chart xmlns:c="http://schemas.openxmlformats.org/drawingml/2006/chart" xmlns:r="http://schemas.openxmlformats.org/officeDocument/2006/relationships" r:id="rId40"/>
          </a:graphicData>
        </a:graphic>
      </p:graphicFrame>
      <p:sp>
        <p:nvSpPr>
          <p:cNvPr id="74" name="Text Placeholder 8"/>
          <p:cNvSpPr>
            <a:spLocks noGrp="1"/>
          </p:cNvSpPr>
          <p:nvPr>
            <p:custDataLst>
              <p:tags r:id="rId28"/>
            </p:custDataLst>
          </p:nvPr>
        </p:nvSpPr>
        <p:spPr bwMode="auto">
          <a:xfrm>
            <a:off x="5934075" y="5816600"/>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it-IT" sz="1100" dirty="0">
                <a:solidFill>
                  <a:schemeClr val="tx2"/>
                </a:solidFill>
                <a:latin typeface="Univers 47 CondensedLight" panose="00000400000000000000" pitchFamily="2" charset="0"/>
                <a:sym typeface="Univers 47 CondensedLight" panose="00000400000000000000" pitchFamily="2" charset="0"/>
              </a:rPr>
              <a:t>Gesamt</a:t>
            </a:r>
          </a:p>
        </p:txBody>
      </p:sp>
      <p:sp>
        <p:nvSpPr>
          <p:cNvPr id="66" name="Text Placeholder 7"/>
          <p:cNvSpPr>
            <a:spLocks noGrp="1"/>
          </p:cNvSpPr>
          <p:nvPr>
            <p:custDataLst>
              <p:tags r:id="rId29"/>
            </p:custDataLst>
          </p:nvPr>
        </p:nvSpPr>
        <p:spPr bwMode="auto">
          <a:xfrm>
            <a:off x="4586288" y="5816599"/>
            <a:ext cx="896938" cy="47783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it-IT" sz="1100" b="0" dirty="0">
                <a:solidFill>
                  <a:schemeClr val="tx2"/>
                </a:solidFill>
                <a:latin typeface="Univers 47 CondensedLight" panose="00000400000000000000" pitchFamily="2" charset="0"/>
                <a:sym typeface="Univers 47 CondensedLight" panose="00000400000000000000" pitchFamily="2" charset="0"/>
              </a:rPr>
              <a:t>Andere </a:t>
            </a:r>
          </a:p>
          <a:p>
            <a:pPr algn="ctr">
              <a:spcBef>
                <a:spcPct val="0"/>
              </a:spcBef>
              <a:spcAft>
                <a:spcPct val="0"/>
              </a:spcAft>
            </a:pPr>
            <a:r>
              <a:rPr lang="it-IT" sz="1100" b="0" dirty="0">
                <a:solidFill>
                  <a:schemeClr val="tx2"/>
                </a:solidFill>
                <a:latin typeface="Univers 47 CondensedLight" panose="00000400000000000000" pitchFamily="2" charset="0"/>
                <a:sym typeface="Univers 47 CondensedLight" panose="00000400000000000000" pitchFamily="2" charset="0"/>
              </a:rPr>
              <a:t>Bestimmungs-</a:t>
            </a:r>
          </a:p>
          <a:p>
            <a:pPr algn="ctr">
              <a:spcBef>
                <a:spcPct val="0"/>
              </a:spcBef>
              <a:spcAft>
                <a:spcPct val="0"/>
              </a:spcAft>
            </a:pPr>
            <a:r>
              <a:rPr lang="it-IT" sz="1100" b="0" dirty="0">
                <a:solidFill>
                  <a:schemeClr val="tx2"/>
                </a:solidFill>
                <a:latin typeface="Univers 47 CondensedLight" panose="00000400000000000000" pitchFamily="2" charset="0"/>
                <a:sym typeface="Univers 47 CondensedLight" panose="00000400000000000000" pitchFamily="2" charset="0"/>
              </a:rPr>
              <a:t>zwecke</a:t>
            </a:r>
          </a:p>
        </p:txBody>
      </p:sp>
      <p:sp>
        <p:nvSpPr>
          <p:cNvPr id="76" name="Text Placeholder 7"/>
          <p:cNvSpPr>
            <a:spLocks noGrp="1"/>
          </p:cNvSpPr>
          <p:nvPr>
            <p:custDataLst>
              <p:tags r:id="rId30"/>
            </p:custDataLst>
          </p:nvPr>
        </p:nvSpPr>
        <p:spPr bwMode="auto">
          <a:xfrm>
            <a:off x="3613150" y="5816600"/>
            <a:ext cx="67310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it-IT" sz="1100" b="0" dirty="0">
                <a:solidFill>
                  <a:schemeClr val="tx2"/>
                </a:solidFill>
                <a:latin typeface="Univers 47 CondensedLight" panose="00000400000000000000" pitchFamily="2" charset="0"/>
                <a:sym typeface="Univers 47 CondensedLight" panose="00000400000000000000" pitchFamily="2" charset="0"/>
              </a:rPr>
              <a:t>Handel</a:t>
            </a:r>
          </a:p>
        </p:txBody>
      </p:sp>
      <p:sp>
        <p:nvSpPr>
          <p:cNvPr id="80" name="Text Placeholder 4"/>
          <p:cNvSpPr>
            <a:spLocks noGrp="1"/>
          </p:cNvSpPr>
          <p:nvPr>
            <p:custDataLst>
              <p:tags r:id="rId31"/>
            </p:custDataLst>
          </p:nvPr>
        </p:nvSpPr>
        <p:spPr bwMode="auto">
          <a:xfrm>
            <a:off x="1276350" y="5816600"/>
            <a:ext cx="1008063"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it-IT" sz="1100" b="0" dirty="0">
                <a:solidFill>
                  <a:schemeClr val="tx2"/>
                </a:solidFill>
                <a:latin typeface="Univers 47 CondensedLight" panose="00000400000000000000" pitchFamily="2" charset="0"/>
                <a:sym typeface="Univers 47 CondensedLight" panose="00000400000000000000" pitchFamily="2" charset="0"/>
              </a:rPr>
              <a:t>Wohnbau</a:t>
            </a:r>
          </a:p>
        </p:txBody>
      </p:sp>
      <p:sp>
        <p:nvSpPr>
          <p:cNvPr id="78" name="Text Placeholder 4"/>
          <p:cNvSpPr>
            <a:spLocks noGrp="1"/>
          </p:cNvSpPr>
          <p:nvPr>
            <p:custDataLst>
              <p:tags r:id="rId32"/>
            </p:custDataLst>
          </p:nvPr>
        </p:nvSpPr>
        <p:spPr bwMode="auto">
          <a:xfrm>
            <a:off x="2641600" y="5816600"/>
            <a:ext cx="446088"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ctr">
              <a:spcBef>
                <a:spcPct val="0"/>
              </a:spcBef>
              <a:spcAft>
                <a:spcPct val="0"/>
              </a:spcAft>
            </a:pPr>
            <a:r>
              <a:rPr lang="it-IT" sz="1100" b="0" dirty="0">
                <a:solidFill>
                  <a:schemeClr val="tx2"/>
                </a:solidFill>
                <a:latin typeface="Univers 47 CondensedLight" panose="00000400000000000000" pitchFamily="2" charset="0"/>
                <a:sym typeface="Univers 47 CondensedLight" panose="00000400000000000000" pitchFamily="2" charset="0"/>
              </a:rPr>
              <a:t>Dienstleistung </a:t>
            </a:r>
          </a:p>
        </p:txBody>
      </p:sp>
      <p:sp>
        <p:nvSpPr>
          <p:cNvPr id="83" name="Pentagon 311"/>
          <p:cNvSpPr/>
          <p:nvPr/>
        </p:nvSpPr>
        <p:spPr>
          <a:xfrm>
            <a:off x="6954840" y="4162708"/>
            <a:ext cx="2591774" cy="1548152"/>
          </a:xfrm>
          <a:prstGeom prst="homePlate">
            <a:avLst>
              <a:gd name="adj" fmla="val 0"/>
            </a:avLst>
          </a:prstGeom>
          <a:solidFill>
            <a:srgbClr val="DCDDD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50"/>
              </a:spcBef>
              <a:spcAft>
                <a:spcPts val="150"/>
              </a:spcAft>
              <a:buClr>
                <a:srgbClr val="00338D"/>
              </a:buClr>
            </a:pPr>
            <a:r>
              <a:rPr lang="it-IT" sz="1150" dirty="0">
                <a:solidFill>
                  <a:schemeClr val="tx1"/>
                </a:solidFill>
                <a:latin typeface="Univers 47 CondensedLight" panose="00000400000000000000" pitchFamily="2" charset="0"/>
              </a:rPr>
              <a:t>Der Wohnbaubereich (Bezirk C1, C2, C3, C4, C5, C6, C7) stellt 51% der </a:t>
            </a:r>
            <a:r>
              <a:rPr lang="de-DE" sz="1150" dirty="0">
                <a:solidFill>
                  <a:schemeClr val="tx1"/>
                </a:solidFill>
                <a:latin typeface="Univers 47 CondensedLight" panose="00000400000000000000" pitchFamily="2" charset="0"/>
              </a:rPr>
              <a:t>Erlöse aus den privaten Bauten dar</a:t>
            </a:r>
            <a:r>
              <a:rPr lang="it-IT" sz="1150" dirty="0">
                <a:solidFill>
                  <a:schemeClr val="tx1"/>
                </a:solidFill>
                <a:latin typeface="Univers 47 CondensedLight" panose="00000400000000000000" pitchFamily="2" charset="0"/>
              </a:rPr>
              <a:t>; der Sektor Dienstleistungen (Bezirk D1 e D2) beträgt 18%; der Sektor Handel (Bezirk B1, A1, A2, A3) 17%; der Sektor Andere Bestimmungszwecke (Bezirk E1, E2, F1, F2, F3) beträgt 14%.</a:t>
            </a:r>
          </a:p>
        </p:txBody>
      </p:sp>
      <p:sp>
        <p:nvSpPr>
          <p:cNvPr id="88" name="Rettangolo 63"/>
          <p:cNvSpPr/>
          <p:nvPr/>
        </p:nvSpPr>
        <p:spPr>
          <a:xfrm rot="16200000">
            <a:off x="-414624" y="2163350"/>
            <a:ext cx="2484000" cy="36004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Zeitliche Gesamtaufteilung</a:t>
            </a:r>
          </a:p>
        </p:txBody>
      </p:sp>
      <p:sp>
        <p:nvSpPr>
          <p:cNvPr id="45" name="Freeform 4"/>
          <p:cNvSpPr>
            <a:spLocks/>
          </p:cNvSpPr>
          <p:nvPr>
            <p:custDataLst>
              <p:tags r:id="rId33"/>
            </p:custDataLst>
          </p:nvPr>
        </p:nvSpPr>
        <p:spPr bwMode="auto">
          <a:xfrm rot="308734">
            <a:off x="8848509" y="1133307"/>
            <a:ext cx="560339" cy="291211"/>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5875" cap="flat" cmpd="sng">
            <a:solidFill>
              <a:srgbClr val="9E3039"/>
            </a:solidFill>
            <a:prstDash val="solid"/>
            <a:round/>
            <a:headEnd type="none" w="sm" len="sm"/>
            <a:tailEnd type="none" w="sm" len="sm"/>
          </a:ln>
        </p:spPr>
        <p:txBody>
          <a:bodyPr wrap="none" anchor="ctr"/>
          <a:lstStyle/>
          <a:p>
            <a:endParaRPr lang="en-US">
              <a:solidFill>
                <a:srgbClr val="007C92"/>
              </a:solidFill>
              <a:latin typeface="Univers 47 CondensedLight" panose="00000400000000000000" pitchFamily="2" charset="0"/>
            </a:endParaRPr>
          </a:p>
        </p:txBody>
      </p:sp>
      <p:sp>
        <p:nvSpPr>
          <p:cNvPr id="30" name="CasellaDiTesto 66"/>
          <p:cNvSpPr txBox="1"/>
          <p:nvPr/>
        </p:nvSpPr>
        <p:spPr>
          <a:xfrm>
            <a:off x="1251732" y="1318917"/>
            <a:ext cx="785835" cy="138499"/>
          </a:xfrm>
          <a:prstGeom prst="rect">
            <a:avLst/>
          </a:prstGeom>
          <a:noFill/>
        </p:spPr>
        <p:txBody>
          <a:bodyPr wrap="square" lIns="0" tIns="0" rIns="0" bIns="0" rtlCol="0">
            <a:spAutoFit/>
          </a:bodyPr>
          <a:lstStyle/>
          <a:p>
            <a:pPr defTabSz="914400"/>
            <a:r>
              <a:rPr lang="it-IT" sz="900" i="1" dirty="0">
                <a:solidFill>
                  <a:srgbClr val="000000"/>
                </a:solidFill>
                <a:latin typeface="Univers 47 CondensedLight" panose="00000400000000000000" pitchFamily="2" charset="0"/>
              </a:rPr>
              <a:t>Millionen Euro </a:t>
            </a:r>
          </a:p>
        </p:txBody>
      </p:sp>
      <p:sp>
        <p:nvSpPr>
          <p:cNvPr id="89" name="Freeform 4"/>
          <p:cNvSpPr>
            <a:spLocks/>
          </p:cNvSpPr>
          <p:nvPr>
            <p:custDataLst>
              <p:tags r:id="rId34"/>
            </p:custDataLst>
          </p:nvPr>
        </p:nvSpPr>
        <p:spPr bwMode="auto">
          <a:xfrm rot="308734">
            <a:off x="5838056" y="3981310"/>
            <a:ext cx="560339" cy="291211"/>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5875" cap="flat" cmpd="sng">
            <a:solidFill>
              <a:srgbClr val="9E3039"/>
            </a:solidFill>
            <a:prstDash val="solid"/>
            <a:round/>
            <a:headEnd type="none" w="sm" len="sm"/>
            <a:tailEnd type="none" w="sm" len="sm"/>
          </a:ln>
        </p:spPr>
        <p:txBody>
          <a:bodyPr wrap="none" anchor="ctr"/>
          <a:lstStyle/>
          <a:p>
            <a:endParaRPr lang="en-US">
              <a:solidFill>
                <a:srgbClr val="007C92"/>
              </a:solidFill>
              <a:latin typeface="Univers 47 CondensedLight" panose="00000400000000000000" pitchFamily="2" charset="0"/>
            </a:endParaRPr>
          </a:p>
        </p:txBody>
      </p:sp>
    </p:spTree>
    <p:extLst>
      <p:ext uri="{BB962C8B-B14F-4D97-AF65-F5344CB8AC3E}">
        <p14:creationId xmlns:p14="http://schemas.microsoft.com/office/powerpoint/2010/main" val="301843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7"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it-IT" sz="7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de-DE" sz="2000" dirty="0">
                <a:solidFill>
                  <a:srgbClr val="002060"/>
                </a:solidFill>
                <a:latin typeface="KPMG Extralight" panose="020B0303030202040204" pitchFamily="34" charset="0"/>
              </a:rPr>
              <a:t>Erlöse aus den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338357"/>
            <a:ext cx="8684266" cy="623451"/>
          </a:xfrm>
        </p:spPr>
        <p:txBody>
          <a:bodyPr/>
          <a:lstStyle/>
          <a:p>
            <a:r>
              <a:rPr lang="it-IT" sz="4000" dirty="0"/>
              <a:t>Zeitliche Aufteilung nach Bezirken</a:t>
            </a:r>
          </a:p>
        </p:txBody>
      </p:sp>
      <p:sp>
        <p:nvSpPr>
          <p:cNvPr id="357" name="AutoShape 39"/>
          <p:cNvSpPr>
            <a:spLocks noChangeArrowheads="1"/>
          </p:cNvSpPr>
          <p:nvPr/>
        </p:nvSpPr>
        <p:spPr bwMode="auto">
          <a:xfrm>
            <a:off x="3547925" y="985150"/>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€/m²</a:t>
            </a:r>
          </a:p>
        </p:txBody>
      </p:sp>
      <p:sp>
        <p:nvSpPr>
          <p:cNvPr id="358" name="AutoShape 39"/>
          <p:cNvSpPr>
            <a:spLocks noChangeArrowheads="1"/>
          </p:cNvSpPr>
          <p:nvPr/>
        </p:nvSpPr>
        <p:spPr bwMode="auto">
          <a:xfrm>
            <a:off x="6454654" y="992300"/>
            <a:ext cx="1404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Gesamterlöse (€ Mio.)</a:t>
            </a:r>
          </a:p>
        </p:txBody>
      </p:sp>
      <p:sp>
        <p:nvSpPr>
          <p:cNvPr id="359" name="AutoShape 39"/>
          <p:cNvSpPr>
            <a:spLocks noChangeArrowheads="1"/>
          </p:cNvSpPr>
          <p:nvPr/>
        </p:nvSpPr>
        <p:spPr bwMode="auto">
          <a:xfrm>
            <a:off x="5014564" y="985150"/>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Veräußerungsjahr</a:t>
            </a:r>
          </a:p>
        </p:txBody>
      </p:sp>
      <p:sp>
        <p:nvSpPr>
          <p:cNvPr id="361" name="AutoShape 39"/>
          <p:cNvSpPr>
            <a:spLocks noChangeArrowheads="1"/>
          </p:cNvSpPr>
          <p:nvPr/>
        </p:nvSpPr>
        <p:spPr bwMode="auto">
          <a:xfrm>
            <a:off x="3547925" y="127613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4.000</a:t>
            </a:r>
          </a:p>
        </p:txBody>
      </p:sp>
      <p:sp>
        <p:nvSpPr>
          <p:cNvPr id="362" name="AutoShape 39"/>
          <p:cNvSpPr>
            <a:spLocks noChangeArrowheads="1"/>
          </p:cNvSpPr>
          <p:nvPr/>
        </p:nvSpPr>
        <p:spPr bwMode="auto">
          <a:xfrm>
            <a:off x="6454654" y="1283285"/>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62</a:t>
            </a:r>
          </a:p>
        </p:txBody>
      </p:sp>
      <p:sp>
        <p:nvSpPr>
          <p:cNvPr id="363" name="AutoShape 39"/>
          <p:cNvSpPr>
            <a:spLocks noChangeArrowheads="1"/>
          </p:cNvSpPr>
          <p:nvPr/>
        </p:nvSpPr>
        <p:spPr bwMode="auto">
          <a:xfrm>
            <a:off x="4999921" y="127613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365" name="AutoShape 39"/>
          <p:cNvSpPr>
            <a:spLocks noChangeArrowheads="1"/>
          </p:cNvSpPr>
          <p:nvPr/>
        </p:nvSpPr>
        <p:spPr bwMode="auto">
          <a:xfrm>
            <a:off x="3547925" y="155890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4.750</a:t>
            </a:r>
          </a:p>
        </p:txBody>
      </p:sp>
      <p:sp>
        <p:nvSpPr>
          <p:cNvPr id="366" name="AutoShape 39"/>
          <p:cNvSpPr>
            <a:spLocks noChangeArrowheads="1"/>
          </p:cNvSpPr>
          <p:nvPr/>
        </p:nvSpPr>
        <p:spPr bwMode="auto">
          <a:xfrm>
            <a:off x="6454654" y="1570380"/>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105</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367" name="AutoShape 39"/>
          <p:cNvSpPr>
            <a:spLocks noChangeArrowheads="1"/>
          </p:cNvSpPr>
          <p:nvPr/>
        </p:nvSpPr>
        <p:spPr bwMode="auto">
          <a:xfrm>
            <a:off x="4999921" y="154899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4</a:t>
            </a:r>
          </a:p>
        </p:txBody>
      </p:sp>
      <p:sp>
        <p:nvSpPr>
          <p:cNvPr id="369" name="AutoShape 39"/>
          <p:cNvSpPr>
            <a:spLocks noChangeArrowheads="1"/>
          </p:cNvSpPr>
          <p:nvPr/>
        </p:nvSpPr>
        <p:spPr bwMode="auto">
          <a:xfrm>
            <a:off x="3547925" y="185331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5</a:t>
            </a: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.000</a:t>
            </a:r>
          </a:p>
        </p:txBody>
      </p:sp>
      <p:sp>
        <p:nvSpPr>
          <p:cNvPr id="370" name="AutoShape 39"/>
          <p:cNvSpPr>
            <a:spLocks noChangeArrowheads="1"/>
          </p:cNvSpPr>
          <p:nvPr/>
        </p:nvSpPr>
        <p:spPr bwMode="auto">
          <a:xfrm>
            <a:off x="6454654" y="1860463"/>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189</a:t>
            </a:r>
          </a:p>
        </p:txBody>
      </p:sp>
      <p:sp>
        <p:nvSpPr>
          <p:cNvPr id="371" name="AutoShape 39"/>
          <p:cNvSpPr>
            <a:spLocks noChangeArrowheads="1"/>
          </p:cNvSpPr>
          <p:nvPr/>
        </p:nvSpPr>
        <p:spPr bwMode="auto">
          <a:xfrm>
            <a:off x="4999921" y="185331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373" name="AutoShape 39"/>
          <p:cNvSpPr>
            <a:spLocks noChangeArrowheads="1"/>
          </p:cNvSpPr>
          <p:nvPr/>
        </p:nvSpPr>
        <p:spPr bwMode="auto">
          <a:xfrm>
            <a:off x="3547925" y="21368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5.000</a:t>
            </a:r>
          </a:p>
        </p:txBody>
      </p:sp>
      <p:sp>
        <p:nvSpPr>
          <p:cNvPr id="374" name="AutoShape 39"/>
          <p:cNvSpPr>
            <a:spLocks noChangeArrowheads="1"/>
          </p:cNvSpPr>
          <p:nvPr/>
        </p:nvSpPr>
        <p:spPr bwMode="auto">
          <a:xfrm>
            <a:off x="6454654" y="2144018"/>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35</a:t>
            </a:r>
          </a:p>
        </p:txBody>
      </p:sp>
      <p:sp>
        <p:nvSpPr>
          <p:cNvPr id="375" name="AutoShape 39"/>
          <p:cNvSpPr>
            <a:spLocks noChangeArrowheads="1"/>
          </p:cNvSpPr>
          <p:nvPr/>
        </p:nvSpPr>
        <p:spPr bwMode="auto">
          <a:xfrm>
            <a:off x="4999921" y="21368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377" name="AutoShape 39"/>
          <p:cNvSpPr>
            <a:spLocks noChangeArrowheads="1"/>
          </p:cNvSpPr>
          <p:nvPr/>
        </p:nvSpPr>
        <p:spPr bwMode="auto">
          <a:xfrm>
            <a:off x="3547925" y="24237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5.000</a:t>
            </a:r>
          </a:p>
        </p:txBody>
      </p:sp>
      <p:sp>
        <p:nvSpPr>
          <p:cNvPr id="378" name="AutoShape 39"/>
          <p:cNvSpPr>
            <a:spLocks noChangeArrowheads="1"/>
          </p:cNvSpPr>
          <p:nvPr/>
        </p:nvSpPr>
        <p:spPr bwMode="auto">
          <a:xfrm>
            <a:off x="6454654" y="2430929"/>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52</a:t>
            </a:r>
          </a:p>
        </p:txBody>
      </p:sp>
      <p:sp>
        <p:nvSpPr>
          <p:cNvPr id="379" name="AutoShape 39"/>
          <p:cNvSpPr>
            <a:spLocks noChangeArrowheads="1"/>
          </p:cNvSpPr>
          <p:nvPr/>
        </p:nvSpPr>
        <p:spPr bwMode="auto">
          <a:xfrm>
            <a:off x="4999921" y="24237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390" name="AutoShape 39"/>
          <p:cNvSpPr>
            <a:spLocks noChangeArrowheads="1"/>
          </p:cNvSpPr>
          <p:nvPr/>
        </p:nvSpPr>
        <p:spPr bwMode="auto">
          <a:xfrm>
            <a:off x="3547925" y="2710690"/>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4.500</a:t>
            </a:r>
          </a:p>
        </p:txBody>
      </p:sp>
      <p:sp>
        <p:nvSpPr>
          <p:cNvPr id="391" name="AutoShape 39"/>
          <p:cNvSpPr>
            <a:spLocks noChangeArrowheads="1"/>
          </p:cNvSpPr>
          <p:nvPr/>
        </p:nvSpPr>
        <p:spPr bwMode="auto">
          <a:xfrm>
            <a:off x="6454654" y="2717840"/>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100</a:t>
            </a:r>
          </a:p>
        </p:txBody>
      </p:sp>
      <p:sp>
        <p:nvSpPr>
          <p:cNvPr id="392" name="AutoShape 39"/>
          <p:cNvSpPr>
            <a:spLocks noChangeArrowheads="1"/>
          </p:cNvSpPr>
          <p:nvPr/>
        </p:nvSpPr>
        <p:spPr bwMode="auto">
          <a:xfrm>
            <a:off x="4999921" y="2710690"/>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2</a:t>
            </a:r>
          </a:p>
        </p:txBody>
      </p:sp>
      <p:sp>
        <p:nvSpPr>
          <p:cNvPr id="394" name="AutoShape 39"/>
          <p:cNvSpPr>
            <a:spLocks noChangeArrowheads="1"/>
          </p:cNvSpPr>
          <p:nvPr/>
        </p:nvSpPr>
        <p:spPr bwMode="auto">
          <a:xfrm>
            <a:off x="3547925" y="299760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4.500</a:t>
            </a:r>
          </a:p>
        </p:txBody>
      </p:sp>
      <p:sp>
        <p:nvSpPr>
          <p:cNvPr id="395" name="AutoShape 39"/>
          <p:cNvSpPr>
            <a:spLocks noChangeArrowheads="1"/>
          </p:cNvSpPr>
          <p:nvPr/>
        </p:nvSpPr>
        <p:spPr bwMode="auto">
          <a:xfrm>
            <a:off x="6454654" y="3004751"/>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84</a:t>
            </a:r>
          </a:p>
        </p:txBody>
      </p:sp>
      <p:sp>
        <p:nvSpPr>
          <p:cNvPr id="396" name="AutoShape 39"/>
          <p:cNvSpPr>
            <a:spLocks noChangeArrowheads="1"/>
          </p:cNvSpPr>
          <p:nvPr/>
        </p:nvSpPr>
        <p:spPr bwMode="auto">
          <a:xfrm>
            <a:off x="4999921" y="299760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2</a:t>
            </a:r>
          </a:p>
        </p:txBody>
      </p:sp>
      <p:sp>
        <p:nvSpPr>
          <p:cNvPr id="398" name="AutoShape 39"/>
          <p:cNvSpPr>
            <a:spLocks noChangeArrowheads="1"/>
          </p:cNvSpPr>
          <p:nvPr/>
        </p:nvSpPr>
        <p:spPr bwMode="auto">
          <a:xfrm>
            <a:off x="3547925" y="328451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4.500</a:t>
            </a:r>
          </a:p>
        </p:txBody>
      </p:sp>
      <p:sp>
        <p:nvSpPr>
          <p:cNvPr id="399" name="AutoShape 39"/>
          <p:cNvSpPr>
            <a:spLocks noChangeArrowheads="1"/>
          </p:cNvSpPr>
          <p:nvPr/>
        </p:nvSpPr>
        <p:spPr bwMode="auto">
          <a:xfrm>
            <a:off x="6454654" y="3291662"/>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95</a:t>
            </a:r>
          </a:p>
        </p:txBody>
      </p:sp>
      <p:sp>
        <p:nvSpPr>
          <p:cNvPr id="400" name="AutoShape 39"/>
          <p:cNvSpPr>
            <a:spLocks noChangeArrowheads="1"/>
          </p:cNvSpPr>
          <p:nvPr/>
        </p:nvSpPr>
        <p:spPr bwMode="auto">
          <a:xfrm>
            <a:off x="4999921" y="328451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2</a:t>
            </a:r>
          </a:p>
        </p:txBody>
      </p:sp>
      <p:sp>
        <p:nvSpPr>
          <p:cNvPr id="402" name="AutoShape 39"/>
          <p:cNvSpPr>
            <a:spLocks noChangeArrowheads="1"/>
          </p:cNvSpPr>
          <p:nvPr/>
        </p:nvSpPr>
        <p:spPr bwMode="auto">
          <a:xfrm>
            <a:off x="3547925" y="357142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3.200</a:t>
            </a:r>
          </a:p>
        </p:txBody>
      </p:sp>
      <p:sp>
        <p:nvSpPr>
          <p:cNvPr id="403" name="AutoShape 39"/>
          <p:cNvSpPr>
            <a:spLocks noChangeArrowheads="1"/>
          </p:cNvSpPr>
          <p:nvPr/>
        </p:nvSpPr>
        <p:spPr bwMode="auto">
          <a:xfrm>
            <a:off x="6454654" y="3578573"/>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174</a:t>
            </a:r>
          </a:p>
        </p:txBody>
      </p:sp>
      <p:sp>
        <p:nvSpPr>
          <p:cNvPr id="404" name="AutoShape 39"/>
          <p:cNvSpPr>
            <a:spLocks noChangeArrowheads="1"/>
          </p:cNvSpPr>
          <p:nvPr/>
        </p:nvSpPr>
        <p:spPr bwMode="auto">
          <a:xfrm>
            <a:off x="4999921" y="357142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406" name="AutoShape 39"/>
          <p:cNvSpPr>
            <a:spLocks noChangeArrowheads="1"/>
          </p:cNvSpPr>
          <p:nvPr/>
        </p:nvSpPr>
        <p:spPr bwMode="auto">
          <a:xfrm>
            <a:off x="3547925" y="385833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3.200</a:t>
            </a:r>
          </a:p>
        </p:txBody>
      </p:sp>
      <p:sp>
        <p:nvSpPr>
          <p:cNvPr id="407" name="AutoShape 39"/>
          <p:cNvSpPr>
            <a:spLocks noChangeArrowheads="1"/>
          </p:cNvSpPr>
          <p:nvPr/>
        </p:nvSpPr>
        <p:spPr bwMode="auto">
          <a:xfrm>
            <a:off x="6454654" y="3865484"/>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6</a:t>
            </a: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a:t>
            </a:r>
            <a:r>
              <a:rPr lang="en-US" sz="800" b="1" kern="0" dirty="0">
                <a:solidFill>
                  <a:srgbClr val="00338D"/>
                </a:solidFill>
                <a:latin typeface="Univers 47 CondensedLight" panose="00000400000000000000" pitchFamily="2" charset="0"/>
                <a:cs typeface="Arial" pitchFamily="34" charset="0"/>
              </a:rPr>
              <a:t>2</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408" name="AutoShape 39"/>
          <p:cNvSpPr>
            <a:spLocks noChangeArrowheads="1"/>
          </p:cNvSpPr>
          <p:nvPr/>
        </p:nvSpPr>
        <p:spPr bwMode="auto">
          <a:xfrm>
            <a:off x="4999921" y="385833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410" name="AutoShape 39"/>
          <p:cNvSpPr>
            <a:spLocks noChangeArrowheads="1"/>
          </p:cNvSpPr>
          <p:nvPr/>
        </p:nvSpPr>
        <p:spPr bwMode="auto">
          <a:xfrm>
            <a:off x="3547925" y="414524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2.500</a:t>
            </a:r>
          </a:p>
        </p:txBody>
      </p:sp>
      <p:sp>
        <p:nvSpPr>
          <p:cNvPr id="411" name="AutoShape 39"/>
          <p:cNvSpPr>
            <a:spLocks noChangeArrowheads="1"/>
          </p:cNvSpPr>
          <p:nvPr/>
        </p:nvSpPr>
        <p:spPr bwMode="auto">
          <a:xfrm>
            <a:off x="6454654" y="4152395"/>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45</a:t>
            </a:r>
          </a:p>
        </p:txBody>
      </p:sp>
      <p:sp>
        <p:nvSpPr>
          <p:cNvPr id="412" name="AutoShape 39"/>
          <p:cNvSpPr>
            <a:spLocks noChangeArrowheads="1"/>
          </p:cNvSpPr>
          <p:nvPr/>
        </p:nvSpPr>
        <p:spPr bwMode="auto">
          <a:xfrm>
            <a:off x="4999921" y="414524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421" name="AutoShape 39"/>
          <p:cNvSpPr>
            <a:spLocks noChangeArrowheads="1"/>
          </p:cNvSpPr>
          <p:nvPr/>
        </p:nvSpPr>
        <p:spPr bwMode="auto">
          <a:xfrm>
            <a:off x="3547925" y="443215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2.500</a:t>
            </a:r>
          </a:p>
        </p:txBody>
      </p:sp>
      <p:sp>
        <p:nvSpPr>
          <p:cNvPr id="422" name="AutoShape 39"/>
          <p:cNvSpPr>
            <a:spLocks noChangeArrowheads="1"/>
          </p:cNvSpPr>
          <p:nvPr/>
        </p:nvSpPr>
        <p:spPr bwMode="auto">
          <a:xfrm>
            <a:off x="6454654" y="4439306"/>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31</a:t>
            </a:r>
          </a:p>
        </p:txBody>
      </p:sp>
      <p:sp>
        <p:nvSpPr>
          <p:cNvPr id="423" name="AutoShape 39"/>
          <p:cNvSpPr>
            <a:spLocks noChangeArrowheads="1"/>
          </p:cNvSpPr>
          <p:nvPr/>
        </p:nvSpPr>
        <p:spPr bwMode="auto">
          <a:xfrm>
            <a:off x="4999921" y="443215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2</a:t>
            </a:r>
          </a:p>
        </p:txBody>
      </p:sp>
      <p:sp>
        <p:nvSpPr>
          <p:cNvPr id="425" name="AutoShape 39"/>
          <p:cNvSpPr>
            <a:spLocks noChangeArrowheads="1"/>
          </p:cNvSpPr>
          <p:nvPr/>
        </p:nvSpPr>
        <p:spPr bwMode="auto">
          <a:xfrm>
            <a:off x="3547925" y="471906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1.600</a:t>
            </a:r>
          </a:p>
        </p:txBody>
      </p:sp>
      <p:sp>
        <p:nvSpPr>
          <p:cNvPr id="426" name="AutoShape 39"/>
          <p:cNvSpPr>
            <a:spLocks noChangeArrowheads="1"/>
          </p:cNvSpPr>
          <p:nvPr/>
        </p:nvSpPr>
        <p:spPr bwMode="auto">
          <a:xfrm>
            <a:off x="6454654" y="4726217"/>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18</a:t>
            </a:r>
          </a:p>
        </p:txBody>
      </p:sp>
      <p:sp>
        <p:nvSpPr>
          <p:cNvPr id="427" name="AutoShape 39"/>
          <p:cNvSpPr>
            <a:spLocks noChangeArrowheads="1"/>
          </p:cNvSpPr>
          <p:nvPr/>
        </p:nvSpPr>
        <p:spPr bwMode="auto">
          <a:xfrm>
            <a:off x="4999921" y="471906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3</a:t>
            </a:r>
          </a:p>
        </p:txBody>
      </p:sp>
      <p:sp>
        <p:nvSpPr>
          <p:cNvPr id="429" name="AutoShape 39"/>
          <p:cNvSpPr>
            <a:spLocks noChangeArrowheads="1"/>
          </p:cNvSpPr>
          <p:nvPr/>
        </p:nvSpPr>
        <p:spPr bwMode="auto">
          <a:xfrm>
            <a:off x="3547925" y="500597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1.600</a:t>
            </a:r>
          </a:p>
        </p:txBody>
      </p:sp>
      <p:sp>
        <p:nvSpPr>
          <p:cNvPr id="430" name="AutoShape 39"/>
          <p:cNvSpPr>
            <a:spLocks noChangeArrowheads="1"/>
          </p:cNvSpPr>
          <p:nvPr/>
        </p:nvSpPr>
        <p:spPr bwMode="auto">
          <a:xfrm>
            <a:off x="6454654" y="5013128"/>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43</a:t>
            </a:r>
          </a:p>
        </p:txBody>
      </p:sp>
      <p:sp>
        <p:nvSpPr>
          <p:cNvPr id="431" name="AutoShape 39"/>
          <p:cNvSpPr>
            <a:spLocks noChangeArrowheads="1"/>
          </p:cNvSpPr>
          <p:nvPr/>
        </p:nvSpPr>
        <p:spPr bwMode="auto">
          <a:xfrm>
            <a:off x="4999921" y="500597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3</a:t>
            </a:r>
          </a:p>
        </p:txBody>
      </p:sp>
      <p:sp>
        <p:nvSpPr>
          <p:cNvPr id="433" name="AutoShape 39"/>
          <p:cNvSpPr>
            <a:spLocks noChangeArrowheads="1"/>
          </p:cNvSpPr>
          <p:nvPr/>
        </p:nvSpPr>
        <p:spPr bwMode="auto">
          <a:xfrm>
            <a:off x="3547925" y="529288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1.600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434" name="AutoShape 39"/>
          <p:cNvSpPr>
            <a:spLocks noChangeArrowheads="1"/>
          </p:cNvSpPr>
          <p:nvPr/>
        </p:nvSpPr>
        <p:spPr bwMode="auto">
          <a:xfrm>
            <a:off x="6454654" y="5300039"/>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42</a:t>
            </a:r>
          </a:p>
        </p:txBody>
      </p:sp>
      <p:sp>
        <p:nvSpPr>
          <p:cNvPr id="435" name="AutoShape 39"/>
          <p:cNvSpPr>
            <a:spLocks noChangeArrowheads="1"/>
          </p:cNvSpPr>
          <p:nvPr/>
        </p:nvSpPr>
        <p:spPr bwMode="auto">
          <a:xfrm>
            <a:off x="4999921" y="529288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3</a:t>
            </a:r>
          </a:p>
        </p:txBody>
      </p:sp>
      <p:sp>
        <p:nvSpPr>
          <p:cNvPr id="437" name="AutoShape 39"/>
          <p:cNvSpPr>
            <a:spLocks noChangeArrowheads="1"/>
          </p:cNvSpPr>
          <p:nvPr/>
        </p:nvSpPr>
        <p:spPr bwMode="auto">
          <a:xfrm>
            <a:off x="3547925" y="5579800"/>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3.200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438" name="AutoShape 39"/>
          <p:cNvSpPr>
            <a:spLocks noChangeArrowheads="1"/>
          </p:cNvSpPr>
          <p:nvPr/>
        </p:nvSpPr>
        <p:spPr bwMode="auto">
          <a:xfrm>
            <a:off x="6454654" y="5586950"/>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143</a:t>
            </a:r>
          </a:p>
        </p:txBody>
      </p:sp>
      <p:sp>
        <p:nvSpPr>
          <p:cNvPr id="439" name="AutoShape 39"/>
          <p:cNvSpPr>
            <a:spLocks noChangeArrowheads="1"/>
          </p:cNvSpPr>
          <p:nvPr/>
        </p:nvSpPr>
        <p:spPr bwMode="auto">
          <a:xfrm>
            <a:off x="4999921" y="5579800"/>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3</a:t>
            </a:r>
          </a:p>
        </p:txBody>
      </p:sp>
      <p:sp>
        <p:nvSpPr>
          <p:cNvPr id="441" name="AutoShape 39"/>
          <p:cNvSpPr>
            <a:spLocks noChangeArrowheads="1"/>
          </p:cNvSpPr>
          <p:nvPr/>
        </p:nvSpPr>
        <p:spPr bwMode="auto">
          <a:xfrm>
            <a:off x="3547925" y="586671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3.200</a:t>
            </a:r>
          </a:p>
        </p:txBody>
      </p:sp>
      <p:sp>
        <p:nvSpPr>
          <p:cNvPr id="442" name="AutoShape 39"/>
          <p:cNvSpPr>
            <a:spLocks noChangeArrowheads="1"/>
          </p:cNvSpPr>
          <p:nvPr/>
        </p:nvSpPr>
        <p:spPr bwMode="auto">
          <a:xfrm>
            <a:off x="6454654" y="5873861"/>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11</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443" name="AutoShape 39"/>
          <p:cNvSpPr>
            <a:spLocks noChangeArrowheads="1"/>
          </p:cNvSpPr>
          <p:nvPr/>
        </p:nvSpPr>
        <p:spPr bwMode="auto">
          <a:xfrm>
            <a:off x="4999921" y="586671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5</a:t>
            </a:r>
          </a:p>
        </p:txBody>
      </p:sp>
      <p:sp>
        <p:nvSpPr>
          <p:cNvPr id="445" name="AutoShape 39"/>
          <p:cNvSpPr>
            <a:spLocks noChangeArrowheads="1"/>
          </p:cNvSpPr>
          <p:nvPr/>
        </p:nvSpPr>
        <p:spPr bwMode="auto">
          <a:xfrm>
            <a:off x="3547925" y="615362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lang="en-US" sz="800" b="1" kern="0" dirty="0">
                <a:solidFill>
                  <a:srgbClr val="00338D"/>
                </a:solidFill>
                <a:latin typeface="Univers 47 CondensedLight" panose="00000400000000000000" pitchFamily="2" charset="0"/>
                <a:cs typeface="Arial" pitchFamily="34" charset="0"/>
              </a:rPr>
              <a:t>3.200</a:t>
            </a:r>
          </a:p>
        </p:txBody>
      </p:sp>
      <p:sp>
        <p:nvSpPr>
          <p:cNvPr id="446" name="AutoShape 39"/>
          <p:cNvSpPr>
            <a:spLocks noChangeArrowheads="1"/>
          </p:cNvSpPr>
          <p:nvPr/>
        </p:nvSpPr>
        <p:spPr bwMode="auto">
          <a:xfrm>
            <a:off x="6454654" y="6160779"/>
            <a:ext cx="1404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a:t>
            </a:r>
          </a:p>
        </p:txBody>
      </p:sp>
      <p:sp>
        <p:nvSpPr>
          <p:cNvPr id="447" name="AutoShape 39"/>
          <p:cNvSpPr>
            <a:spLocks noChangeArrowheads="1"/>
          </p:cNvSpPr>
          <p:nvPr/>
        </p:nvSpPr>
        <p:spPr bwMode="auto">
          <a:xfrm>
            <a:off x="4999921" y="615362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Jahr 6</a:t>
            </a:r>
          </a:p>
        </p:txBody>
      </p:sp>
      <p:grpSp>
        <p:nvGrpSpPr>
          <p:cNvPr id="4" name="Gruppo 3"/>
          <p:cNvGrpSpPr/>
          <p:nvPr/>
        </p:nvGrpSpPr>
        <p:grpSpPr>
          <a:xfrm>
            <a:off x="8182956" y="4301259"/>
            <a:ext cx="1525608" cy="623340"/>
            <a:chOff x="8245741" y="4292264"/>
            <a:chExt cx="1525608" cy="623340"/>
          </a:xfrm>
        </p:grpSpPr>
        <p:sp>
          <p:nvSpPr>
            <p:cNvPr id="448" name="Pentagon 144"/>
            <p:cNvSpPr/>
            <p:nvPr/>
          </p:nvSpPr>
          <p:spPr>
            <a:xfrm>
              <a:off x="8325669" y="4292264"/>
              <a:ext cx="1364566" cy="623340"/>
            </a:xfrm>
            <a:prstGeom prst="homePlate">
              <a:avLst>
                <a:gd name="adj" fmla="val 0"/>
              </a:avLst>
            </a:prstGeom>
            <a:solidFill>
              <a:srgbClr val="CCE3F4"/>
            </a:solidFill>
            <a:ln w="19050" cap="rnd"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Univers 47 CondensedLight" panose="00000400000000000000" pitchFamily="2" charset="0"/>
                <a:ea typeface="+mn-ea"/>
                <a:cs typeface="+mn-cs"/>
              </a:endParaRPr>
            </a:p>
          </p:txBody>
        </p:sp>
        <p:sp>
          <p:nvSpPr>
            <p:cNvPr id="449" name="Text Placeholder 9"/>
            <p:cNvSpPr txBox="1">
              <a:spLocks/>
            </p:cNvSpPr>
            <p:nvPr/>
          </p:nvSpPr>
          <p:spPr bwMode="gray">
            <a:xfrm>
              <a:off x="8721677" y="4344519"/>
              <a:ext cx="1049672" cy="148123"/>
            </a:xfrm>
            <a:prstGeom prst="rect">
              <a:avLst/>
            </a:prstGeom>
          </p:spPr>
          <p:txBody>
            <a:bodyPr lIns="0" tIns="0" rIns="0" bIns="0"/>
            <a:lstStyle/>
            <a:p>
              <a:pPr marL="1587" lvl="1" defTabSz="914400">
                <a:buClr>
                  <a:srgbClr val="FFFFFF">
                    <a:lumMod val="65000"/>
                  </a:srgbClr>
                </a:buClr>
                <a:buSzPct val="85000"/>
                <a:defRPr/>
              </a:pPr>
              <a:r>
                <a:rPr lang="it-IT" sz="800" kern="0" dirty="0">
                  <a:solidFill>
                    <a:srgbClr val="000000"/>
                  </a:solidFill>
                  <a:latin typeface="Univers 47 CondensedLight" panose="00000400000000000000" pitchFamily="2" charset="0"/>
                  <a:cs typeface="Arial" pitchFamily="34" charset="0"/>
                </a:rPr>
                <a:t>Gesamt MBL1 €556 Mio.</a:t>
              </a:r>
            </a:p>
          </p:txBody>
        </p:sp>
        <p:sp>
          <p:nvSpPr>
            <p:cNvPr id="450" name="Text Placeholder 9"/>
            <p:cNvSpPr txBox="1">
              <a:spLocks/>
            </p:cNvSpPr>
            <p:nvPr/>
          </p:nvSpPr>
          <p:spPr bwMode="gray">
            <a:xfrm>
              <a:off x="8721677" y="4536739"/>
              <a:ext cx="1049672" cy="148123"/>
            </a:xfrm>
            <a:prstGeom prst="rect">
              <a:avLst/>
            </a:prstGeom>
          </p:spPr>
          <p:txBody>
            <a:bodyPr lIns="0" tIns="0" rIns="0" bIns="0"/>
            <a:lstStyle/>
            <a:p>
              <a:pPr marL="1587" lvl="1" defTabSz="914400">
                <a:buClr>
                  <a:srgbClr val="FFFFFF">
                    <a:lumMod val="65000"/>
                  </a:srgbClr>
                </a:buClr>
                <a:buSzPct val="85000"/>
                <a:defRPr/>
              </a:pPr>
              <a:r>
                <a:rPr lang="it-IT" sz="800" kern="0" dirty="0">
                  <a:solidFill>
                    <a:srgbClr val="000000"/>
                  </a:solidFill>
                  <a:latin typeface="Univers 47 CondensedLight" panose="00000400000000000000" pitchFamily="2" charset="0"/>
                  <a:cs typeface="Arial" pitchFamily="34" charset="0"/>
                </a:rPr>
                <a:t>Gesamt MBL2 €458 Mio.</a:t>
              </a:r>
            </a:p>
          </p:txBody>
        </p:sp>
        <p:sp>
          <p:nvSpPr>
            <p:cNvPr id="451" name="Text Placeholder 9"/>
            <p:cNvSpPr txBox="1">
              <a:spLocks/>
            </p:cNvSpPr>
            <p:nvPr/>
          </p:nvSpPr>
          <p:spPr bwMode="gray">
            <a:xfrm>
              <a:off x="8721677" y="4728959"/>
              <a:ext cx="1049672" cy="148123"/>
            </a:xfrm>
            <a:prstGeom prst="rect">
              <a:avLst/>
            </a:prstGeom>
          </p:spPr>
          <p:txBody>
            <a:bodyPr lIns="0" tIns="0" rIns="0" bIns="0"/>
            <a:lstStyle/>
            <a:p>
              <a:pPr marL="1587" lvl="1" defTabSz="914400">
                <a:buClr>
                  <a:srgbClr val="FFFFFF">
                    <a:lumMod val="65000"/>
                  </a:srgbClr>
                </a:buClr>
                <a:buSzPct val="85000"/>
                <a:defRPr/>
              </a:pPr>
              <a:r>
                <a:rPr lang="it-IT" sz="800" kern="0" dirty="0">
                  <a:solidFill>
                    <a:srgbClr val="000000"/>
                  </a:solidFill>
                  <a:latin typeface="Univers 47 CondensedLight" panose="00000400000000000000" pitchFamily="2" charset="0"/>
                  <a:cs typeface="Arial" pitchFamily="34" charset="0"/>
                </a:rPr>
                <a:t>Gesamt MBL3 €276 Mio.</a:t>
              </a:r>
            </a:p>
          </p:txBody>
        </p:sp>
        <p:sp>
          <p:nvSpPr>
            <p:cNvPr id="452" name="Text Placeholder 9"/>
            <p:cNvSpPr txBox="1">
              <a:spLocks/>
            </p:cNvSpPr>
            <p:nvPr/>
          </p:nvSpPr>
          <p:spPr bwMode="gray">
            <a:xfrm>
              <a:off x="8245741" y="4535669"/>
              <a:ext cx="468000" cy="166353"/>
            </a:xfrm>
            <a:prstGeom prst="rect">
              <a:avLst/>
            </a:prstGeom>
          </p:spPr>
          <p:txBody>
            <a:bodyPr lIns="0" tIns="0" rIns="0" bIns="0"/>
            <a:lstStyle>
              <a:defPPr>
                <a:defRPr lang="en-US"/>
              </a:defPPr>
              <a:lvl2pPr marL="1587" lvl="1" algn="ctr">
                <a:buClr>
                  <a:schemeClr val="bg1">
                    <a:lumMod val="65000"/>
                  </a:schemeClr>
                </a:buClr>
                <a:buSzPct val="85000"/>
                <a:defRPr sz="800" i="1" kern="0">
                  <a:solidFill>
                    <a:schemeClr val="accent4"/>
                  </a:solidFill>
                  <a:latin typeface="+mj-lt"/>
                  <a:cs typeface="Arial" pitchFamily="34" charset="0"/>
                </a:defRPr>
              </a:lvl2pPr>
            </a:lstStyle>
            <a:p>
              <a:pPr lvl="1" defTabSz="914400">
                <a:buClr>
                  <a:srgbClr val="FFFFFF">
                    <a:lumMod val="65000"/>
                  </a:srgbClr>
                </a:buClr>
              </a:pPr>
              <a:r>
                <a:rPr lang="it-IT" i="0" dirty="0">
                  <a:solidFill>
                    <a:srgbClr val="000000"/>
                  </a:solidFill>
                  <a:latin typeface="Univers 47 CondensedLight" panose="00000400000000000000" pitchFamily="2" charset="0"/>
                </a:rPr>
                <a:t>Davon:</a:t>
              </a:r>
            </a:p>
          </p:txBody>
        </p:sp>
      </p:grpSp>
      <p:sp>
        <p:nvSpPr>
          <p:cNvPr id="455" name="Isosceles Triangle 55"/>
          <p:cNvSpPr/>
          <p:nvPr/>
        </p:nvSpPr>
        <p:spPr>
          <a:xfrm rot="16200000" flipV="1">
            <a:off x="5538890" y="3721754"/>
            <a:ext cx="5092938" cy="216000"/>
          </a:xfrm>
          <a:prstGeom prst="triangle">
            <a:avLst/>
          </a:prstGeom>
          <a:solidFill>
            <a:srgbClr val="DCDDDD"/>
          </a:solidFill>
          <a:ln w="12700" cap="rnd" cmpd="sng" algn="ctr">
            <a:no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a:ea typeface="+mn-ea"/>
              <a:cs typeface="+mn-cs"/>
            </a:endParaRPr>
          </a:p>
        </p:txBody>
      </p:sp>
      <p:grpSp>
        <p:nvGrpSpPr>
          <p:cNvPr id="108" name="Gruppo 107"/>
          <p:cNvGrpSpPr/>
          <p:nvPr/>
        </p:nvGrpSpPr>
        <p:grpSpPr>
          <a:xfrm>
            <a:off x="8536203" y="3248903"/>
            <a:ext cx="882000" cy="883181"/>
            <a:chOff x="8624158" y="3326293"/>
            <a:chExt cx="882000" cy="883181"/>
          </a:xfrm>
        </p:grpSpPr>
        <p:sp>
          <p:nvSpPr>
            <p:cNvPr id="109" name="Ovale 1"/>
            <p:cNvSpPr>
              <a:spLocks noChangeArrowheads="1"/>
            </p:cNvSpPr>
            <p:nvPr/>
          </p:nvSpPr>
          <p:spPr bwMode="auto">
            <a:xfrm>
              <a:off x="8624158" y="3326293"/>
              <a:ext cx="882000" cy="883181"/>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it-IT" altLang="en-US" i="1">
                <a:solidFill>
                  <a:srgbClr val="000000"/>
                </a:solidFill>
              </a:endParaRPr>
            </a:p>
          </p:txBody>
        </p:sp>
        <p:sp>
          <p:nvSpPr>
            <p:cNvPr id="110" name="Oval 502"/>
            <p:cNvSpPr>
              <a:spLocks noChangeAspect="1"/>
            </p:cNvSpPr>
            <p:nvPr/>
          </p:nvSpPr>
          <p:spPr>
            <a:xfrm>
              <a:off x="8691610" y="3389477"/>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it-IT" sz="2400" i="1" dirty="0">
                  <a:solidFill>
                    <a:srgbClr val="000000"/>
                  </a:solidFill>
                  <a:latin typeface="KPMG Light" panose="020B0403030202040204" pitchFamily="34" charset="0"/>
                </a:rPr>
                <a:t>Euro</a:t>
              </a:r>
            </a:p>
            <a:p>
              <a:pPr algn="ctr">
                <a:lnSpc>
                  <a:spcPct val="65000"/>
                </a:lnSpc>
              </a:pPr>
              <a:r>
                <a:rPr lang="it-IT" sz="2800" i="1" dirty="0">
                  <a:solidFill>
                    <a:srgbClr val="C6007E"/>
                  </a:solidFill>
                  <a:latin typeface="KPMG Light" panose="020B0403030202040204" pitchFamily="34" charset="0"/>
                </a:rPr>
                <a:t>1.290</a:t>
              </a:r>
              <a:r>
                <a:rPr lang="it-IT" sz="3200" i="1" dirty="0">
                  <a:solidFill>
                    <a:prstClr val="white"/>
                  </a:solidFill>
                  <a:latin typeface="KPMG Light" panose="020B0403030202040204" pitchFamily="34" charset="0"/>
                </a:rPr>
                <a:t> </a:t>
              </a:r>
            </a:p>
            <a:p>
              <a:pPr algn="ctr">
                <a:lnSpc>
                  <a:spcPct val="65000"/>
                </a:lnSpc>
              </a:pPr>
              <a:r>
                <a:rPr lang="it-IT" sz="2400" i="1" dirty="0">
                  <a:solidFill>
                    <a:srgbClr val="000000"/>
                  </a:solidFill>
                  <a:latin typeface="KPMG Light" panose="020B0403030202040204" pitchFamily="34" charset="0"/>
                </a:rPr>
                <a:t>Mio.</a:t>
              </a:r>
            </a:p>
          </p:txBody>
        </p:sp>
      </p:grpSp>
      <p:sp>
        <p:nvSpPr>
          <p:cNvPr id="111" name="Rettangolo 63"/>
          <p:cNvSpPr/>
          <p:nvPr/>
        </p:nvSpPr>
        <p:spPr>
          <a:xfrm>
            <a:off x="8360022" y="2764931"/>
            <a:ext cx="1191464" cy="404495"/>
          </a:xfrm>
          <a:prstGeom prst="rect">
            <a:avLst/>
          </a:prstGeom>
          <a:noFill/>
          <a:ln w="12700" cap="rnd" cmpd="sng" algn="ctr">
            <a:noFill/>
            <a:prstDash val="solid"/>
          </a:ln>
          <a:effectLst/>
        </p:spPr>
        <p:txBody>
          <a:bodyPr vert="horz" rtlCol="0" anchor="ctr"/>
          <a:lstStyle/>
          <a:p>
            <a:pPr algn="ctr" defTabSz="914400"/>
            <a:r>
              <a:rPr lang="it-IT" sz="2400" i="1" dirty="0">
                <a:solidFill>
                  <a:srgbClr val="00338D"/>
                </a:solidFill>
                <a:latin typeface="KPMG Light" panose="020B0403030202040204" pitchFamily="34" charset="0"/>
              </a:rPr>
              <a:t>Gesamterlöse</a:t>
            </a:r>
          </a:p>
        </p:txBody>
      </p:sp>
      <p:sp>
        <p:nvSpPr>
          <p:cNvPr id="149" name="AutoShape 39"/>
          <p:cNvSpPr>
            <a:spLocks noChangeArrowheads="1"/>
          </p:cNvSpPr>
          <p:nvPr/>
        </p:nvSpPr>
        <p:spPr bwMode="auto">
          <a:xfrm>
            <a:off x="649651" y="268925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C5</a:t>
            </a:r>
          </a:p>
        </p:txBody>
      </p:sp>
      <p:sp>
        <p:nvSpPr>
          <p:cNvPr id="150" name="AutoShape 39"/>
          <p:cNvSpPr>
            <a:spLocks noChangeArrowheads="1"/>
          </p:cNvSpPr>
          <p:nvPr/>
        </p:nvSpPr>
        <p:spPr bwMode="auto">
          <a:xfrm>
            <a:off x="649651" y="2977157"/>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C6</a:t>
            </a:r>
          </a:p>
        </p:txBody>
      </p:sp>
      <p:sp>
        <p:nvSpPr>
          <p:cNvPr id="151" name="AutoShape 39"/>
          <p:cNvSpPr>
            <a:spLocks noChangeArrowheads="1"/>
          </p:cNvSpPr>
          <p:nvPr/>
        </p:nvSpPr>
        <p:spPr bwMode="auto">
          <a:xfrm>
            <a:off x="649651" y="3265060"/>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C7</a:t>
            </a:r>
          </a:p>
        </p:txBody>
      </p:sp>
      <p:sp>
        <p:nvSpPr>
          <p:cNvPr id="152" name="AutoShape 39"/>
          <p:cNvSpPr>
            <a:spLocks noChangeArrowheads="1"/>
          </p:cNvSpPr>
          <p:nvPr/>
        </p:nvSpPr>
        <p:spPr bwMode="auto">
          <a:xfrm>
            <a:off x="649651" y="3552963"/>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D1</a:t>
            </a:r>
          </a:p>
        </p:txBody>
      </p:sp>
      <p:sp>
        <p:nvSpPr>
          <p:cNvPr id="153" name="AutoShape 39"/>
          <p:cNvSpPr>
            <a:spLocks noChangeArrowheads="1"/>
          </p:cNvSpPr>
          <p:nvPr/>
        </p:nvSpPr>
        <p:spPr bwMode="auto">
          <a:xfrm>
            <a:off x="649651" y="4121888"/>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E1</a:t>
            </a:r>
          </a:p>
        </p:txBody>
      </p:sp>
      <p:sp>
        <p:nvSpPr>
          <p:cNvPr id="154" name="AutoShape 39"/>
          <p:cNvSpPr>
            <a:spLocks noChangeArrowheads="1"/>
          </p:cNvSpPr>
          <p:nvPr/>
        </p:nvSpPr>
        <p:spPr bwMode="auto">
          <a:xfrm>
            <a:off x="649651" y="4409791"/>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E2</a:t>
            </a:r>
          </a:p>
        </p:txBody>
      </p:sp>
      <p:sp>
        <p:nvSpPr>
          <p:cNvPr id="155" name="AutoShape 39"/>
          <p:cNvSpPr>
            <a:spLocks noChangeArrowheads="1"/>
          </p:cNvSpPr>
          <p:nvPr/>
        </p:nvSpPr>
        <p:spPr bwMode="auto">
          <a:xfrm>
            <a:off x="649651" y="469747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F1</a:t>
            </a:r>
          </a:p>
        </p:txBody>
      </p:sp>
      <p:sp>
        <p:nvSpPr>
          <p:cNvPr id="156" name="AutoShape 39"/>
          <p:cNvSpPr>
            <a:spLocks noChangeArrowheads="1"/>
          </p:cNvSpPr>
          <p:nvPr/>
        </p:nvSpPr>
        <p:spPr bwMode="auto">
          <a:xfrm>
            <a:off x="649651" y="4985597"/>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F2</a:t>
            </a:r>
          </a:p>
        </p:txBody>
      </p:sp>
      <p:sp>
        <p:nvSpPr>
          <p:cNvPr id="157" name="AutoShape 39"/>
          <p:cNvSpPr>
            <a:spLocks noChangeArrowheads="1"/>
          </p:cNvSpPr>
          <p:nvPr/>
        </p:nvSpPr>
        <p:spPr bwMode="auto">
          <a:xfrm>
            <a:off x="649651" y="5273280"/>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F3</a:t>
            </a:r>
          </a:p>
        </p:txBody>
      </p:sp>
      <p:sp>
        <p:nvSpPr>
          <p:cNvPr id="158" name="AutoShape 39"/>
          <p:cNvSpPr>
            <a:spLocks noChangeArrowheads="1"/>
          </p:cNvSpPr>
          <p:nvPr/>
        </p:nvSpPr>
        <p:spPr bwMode="auto">
          <a:xfrm>
            <a:off x="649651" y="556828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A1</a:t>
            </a:r>
          </a:p>
        </p:txBody>
      </p:sp>
      <p:sp>
        <p:nvSpPr>
          <p:cNvPr id="159" name="AutoShape 39"/>
          <p:cNvSpPr>
            <a:spLocks noChangeArrowheads="1"/>
          </p:cNvSpPr>
          <p:nvPr/>
        </p:nvSpPr>
        <p:spPr bwMode="auto">
          <a:xfrm>
            <a:off x="649651" y="5856187"/>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A2</a:t>
            </a:r>
          </a:p>
        </p:txBody>
      </p:sp>
      <p:sp>
        <p:nvSpPr>
          <p:cNvPr id="160" name="AutoShape 39"/>
          <p:cNvSpPr>
            <a:spLocks noChangeArrowheads="1"/>
          </p:cNvSpPr>
          <p:nvPr/>
        </p:nvSpPr>
        <p:spPr bwMode="auto">
          <a:xfrm>
            <a:off x="649651" y="613537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A3</a:t>
            </a:r>
          </a:p>
        </p:txBody>
      </p:sp>
      <p:sp>
        <p:nvSpPr>
          <p:cNvPr id="161" name="AutoShape 39"/>
          <p:cNvSpPr>
            <a:spLocks noChangeArrowheads="1"/>
          </p:cNvSpPr>
          <p:nvPr/>
        </p:nvSpPr>
        <p:spPr bwMode="auto">
          <a:xfrm>
            <a:off x="2095929" y="269694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24.740</a:t>
            </a:r>
          </a:p>
        </p:txBody>
      </p:sp>
      <p:sp>
        <p:nvSpPr>
          <p:cNvPr id="162" name="AutoShape 39"/>
          <p:cNvSpPr>
            <a:spLocks noChangeArrowheads="1"/>
          </p:cNvSpPr>
          <p:nvPr/>
        </p:nvSpPr>
        <p:spPr bwMode="auto">
          <a:xfrm>
            <a:off x="2095929" y="298485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20.818</a:t>
            </a:r>
          </a:p>
        </p:txBody>
      </p:sp>
      <p:sp>
        <p:nvSpPr>
          <p:cNvPr id="163" name="AutoShape 39"/>
          <p:cNvSpPr>
            <a:spLocks noChangeArrowheads="1"/>
          </p:cNvSpPr>
          <p:nvPr/>
        </p:nvSpPr>
        <p:spPr bwMode="auto">
          <a:xfrm>
            <a:off x="2095929" y="3272754"/>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23.404</a:t>
            </a:r>
          </a:p>
        </p:txBody>
      </p:sp>
      <p:sp>
        <p:nvSpPr>
          <p:cNvPr id="164" name="AutoShape 39"/>
          <p:cNvSpPr>
            <a:spLocks noChangeArrowheads="1"/>
          </p:cNvSpPr>
          <p:nvPr/>
        </p:nvSpPr>
        <p:spPr bwMode="auto">
          <a:xfrm>
            <a:off x="2095929" y="356065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54.241</a:t>
            </a:r>
          </a:p>
        </p:txBody>
      </p:sp>
      <p:sp>
        <p:nvSpPr>
          <p:cNvPr id="165" name="AutoShape 39"/>
          <p:cNvSpPr>
            <a:spLocks noChangeArrowheads="1"/>
          </p:cNvSpPr>
          <p:nvPr/>
        </p:nvSpPr>
        <p:spPr bwMode="auto">
          <a:xfrm>
            <a:off x="2095929" y="413727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17.846</a:t>
            </a:r>
          </a:p>
        </p:txBody>
      </p:sp>
      <p:sp>
        <p:nvSpPr>
          <p:cNvPr id="166" name="AutoShape 39"/>
          <p:cNvSpPr>
            <a:spLocks noChangeArrowheads="1"/>
          </p:cNvSpPr>
          <p:nvPr/>
        </p:nvSpPr>
        <p:spPr bwMode="auto">
          <a:xfrm>
            <a:off x="2095929" y="4425179"/>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12.493</a:t>
            </a:r>
          </a:p>
        </p:txBody>
      </p:sp>
      <p:sp>
        <p:nvSpPr>
          <p:cNvPr id="167" name="AutoShape 39"/>
          <p:cNvSpPr>
            <a:spLocks noChangeArrowheads="1"/>
          </p:cNvSpPr>
          <p:nvPr/>
        </p:nvSpPr>
        <p:spPr bwMode="auto">
          <a:xfrm>
            <a:off x="2095929" y="4712862"/>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10.927</a:t>
            </a:r>
          </a:p>
        </p:txBody>
      </p:sp>
      <p:sp>
        <p:nvSpPr>
          <p:cNvPr id="168" name="AutoShape 39"/>
          <p:cNvSpPr>
            <a:spLocks noChangeArrowheads="1"/>
          </p:cNvSpPr>
          <p:nvPr/>
        </p:nvSpPr>
        <p:spPr bwMode="auto">
          <a:xfrm>
            <a:off x="2095929" y="500098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27.001</a:t>
            </a:r>
          </a:p>
        </p:txBody>
      </p:sp>
      <p:sp>
        <p:nvSpPr>
          <p:cNvPr id="169" name="AutoShape 39"/>
          <p:cNvSpPr>
            <a:spLocks noChangeArrowheads="1"/>
          </p:cNvSpPr>
          <p:nvPr/>
        </p:nvSpPr>
        <p:spPr bwMode="auto">
          <a:xfrm>
            <a:off x="2095929" y="52886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26.171</a:t>
            </a:r>
          </a:p>
        </p:txBody>
      </p:sp>
      <p:sp>
        <p:nvSpPr>
          <p:cNvPr id="170" name="AutoShape 39"/>
          <p:cNvSpPr>
            <a:spLocks noChangeArrowheads="1"/>
          </p:cNvSpPr>
          <p:nvPr/>
        </p:nvSpPr>
        <p:spPr bwMode="auto">
          <a:xfrm>
            <a:off x="2095929" y="557597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44.692</a:t>
            </a:r>
          </a:p>
        </p:txBody>
      </p:sp>
      <p:sp>
        <p:nvSpPr>
          <p:cNvPr id="171" name="AutoShape 39"/>
          <p:cNvSpPr>
            <a:spLocks noChangeArrowheads="1"/>
          </p:cNvSpPr>
          <p:nvPr/>
        </p:nvSpPr>
        <p:spPr bwMode="auto">
          <a:xfrm>
            <a:off x="2095929" y="5863881"/>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3.267</a:t>
            </a:r>
          </a:p>
        </p:txBody>
      </p:sp>
      <p:sp>
        <p:nvSpPr>
          <p:cNvPr id="172" name="AutoShape 39"/>
          <p:cNvSpPr>
            <a:spLocks noChangeArrowheads="1"/>
          </p:cNvSpPr>
          <p:nvPr/>
        </p:nvSpPr>
        <p:spPr bwMode="auto">
          <a:xfrm>
            <a:off x="2095929" y="614306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400</a:t>
            </a:r>
          </a:p>
        </p:txBody>
      </p:sp>
      <p:sp>
        <p:nvSpPr>
          <p:cNvPr id="173" name="AutoShape 39"/>
          <p:cNvSpPr>
            <a:spLocks noChangeArrowheads="1"/>
          </p:cNvSpPr>
          <p:nvPr/>
        </p:nvSpPr>
        <p:spPr bwMode="auto">
          <a:xfrm>
            <a:off x="2095929" y="975689"/>
            <a:ext cx="1080000" cy="230832"/>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BGF (m²)</a:t>
            </a:r>
          </a:p>
        </p:txBody>
      </p:sp>
      <p:sp>
        <p:nvSpPr>
          <p:cNvPr id="174" name="AutoShape 39"/>
          <p:cNvSpPr>
            <a:spLocks noChangeArrowheads="1"/>
          </p:cNvSpPr>
          <p:nvPr/>
        </p:nvSpPr>
        <p:spPr bwMode="auto">
          <a:xfrm>
            <a:off x="649651" y="1255946"/>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B1</a:t>
            </a:r>
          </a:p>
        </p:txBody>
      </p:sp>
      <p:sp>
        <p:nvSpPr>
          <p:cNvPr id="175" name="AutoShape 39"/>
          <p:cNvSpPr>
            <a:spLocks noChangeArrowheads="1"/>
          </p:cNvSpPr>
          <p:nvPr/>
        </p:nvSpPr>
        <p:spPr bwMode="auto">
          <a:xfrm>
            <a:off x="649651" y="1544405"/>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C1</a:t>
            </a:r>
          </a:p>
        </p:txBody>
      </p:sp>
      <p:sp>
        <p:nvSpPr>
          <p:cNvPr id="176" name="AutoShape 39"/>
          <p:cNvSpPr>
            <a:spLocks noChangeArrowheads="1"/>
          </p:cNvSpPr>
          <p:nvPr/>
        </p:nvSpPr>
        <p:spPr bwMode="auto">
          <a:xfrm>
            <a:off x="2095929" y="1263918"/>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15.567</a:t>
            </a:r>
          </a:p>
        </p:txBody>
      </p:sp>
      <p:sp>
        <p:nvSpPr>
          <p:cNvPr id="177" name="AutoShape 39"/>
          <p:cNvSpPr>
            <a:spLocks noChangeArrowheads="1"/>
          </p:cNvSpPr>
          <p:nvPr/>
        </p:nvSpPr>
        <p:spPr bwMode="auto">
          <a:xfrm>
            <a:off x="2095929" y="1552377"/>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24.646</a:t>
            </a:r>
          </a:p>
        </p:txBody>
      </p:sp>
      <p:sp>
        <p:nvSpPr>
          <p:cNvPr id="180" name="AutoShape 39"/>
          <p:cNvSpPr>
            <a:spLocks noChangeArrowheads="1"/>
          </p:cNvSpPr>
          <p:nvPr/>
        </p:nvSpPr>
        <p:spPr bwMode="auto">
          <a:xfrm>
            <a:off x="2095929" y="184083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41.884</a:t>
            </a:r>
          </a:p>
        </p:txBody>
      </p:sp>
      <p:sp>
        <p:nvSpPr>
          <p:cNvPr id="181" name="AutoShape 39"/>
          <p:cNvSpPr>
            <a:spLocks noChangeArrowheads="1"/>
          </p:cNvSpPr>
          <p:nvPr/>
        </p:nvSpPr>
        <p:spPr bwMode="auto">
          <a:xfrm>
            <a:off x="2095929" y="2120586"/>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7.716</a:t>
            </a:r>
          </a:p>
        </p:txBody>
      </p:sp>
      <p:sp>
        <p:nvSpPr>
          <p:cNvPr id="182" name="AutoShape 39"/>
          <p:cNvSpPr>
            <a:spLocks noChangeArrowheads="1"/>
          </p:cNvSpPr>
          <p:nvPr/>
        </p:nvSpPr>
        <p:spPr bwMode="auto">
          <a:xfrm>
            <a:off x="2095929" y="2409045"/>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11.492</a:t>
            </a:r>
          </a:p>
        </p:txBody>
      </p:sp>
      <p:sp>
        <p:nvSpPr>
          <p:cNvPr id="183" name="AutoShape 39"/>
          <p:cNvSpPr>
            <a:spLocks noChangeArrowheads="1"/>
          </p:cNvSpPr>
          <p:nvPr/>
        </p:nvSpPr>
        <p:spPr bwMode="auto">
          <a:xfrm>
            <a:off x="649651" y="183286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C2</a:t>
            </a:r>
          </a:p>
        </p:txBody>
      </p:sp>
      <p:sp>
        <p:nvSpPr>
          <p:cNvPr id="184" name="AutoShape 39"/>
          <p:cNvSpPr>
            <a:spLocks noChangeArrowheads="1"/>
          </p:cNvSpPr>
          <p:nvPr/>
        </p:nvSpPr>
        <p:spPr bwMode="auto">
          <a:xfrm>
            <a:off x="649651" y="2112614"/>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C3</a:t>
            </a:r>
          </a:p>
        </p:txBody>
      </p:sp>
      <p:sp>
        <p:nvSpPr>
          <p:cNvPr id="185" name="AutoShape 39"/>
          <p:cNvSpPr>
            <a:spLocks noChangeArrowheads="1"/>
          </p:cNvSpPr>
          <p:nvPr/>
        </p:nvSpPr>
        <p:spPr bwMode="auto">
          <a:xfrm>
            <a:off x="649651" y="2401073"/>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C4</a:t>
            </a:r>
          </a:p>
        </p:txBody>
      </p:sp>
      <p:sp>
        <p:nvSpPr>
          <p:cNvPr id="186" name="AutoShape 39"/>
          <p:cNvSpPr>
            <a:spLocks noChangeArrowheads="1"/>
          </p:cNvSpPr>
          <p:nvPr/>
        </p:nvSpPr>
        <p:spPr bwMode="auto">
          <a:xfrm>
            <a:off x="649651" y="3833985"/>
            <a:ext cx="1080000" cy="230832"/>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Bezirk D2</a:t>
            </a:r>
          </a:p>
        </p:txBody>
      </p:sp>
      <p:sp>
        <p:nvSpPr>
          <p:cNvPr id="187" name="AutoShape 39"/>
          <p:cNvSpPr>
            <a:spLocks noChangeArrowheads="1"/>
          </p:cNvSpPr>
          <p:nvPr/>
        </p:nvSpPr>
        <p:spPr bwMode="auto">
          <a:xfrm>
            <a:off x="2095929" y="3849373"/>
            <a:ext cx="1080000" cy="215444"/>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19.267</a:t>
            </a:r>
          </a:p>
        </p:txBody>
      </p:sp>
    </p:spTree>
    <p:extLst>
      <p:ext uri="{BB962C8B-B14F-4D97-AF65-F5344CB8AC3E}">
        <p14:creationId xmlns:p14="http://schemas.microsoft.com/office/powerpoint/2010/main" val="240330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39"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it-IT" sz="7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de-DE" sz="2000" dirty="0">
                <a:solidFill>
                  <a:srgbClr val="002060"/>
                </a:solidFill>
                <a:latin typeface="KPMG Extralight" panose="020B0303030202040204" pitchFamily="34" charset="0"/>
              </a:rPr>
              <a:t>Erlöse aus den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Timetable</a:t>
            </a:r>
          </a:p>
        </p:txBody>
      </p:sp>
      <p:sp>
        <p:nvSpPr>
          <p:cNvPr id="232" name="Rettangolo 63"/>
          <p:cNvSpPr/>
          <p:nvPr/>
        </p:nvSpPr>
        <p:spPr>
          <a:xfrm>
            <a:off x="658264" y="1012028"/>
            <a:ext cx="1116000" cy="5329521"/>
          </a:xfrm>
          <a:prstGeom prst="rect">
            <a:avLst/>
          </a:prstGeom>
          <a:solidFill>
            <a:srgbClr val="DCDDDD">
              <a:alpha val="98000"/>
            </a:srgbClr>
          </a:solidFill>
          <a:ln w="12700" cap="rnd"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dirty="0">
              <a:ln>
                <a:noFill/>
              </a:ln>
              <a:solidFill>
                <a:srgbClr val="000000"/>
              </a:solidFill>
              <a:effectLst/>
              <a:uLnTx/>
              <a:uFillTx/>
              <a:latin typeface="Univers 47 CondensedLight" panose="00000400000000000000" pitchFamily="2" charset="0"/>
              <a:ea typeface="+mn-ea"/>
              <a:cs typeface="+mn-cs"/>
            </a:endParaRPr>
          </a:p>
        </p:txBody>
      </p:sp>
      <p:sp>
        <p:nvSpPr>
          <p:cNvPr id="233" name="Pentagono 11"/>
          <p:cNvSpPr/>
          <p:nvPr/>
        </p:nvSpPr>
        <p:spPr>
          <a:xfrm>
            <a:off x="658264" y="1012028"/>
            <a:ext cx="1179000" cy="324000"/>
          </a:xfrm>
          <a:prstGeom prst="homePlate">
            <a:avLst>
              <a:gd name="adj" fmla="val 13410"/>
            </a:avLst>
          </a:prstGeom>
          <a:solidFill>
            <a:srgbClr val="DCDDDD"/>
          </a:solidFill>
          <a:ln w="6350" algn="ctr">
            <a:solidFill>
              <a:srgbClr val="00338D"/>
            </a:solidFill>
            <a:miter lim="800000"/>
            <a:headEnd/>
            <a:tailEnd/>
          </a:ln>
          <a:effectLst/>
        </p:spPr>
        <p:txBody>
          <a:bodyPr wrap="none" lIns="54000" tIns="54000" rIns="54000" bIns="54000" anchor="ctr"/>
          <a:lstStyle/>
          <a:p>
            <a:pPr marL="449263" marR="0" lvl="0" indent="-269875"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rPr>
              <a:t>Bezirke</a:t>
            </a:r>
          </a:p>
        </p:txBody>
      </p:sp>
      <p:sp>
        <p:nvSpPr>
          <p:cNvPr id="234" name="Pentagono 11"/>
          <p:cNvSpPr/>
          <p:nvPr/>
        </p:nvSpPr>
        <p:spPr>
          <a:xfrm>
            <a:off x="1009264" y="1412776"/>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B1</a:t>
            </a:r>
          </a:p>
        </p:txBody>
      </p:sp>
      <p:sp>
        <p:nvSpPr>
          <p:cNvPr id="235" name="Pentagono 11"/>
          <p:cNvSpPr/>
          <p:nvPr/>
        </p:nvSpPr>
        <p:spPr>
          <a:xfrm rot="5400000">
            <a:off x="2217717"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1</a:t>
            </a:r>
          </a:p>
        </p:txBody>
      </p:sp>
      <p:sp>
        <p:nvSpPr>
          <p:cNvPr id="236" name="Pentagono 11"/>
          <p:cNvSpPr/>
          <p:nvPr/>
        </p:nvSpPr>
        <p:spPr>
          <a:xfrm rot="5400000">
            <a:off x="3005188"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2</a:t>
            </a:r>
          </a:p>
        </p:txBody>
      </p:sp>
      <p:sp>
        <p:nvSpPr>
          <p:cNvPr id="248" name="Pentagono 11"/>
          <p:cNvSpPr/>
          <p:nvPr/>
        </p:nvSpPr>
        <p:spPr>
          <a:xfrm rot="5400000">
            <a:off x="3791628"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3</a:t>
            </a:r>
          </a:p>
        </p:txBody>
      </p:sp>
      <p:sp>
        <p:nvSpPr>
          <p:cNvPr id="249" name="Pentagono 248"/>
          <p:cNvSpPr/>
          <p:nvPr/>
        </p:nvSpPr>
        <p:spPr>
          <a:xfrm>
            <a:off x="2843188"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0" name="Pentagono 249"/>
          <p:cNvSpPr/>
          <p:nvPr/>
        </p:nvSpPr>
        <p:spPr>
          <a:xfrm rot="5400000">
            <a:off x="6141462"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6</a:t>
            </a:r>
          </a:p>
        </p:txBody>
      </p:sp>
      <p:sp>
        <p:nvSpPr>
          <p:cNvPr id="251" name="Pentagono 11"/>
          <p:cNvSpPr/>
          <p:nvPr/>
        </p:nvSpPr>
        <p:spPr>
          <a:xfrm rot="5400000">
            <a:off x="4574906"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4</a:t>
            </a:r>
          </a:p>
        </p:txBody>
      </p:sp>
      <p:sp>
        <p:nvSpPr>
          <p:cNvPr id="252" name="Pentagono 11"/>
          <p:cNvSpPr/>
          <p:nvPr/>
        </p:nvSpPr>
        <p:spPr>
          <a:xfrm>
            <a:off x="4412906"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3" name="Pentagono 11"/>
          <p:cNvSpPr/>
          <p:nvPr/>
        </p:nvSpPr>
        <p:spPr>
          <a:xfrm rot="5400000">
            <a:off x="5358184"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5</a:t>
            </a:r>
          </a:p>
        </p:txBody>
      </p:sp>
      <p:sp>
        <p:nvSpPr>
          <p:cNvPr id="254" name="Pentagono 11"/>
          <p:cNvSpPr/>
          <p:nvPr/>
        </p:nvSpPr>
        <p:spPr>
          <a:xfrm>
            <a:off x="5196184"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19</a:t>
            </a:r>
          </a:p>
        </p:txBody>
      </p:sp>
      <p:sp>
        <p:nvSpPr>
          <p:cNvPr id="255" name="Pentagono 11"/>
          <p:cNvSpPr/>
          <p:nvPr/>
        </p:nvSpPr>
        <p:spPr>
          <a:xfrm>
            <a:off x="9112574" y="1408906"/>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63</a:t>
            </a:r>
          </a:p>
        </p:txBody>
      </p:sp>
      <p:sp>
        <p:nvSpPr>
          <p:cNvPr id="256" name="Pentagono 255"/>
          <p:cNvSpPr/>
          <p:nvPr/>
        </p:nvSpPr>
        <p:spPr>
          <a:xfrm>
            <a:off x="2055717"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7" name="Pentagono 256"/>
          <p:cNvSpPr/>
          <p:nvPr/>
        </p:nvSpPr>
        <p:spPr>
          <a:xfrm>
            <a:off x="3629628"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58" name="Pentagono 257"/>
          <p:cNvSpPr/>
          <p:nvPr/>
        </p:nvSpPr>
        <p:spPr>
          <a:xfrm>
            <a:off x="5979462"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44</a:t>
            </a:r>
          </a:p>
        </p:txBody>
      </p:sp>
      <p:sp>
        <p:nvSpPr>
          <p:cNvPr id="259" name="Pentagono 11"/>
          <p:cNvSpPr/>
          <p:nvPr/>
        </p:nvSpPr>
        <p:spPr>
          <a:xfrm>
            <a:off x="1009264" y="1674597"/>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C1</a:t>
            </a:r>
          </a:p>
        </p:txBody>
      </p:sp>
      <p:sp>
        <p:nvSpPr>
          <p:cNvPr id="260" name="Pentagono 259"/>
          <p:cNvSpPr/>
          <p:nvPr/>
        </p:nvSpPr>
        <p:spPr>
          <a:xfrm>
            <a:off x="2843188"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1" name="Pentagono 11"/>
          <p:cNvSpPr/>
          <p:nvPr/>
        </p:nvSpPr>
        <p:spPr>
          <a:xfrm>
            <a:off x="4412906"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11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62" name="Pentagono 11"/>
          <p:cNvSpPr/>
          <p:nvPr/>
        </p:nvSpPr>
        <p:spPr>
          <a:xfrm>
            <a:off x="5196184"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16</a:t>
            </a:r>
          </a:p>
        </p:txBody>
      </p:sp>
      <p:sp>
        <p:nvSpPr>
          <p:cNvPr id="263" name="Pentagono 11"/>
          <p:cNvSpPr/>
          <p:nvPr/>
        </p:nvSpPr>
        <p:spPr>
          <a:xfrm>
            <a:off x="9112574" y="1670727"/>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105</a:t>
            </a:r>
          </a:p>
        </p:txBody>
      </p:sp>
      <p:sp>
        <p:nvSpPr>
          <p:cNvPr id="264" name="Pentagono 263"/>
          <p:cNvSpPr/>
          <p:nvPr/>
        </p:nvSpPr>
        <p:spPr>
          <a:xfrm>
            <a:off x="2055717"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5" name="Pentagono 264"/>
          <p:cNvSpPr/>
          <p:nvPr/>
        </p:nvSpPr>
        <p:spPr>
          <a:xfrm>
            <a:off x="3629628"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6" name="Pentagono 265"/>
          <p:cNvSpPr/>
          <p:nvPr/>
        </p:nvSpPr>
        <p:spPr>
          <a:xfrm>
            <a:off x="5979462"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63</a:t>
            </a:r>
          </a:p>
        </p:txBody>
      </p:sp>
      <p:sp>
        <p:nvSpPr>
          <p:cNvPr id="267" name="Pentagono 11"/>
          <p:cNvSpPr/>
          <p:nvPr/>
        </p:nvSpPr>
        <p:spPr>
          <a:xfrm>
            <a:off x="1009264" y="1936418"/>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C2</a:t>
            </a:r>
          </a:p>
        </p:txBody>
      </p:sp>
      <p:sp>
        <p:nvSpPr>
          <p:cNvPr id="268" name="Pentagono 267"/>
          <p:cNvSpPr/>
          <p:nvPr/>
        </p:nvSpPr>
        <p:spPr>
          <a:xfrm>
            <a:off x="2843188"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69" name="Pentagono 11"/>
          <p:cNvSpPr/>
          <p:nvPr/>
        </p:nvSpPr>
        <p:spPr>
          <a:xfrm>
            <a:off x="4412906"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0" name="Pentagono 11"/>
          <p:cNvSpPr/>
          <p:nvPr/>
        </p:nvSpPr>
        <p:spPr>
          <a:xfrm>
            <a:off x="5196184"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271" name="Pentagono 11"/>
          <p:cNvSpPr/>
          <p:nvPr/>
        </p:nvSpPr>
        <p:spPr>
          <a:xfrm>
            <a:off x="9112574" y="1932548"/>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189</a:t>
            </a:r>
          </a:p>
        </p:txBody>
      </p:sp>
      <p:sp>
        <p:nvSpPr>
          <p:cNvPr id="272" name="Pentagono 271"/>
          <p:cNvSpPr/>
          <p:nvPr/>
        </p:nvSpPr>
        <p:spPr>
          <a:xfrm>
            <a:off x="2055717"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3" name="Pentagono 272"/>
          <p:cNvSpPr/>
          <p:nvPr/>
        </p:nvSpPr>
        <p:spPr>
          <a:xfrm>
            <a:off x="3629628"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4" name="Pentagono 273"/>
          <p:cNvSpPr/>
          <p:nvPr/>
        </p:nvSpPr>
        <p:spPr>
          <a:xfrm>
            <a:off x="5979462"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25</a:t>
            </a:r>
          </a:p>
        </p:txBody>
      </p:sp>
      <p:sp>
        <p:nvSpPr>
          <p:cNvPr id="275" name="Pentagono 11"/>
          <p:cNvSpPr/>
          <p:nvPr/>
        </p:nvSpPr>
        <p:spPr>
          <a:xfrm>
            <a:off x="1009264" y="2198239"/>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C3</a:t>
            </a:r>
          </a:p>
        </p:txBody>
      </p:sp>
      <p:sp>
        <p:nvSpPr>
          <p:cNvPr id="276" name="Pentagono 275"/>
          <p:cNvSpPr/>
          <p:nvPr/>
        </p:nvSpPr>
        <p:spPr>
          <a:xfrm>
            <a:off x="2843188"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7" name="Pentagono 11"/>
          <p:cNvSpPr/>
          <p:nvPr/>
        </p:nvSpPr>
        <p:spPr>
          <a:xfrm>
            <a:off x="4412906"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78" name="Pentagono 11"/>
          <p:cNvSpPr/>
          <p:nvPr/>
        </p:nvSpPr>
        <p:spPr>
          <a:xfrm>
            <a:off x="5196184"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79" name="Pentagono 11"/>
          <p:cNvSpPr/>
          <p:nvPr/>
        </p:nvSpPr>
        <p:spPr>
          <a:xfrm>
            <a:off x="9112574" y="219436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35</a:t>
            </a:r>
          </a:p>
        </p:txBody>
      </p:sp>
      <p:sp>
        <p:nvSpPr>
          <p:cNvPr id="280" name="Pentagono 279"/>
          <p:cNvSpPr/>
          <p:nvPr/>
        </p:nvSpPr>
        <p:spPr>
          <a:xfrm>
            <a:off x="2055717"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1" name="Pentagono 280"/>
          <p:cNvSpPr/>
          <p:nvPr/>
        </p:nvSpPr>
        <p:spPr>
          <a:xfrm>
            <a:off x="3629628"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2" name="Pentagono 281"/>
          <p:cNvSpPr/>
          <p:nvPr/>
        </p:nvSpPr>
        <p:spPr>
          <a:xfrm>
            <a:off x="5979462"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5</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83" name="Pentagono 11"/>
          <p:cNvSpPr/>
          <p:nvPr/>
        </p:nvSpPr>
        <p:spPr>
          <a:xfrm>
            <a:off x="1009264" y="2460060"/>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C4</a:t>
            </a:r>
          </a:p>
        </p:txBody>
      </p:sp>
      <p:sp>
        <p:nvSpPr>
          <p:cNvPr id="284" name="Pentagono 283"/>
          <p:cNvSpPr/>
          <p:nvPr/>
        </p:nvSpPr>
        <p:spPr>
          <a:xfrm>
            <a:off x="2843188"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5" name="Pentagono 11"/>
          <p:cNvSpPr/>
          <p:nvPr/>
        </p:nvSpPr>
        <p:spPr>
          <a:xfrm>
            <a:off x="4412906"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6" name="Pentagono 11"/>
          <p:cNvSpPr/>
          <p:nvPr/>
        </p:nvSpPr>
        <p:spPr>
          <a:xfrm>
            <a:off x="5196184"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4</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87" name="Pentagono 11"/>
          <p:cNvSpPr/>
          <p:nvPr/>
        </p:nvSpPr>
        <p:spPr>
          <a:xfrm>
            <a:off x="9112574" y="2456190"/>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52</a:t>
            </a:r>
          </a:p>
        </p:txBody>
      </p:sp>
      <p:sp>
        <p:nvSpPr>
          <p:cNvPr id="288" name="Pentagono 287"/>
          <p:cNvSpPr/>
          <p:nvPr/>
        </p:nvSpPr>
        <p:spPr>
          <a:xfrm>
            <a:off x="2055717"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89" name="Pentagono 288"/>
          <p:cNvSpPr/>
          <p:nvPr/>
        </p:nvSpPr>
        <p:spPr>
          <a:xfrm>
            <a:off x="3629628"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0" name="Pentagono 289"/>
          <p:cNvSpPr/>
          <p:nvPr/>
        </p:nvSpPr>
        <p:spPr>
          <a:xfrm>
            <a:off x="5979462"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7</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91" name="Pentagono 11"/>
          <p:cNvSpPr/>
          <p:nvPr/>
        </p:nvSpPr>
        <p:spPr>
          <a:xfrm>
            <a:off x="1009264" y="2721881"/>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C5</a:t>
            </a:r>
          </a:p>
        </p:txBody>
      </p:sp>
      <p:sp>
        <p:nvSpPr>
          <p:cNvPr id="292" name="Pentagono 291"/>
          <p:cNvSpPr/>
          <p:nvPr/>
        </p:nvSpPr>
        <p:spPr>
          <a:xfrm>
            <a:off x="2843188"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10</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93" name="Pentagono 11"/>
          <p:cNvSpPr/>
          <p:nvPr/>
        </p:nvSpPr>
        <p:spPr>
          <a:xfrm>
            <a:off x="4412906"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60</a:t>
            </a:r>
          </a:p>
        </p:txBody>
      </p:sp>
      <p:sp>
        <p:nvSpPr>
          <p:cNvPr id="294" name="Pentagono 11"/>
          <p:cNvSpPr/>
          <p:nvPr/>
        </p:nvSpPr>
        <p:spPr>
          <a:xfrm>
            <a:off x="9112574" y="2718011"/>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100</a:t>
            </a:r>
          </a:p>
        </p:txBody>
      </p:sp>
      <p:sp>
        <p:nvSpPr>
          <p:cNvPr id="295" name="Pentagono 294"/>
          <p:cNvSpPr/>
          <p:nvPr/>
        </p:nvSpPr>
        <p:spPr>
          <a:xfrm>
            <a:off x="2055717"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6" name="Pentagono 295"/>
          <p:cNvSpPr/>
          <p:nvPr/>
        </p:nvSpPr>
        <p:spPr>
          <a:xfrm>
            <a:off x="3629628"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15</a:t>
            </a:r>
          </a:p>
        </p:txBody>
      </p:sp>
      <p:sp>
        <p:nvSpPr>
          <p:cNvPr id="297" name="Pentagono 296"/>
          <p:cNvSpPr/>
          <p:nvPr/>
        </p:nvSpPr>
        <p:spPr>
          <a:xfrm>
            <a:off x="5979462"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98" name="Pentagono 297"/>
          <p:cNvSpPr/>
          <p:nvPr/>
        </p:nvSpPr>
        <p:spPr>
          <a:xfrm>
            <a:off x="5196184"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15</a:t>
            </a:r>
          </a:p>
        </p:txBody>
      </p:sp>
      <p:sp>
        <p:nvSpPr>
          <p:cNvPr id="299" name="Pentagono 11"/>
          <p:cNvSpPr/>
          <p:nvPr/>
        </p:nvSpPr>
        <p:spPr>
          <a:xfrm>
            <a:off x="1009264" y="2983702"/>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C6</a:t>
            </a:r>
          </a:p>
        </p:txBody>
      </p:sp>
      <p:sp>
        <p:nvSpPr>
          <p:cNvPr id="300" name="Pentagono 299"/>
          <p:cNvSpPr/>
          <p:nvPr/>
        </p:nvSpPr>
        <p:spPr>
          <a:xfrm>
            <a:off x="2843188"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8</a:t>
            </a:r>
          </a:p>
        </p:txBody>
      </p:sp>
      <p:sp>
        <p:nvSpPr>
          <p:cNvPr id="301" name="Pentagono 11"/>
          <p:cNvSpPr/>
          <p:nvPr/>
        </p:nvSpPr>
        <p:spPr>
          <a:xfrm>
            <a:off x="4412906"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51</a:t>
            </a:r>
          </a:p>
        </p:txBody>
      </p:sp>
      <p:sp>
        <p:nvSpPr>
          <p:cNvPr id="302" name="Pentagono 11"/>
          <p:cNvSpPr/>
          <p:nvPr/>
        </p:nvSpPr>
        <p:spPr>
          <a:xfrm>
            <a:off x="9112574" y="2979832"/>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84</a:t>
            </a:r>
          </a:p>
        </p:txBody>
      </p:sp>
      <p:sp>
        <p:nvSpPr>
          <p:cNvPr id="303" name="Pentagono 302"/>
          <p:cNvSpPr/>
          <p:nvPr/>
        </p:nvSpPr>
        <p:spPr>
          <a:xfrm>
            <a:off x="2055717"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04" name="Pentagono 303"/>
          <p:cNvSpPr/>
          <p:nvPr/>
        </p:nvSpPr>
        <p:spPr>
          <a:xfrm>
            <a:off x="3629628"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305" name="Pentagono 304"/>
          <p:cNvSpPr/>
          <p:nvPr/>
        </p:nvSpPr>
        <p:spPr>
          <a:xfrm>
            <a:off x="5979462"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06" name="Pentagono 305"/>
          <p:cNvSpPr/>
          <p:nvPr/>
        </p:nvSpPr>
        <p:spPr>
          <a:xfrm>
            <a:off x="5196184"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307" name="Pentagono 11"/>
          <p:cNvSpPr/>
          <p:nvPr/>
        </p:nvSpPr>
        <p:spPr>
          <a:xfrm>
            <a:off x="1009264" y="3245523"/>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C7</a:t>
            </a:r>
          </a:p>
        </p:txBody>
      </p:sp>
      <p:sp>
        <p:nvSpPr>
          <p:cNvPr id="308" name="Pentagono 307"/>
          <p:cNvSpPr/>
          <p:nvPr/>
        </p:nvSpPr>
        <p:spPr>
          <a:xfrm>
            <a:off x="2843188"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10</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09" name="Pentagono 11"/>
          <p:cNvSpPr/>
          <p:nvPr/>
        </p:nvSpPr>
        <p:spPr>
          <a:xfrm>
            <a:off x="4412906"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57</a:t>
            </a:r>
          </a:p>
        </p:txBody>
      </p:sp>
      <p:sp>
        <p:nvSpPr>
          <p:cNvPr id="310" name="Pentagono 11"/>
          <p:cNvSpPr/>
          <p:nvPr/>
        </p:nvSpPr>
        <p:spPr>
          <a:xfrm>
            <a:off x="9112574" y="3241653"/>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95</a:t>
            </a:r>
          </a:p>
        </p:txBody>
      </p:sp>
      <p:sp>
        <p:nvSpPr>
          <p:cNvPr id="311" name="Pentagono 310"/>
          <p:cNvSpPr/>
          <p:nvPr/>
        </p:nvSpPr>
        <p:spPr>
          <a:xfrm>
            <a:off x="2055717"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2" name="Pentagono 311"/>
          <p:cNvSpPr/>
          <p:nvPr/>
        </p:nvSpPr>
        <p:spPr>
          <a:xfrm>
            <a:off x="3629628"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14</a:t>
            </a:r>
          </a:p>
        </p:txBody>
      </p:sp>
      <p:sp>
        <p:nvSpPr>
          <p:cNvPr id="313" name="Pentagono 312"/>
          <p:cNvSpPr/>
          <p:nvPr/>
        </p:nvSpPr>
        <p:spPr>
          <a:xfrm>
            <a:off x="5979462"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4" name="Pentagono 313"/>
          <p:cNvSpPr/>
          <p:nvPr/>
        </p:nvSpPr>
        <p:spPr>
          <a:xfrm>
            <a:off x="5196184"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14</a:t>
            </a:r>
          </a:p>
        </p:txBody>
      </p:sp>
      <p:sp>
        <p:nvSpPr>
          <p:cNvPr id="315" name="Pentagono 11"/>
          <p:cNvSpPr/>
          <p:nvPr/>
        </p:nvSpPr>
        <p:spPr>
          <a:xfrm>
            <a:off x="1009264" y="3507344"/>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D1</a:t>
            </a:r>
          </a:p>
        </p:txBody>
      </p:sp>
      <p:sp>
        <p:nvSpPr>
          <p:cNvPr id="316" name="Pentagono 315"/>
          <p:cNvSpPr/>
          <p:nvPr/>
        </p:nvSpPr>
        <p:spPr>
          <a:xfrm>
            <a:off x="2843188"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7" name="Pentagono 11"/>
          <p:cNvSpPr/>
          <p:nvPr/>
        </p:nvSpPr>
        <p:spPr>
          <a:xfrm>
            <a:off x="4412906"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18" name="Pentagono 11"/>
          <p:cNvSpPr/>
          <p:nvPr/>
        </p:nvSpPr>
        <p:spPr>
          <a:xfrm>
            <a:off x="9112574" y="3503474"/>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174</a:t>
            </a:r>
          </a:p>
        </p:txBody>
      </p:sp>
      <p:sp>
        <p:nvSpPr>
          <p:cNvPr id="319" name="Pentagono 318"/>
          <p:cNvSpPr/>
          <p:nvPr/>
        </p:nvSpPr>
        <p:spPr>
          <a:xfrm>
            <a:off x="2055717"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0" name="Pentagono 319"/>
          <p:cNvSpPr/>
          <p:nvPr/>
        </p:nvSpPr>
        <p:spPr>
          <a:xfrm>
            <a:off x="3629628"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1" name="Pentagono 320"/>
          <p:cNvSpPr/>
          <p:nvPr/>
        </p:nvSpPr>
        <p:spPr>
          <a:xfrm>
            <a:off x="5979462"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87</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22" name="Pentagono 321"/>
          <p:cNvSpPr/>
          <p:nvPr/>
        </p:nvSpPr>
        <p:spPr>
          <a:xfrm>
            <a:off x="5196184"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87</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23" name="Pentagono 11"/>
          <p:cNvSpPr/>
          <p:nvPr/>
        </p:nvSpPr>
        <p:spPr>
          <a:xfrm>
            <a:off x="1009264" y="4027116"/>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E1</a:t>
            </a:r>
          </a:p>
        </p:txBody>
      </p:sp>
      <p:sp>
        <p:nvSpPr>
          <p:cNvPr id="324" name="Pentagono 323"/>
          <p:cNvSpPr/>
          <p:nvPr/>
        </p:nvSpPr>
        <p:spPr>
          <a:xfrm>
            <a:off x="2843188"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5" name="Pentagono 11"/>
          <p:cNvSpPr/>
          <p:nvPr/>
        </p:nvSpPr>
        <p:spPr>
          <a:xfrm>
            <a:off x="4412906"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6" name="Pentagono 11"/>
          <p:cNvSpPr/>
          <p:nvPr/>
        </p:nvSpPr>
        <p:spPr>
          <a:xfrm>
            <a:off x="9112574" y="4027116"/>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44</a:t>
            </a:r>
          </a:p>
        </p:txBody>
      </p:sp>
      <p:sp>
        <p:nvSpPr>
          <p:cNvPr id="327" name="Pentagono 326"/>
          <p:cNvSpPr/>
          <p:nvPr/>
        </p:nvSpPr>
        <p:spPr>
          <a:xfrm>
            <a:off x="2055717"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8" name="Pentagono 327"/>
          <p:cNvSpPr/>
          <p:nvPr/>
        </p:nvSpPr>
        <p:spPr>
          <a:xfrm>
            <a:off x="3629628"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29" name="Pentagono 328"/>
          <p:cNvSpPr/>
          <p:nvPr/>
        </p:nvSpPr>
        <p:spPr>
          <a:xfrm>
            <a:off x="5979462"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31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0" name="Pentagono 329"/>
          <p:cNvSpPr/>
          <p:nvPr/>
        </p:nvSpPr>
        <p:spPr>
          <a:xfrm>
            <a:off x="5196184"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13</a:t>
            </a:r>
          </a:p>
        </p:txBody>
      </p:sp>
      <p:sp>
        <p:nvSpPr>
          <p:cNvPr id="331" name="Pentagono 11"/>
          <p:cNvSpPr/>
          <p:nvPr/>
        </p:nvSpPr>
        <p:spPr>
          <a:xfrm>
            <a:off x="1009264" y="4288937"/>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E2</a:t>
            </a:r>
          </a:p>
        </p:txBody>
      </p:sp>
      <p:sp>
        <p:nvSpPr>
          <p:cNvPr id="332" name="Pentagono 331"/>
          <p:cNvSpPr/>
          <p:nvPr/>
        </p:nvSpPr>
        <p:spPr>
          <a:xfrm>
            <a:off x="2843188"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9</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3" name="Pentagono 11"/>
          <p:cNvSpPr/>
          <p:nvPr/>
        </p:nvSpPr>
        <p:spPr>
          <a:xfrm>
            <a:off x="4412906"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34" name="Pentagono 11"/>
          <p:cNvSpPr/>
          <p:nvPr/>
        </p:nvSpPr>
        <p:spPr>
          <a:xfrm>
            <a:off x="9112574" y="4288937"/>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31</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5" name="Pentagono 334"/>
          <p:cNvSpPr/>
          <p:nvPr/>
        </p:nvSpPr>
        <p:spPr>
          <a:xfrm>
            <a:off x="2055717"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36" name="Pentagono 335"/>
          <p:cNvSpPr/>
          <p:nvPr/>
        </p:nvSpPr>
        <p:spPr>
          <a:xfrm>
            <a:off x="3629628"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22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37" name="Pentagono 336"/>
          <p:cNvSpPr/>
          <p:nvPr/>
        </p:nvSpPr>
        <p:spPr>
          <a:xfrm>
            <a:off x="5979462"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38" name="Pentagono 337"/>
          <p:cNvSpPr/>
          <p:nvPr/>
        </p:nvSpPr>
        <p:spPr>
          <a:xfrm>
            <a:off x="5196184"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39" name="Pentagono 11"/>
          <p:cNvSpPr/>
          <p:nvPr/>
        </p:nvSpPr>
        <p:spPr>
          <a:xfrm>
            <a:off x="1009264" y="4550758"/>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F1</a:t>
            </a:r>
          </a:p>
        </p:txBody>
      </p:sp>
      <p:sp>
        <p:nvSpPr>
          <p:cNvPr id="340" name="Pentagono 339"/>
          <p:cNvSpPr/>
          <p:nvPr/>
        </p:nvSpPr>
        <p:spPr>
          <a:xfrm>
            <a:off x="2843188"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1" name="Pentagono 11"/>
          <p:cNvSpPr/>
          <p:nvPr/>
        </p:nvSpPr>
        <p:spPr>
          <a:xfrm>
            <a:off x="4412906"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42" name="Pentagono 11"/>
          <p:cNvSpPr/>
          <p:nvPr/>
        </p:nvSpPr>
        <p:spPr>
          <a:xfrm>
            <a:off x="9112574" y="4550758"/>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17</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43" name="Pentagono 342"/>
          <p:cNvSpPr/>
          <p:nvPr/>
        </p:nvSpPr>
        <p:spPr>
          <a:xfrm>
            <a:off x="2055717"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4" name="Pentagono 343"/>
          <p:cNvSpPr/>
          <p:nvPr/>
        </p:nvSpPr>
        <p:spPr>
          <a:xfrm>
            <a:off x="3629628"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5</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45" name="Pentagono 344"/>
          <p:cNvSpPr/>
          <p:nvPr/>
        </p:nvSpPr>
        <p:spPr>
          <a:xfrm>
            <a:off x="5979462"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6" name="Pentagono 345"/>
          <p:cNvSpPr/>
          <p:nvPr/>
        </p:nvSpPr>
        <p:spPr>
          <a:xfrm>
            <a:off x="5196184"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7" name="Pentagono 11"/>
          <p:cNvSpPr/>
          <p:nvPr/>
        </p:nvSpPr>
        <p:spPr>
          <a:xfrm>
            <a:off x="1009264" y="4812579"/>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F2</a:t>
            </a:r>
          </a:p>
        </p:txBody>
      </p:sp>
      <p:sp>
        <p:nvSpPr>
          <p:cNvPr id="348" name="Pentagono 347"/>
          <p:cNvSpPr/>
          <p:nvPr/>
        </p:nvSpPr>
        <p:spPr>
          <a:xfrm>
            <a:off x="2843188"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49" name="Pentagono 11"/>
          <p:cNvSpPr/>
          <p:nvPr/>
        </p:nvSpPr>
        <p:spPr>
          <a:xfrm>
            <a:off x="4412906"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30</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50" name="Pentagono 11"/>
          <p:cNvSpPr/>
          <p:nvPr/>
        </p:nvSpPr>
        <p:spPr>
          <a:xfrm>
            <a:off x="9112574" y="481257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43</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51" name="Pentagono 350"/>
          <p:cNvSpPr/>
          <p:nvPr/>
        </p:nvSpPr>
        <p:spPr>
          <a:xfrm>
            <a:off x="2055717"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52" name="Pentagono 351"/>
          <p:cNvSpPr/>
          <p:nvPr/>
        </p:nvSpPr>
        <p:spPr>
          <a:xfrm>
            <a:off x="3629628"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13</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53" name="Pentagono 352"/>
          <p:cNvSpPr/>
          <p:nvPr/>
        </p:nvSpPr>
        <p:spPr>
          <a:xfrm>
            <a:off x="5979462"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54" name="Pentagono 353"/>
          <p:cNvSpPr/>
          <p:nvPr/>
        </p:nvSpPr>
        <p:spPr>
          <a:xfrm>
            <a:off x="5196184"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55" name="Pentagono 11"/>
          <p:cNvSpPr/>
          <p:nvPr/>
        </p:nvSpPr>
        <p:spPr>
          <a:xfrm>
            <a:off x="1009264" y="5074400"/>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F3</a:t>
            </a:r>
          </a:p>
        </p:txBody>
      </p:sp>
      <p:sp>
        <p:nvSpPr>
          <p:cNvPr id="356" name="Pentagono 355"/>
          <p:cNvSpPr/>
          <p:nvPr/>
        </p:nvSpPr>
        <p:spPr>
          <a:xfrm>
            <a:off x="2843188"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57" name="Pentagono 11"/>
          <p:cNvSpPr/>
          <p:nvPr/>
        </p:nvSpPr>
        <p:spPr>
          <a:xfrm>
            <a:off x="4412906"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29</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58" name="Pentagono 11"/>
          <p:cNvSpPr/>
          <p:nvPr/>
        </p:nvSpPr>
        <p:spPr>
          <a:xfrm>
            <a:off x="9112574" y="5074400"/>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42</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59" name="Pentagono 358"/>
          <p:cNvSpPr/>
          <p:nvPr/>
        </p:nvSpPr>
        <p:spPr>
          <a:xfrm>
            <a:off x="2055717"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60" name="Pentagono 359"/>
          <p:cNvSpPr/>
          <p:nvPr/>
        </p:nvSpPr>
        <p:spPr>
          <a:xfrm>
            <a:off x="3629628"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13</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61" name="Pentagono 360"/>
          <p:cNvSpPr/>
          <p:nvPr/>
        </p:nvSpPr>
        <p:spPr>
          <a:xfrm>
            <a:off x="5979462"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62" name="Pentagono 361"/>
          <p:cNvSpPr/>
          <p:nvPr/>
        </p:nvSpPr>
        <p:spPr>
          <a:xfrm>
            <a:off x="5196184"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63" name="Pentagono 11"/>
          <p:cNvSpPr/>
          <p:nvPr/>
        </p:nvSpPr>
        <p:spPr>
          <a:xfrm>
            <a:off x="1009264" y="5340091"/>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A1</a:t>
            </a:r>
          </a:p>
        </p:txBody>
      </p:sp>
      <p:sp>
        <p:nvSpPr>
          <p:cNvPr id="364" name="Pentagono 363"/>
          <p:cNvSpPr/>
          <p:nvPr/>
        </p:nvSpPr>
        <p:spPr>
          <a:xfrm>
            <a:off x="2843188"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65" name="Pentagono 11"/>
          <p:cNvSpPr/>
          <p:nvPr/>
        </p:nvSpPr>
        <p:spPr>
          <a:xfrm>
            <a:off x="4412906"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kern="0" dirty="0">
                <a:solidFill>
                  <a:srgbClr val="00338D"/>
                </a:solidFill>
                <a:latin typeface="Univers 47 CondensedLight" panose="00000400000000000000" pitchFamily="2" charset="0"/>
              </a:rPr>
              <a:t>86</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66" name="Pentagono 11"/>
          <p:cNvSpPr/>
          <p:nvPr/>
        </p:nvSpPr>
        <p:spPr>
          <a:xfrm>
            <a:off x="9112574" y="5336221"/>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143</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67" name="Pentagono 366"/>
          <p:cNvSpPr/>
          <p:nvPr/>
        </p:nvSpPr>
        <p:spPr>
          <a:xfrm>
            <a:off x="2055717"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68" name="Pentagono 367"/>
          <p:cNvSpPr/>
          <p:nvPr/>
        </p:nvSpPr>
        <p:spPr>
          <a:xfrm>
            <a:off x="3629628"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14</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69" name="Pentagono 368"/>
          <p:cNvSpPr/>
          <p:nvPr/>
        </p:nvSpPr>
        <p:spPr>
          <a:xfrm>
            <a:off x="5979462"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70" name="Pentagono 369"/>
          <p:cNvSpPr/>
          <p:nvPr/>
        </p:nvSpPr>
        <p:spPr>
          <a:xfrm>
            <a:off x="5196184"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43</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71" name="Pentagono 11"/>
          <p:cNvSpPr/>
          <p:nvPr/>
        </p:nvSpPr>
        <p:spPr>
          <a:xfrm>
            <a:off x="1009264" y="5601912"/>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A2</a:t>
            </a:r>
          </a:p>
        </p:txBody>
      </p:sp>
      <p:sp>
        <p:nvSpPr>
          <p:cNvPr id="372" name="Pentagono 371"/>
          <p:cNvSpPr/>
          <p:nvPr/>
        </p:nvSpPr>
        <p:spPr>
          <a:xfrm>
            <a:off x="2843188"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73" name="Pentagono 11"/>
          <p:cNvSpPr/>
          <p:nvPr/>
        </p:nvSpPr>
        <p:spPr>
          <a:xfrm>
            <a:off x="4412906"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74" name="Pentagono 11"/>
          <p:cNvSpPr/>
          <p:nvPr/>
        </p:nvSpPr>
        <p:spPr>
          <a:xfrm>
            <a:off x="9112574" y="5598042"/>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75" name="Pentagono 374"/>
          <p:cNvSpPr/>
          <p:nvPr/>
        </p:nvSpPr>
        <p:spPr>
          <a:xfrm>
            <a:off x="2055717"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76" name="Pentagono 375"/>
          <p:cNvSpPr/>
          <p:nvPr/>
        </p:nvSpPr>
        <p:spPr>
          <a:xfrm>
            <a:off x="3629628"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77" name="Pentagono 376"/>
          <p:cNvSpPr/>
          <p:nvPr/>
        </p:nvSpPr>
        <p:spPr>
          <a:xfrm>
            <a:off x="5979462"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6</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78" name="Pentagono 377"/>
          <p:cNvSpPr/>
          <p:nvPr/>
        </p:nvSpPr>
        <p:spPr>
          <a:xfrm>
            <a:off x="5196184"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79" name="Pentagono 11"/>
          <p:cNvSpPr/>
          <p:nvPr/>
        </p:nvSpPr>
        <p:spPr>
          <a:xfrm>
            <a:off x="1009264" y="5863733"/>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A3</a:t>
            </a:r>
          </a:p>
        </p:txBody>
      </p:sp>
      <p:sp>
        <p:nvSpPr>
          <p:cNvPr id="380" name="Pentagono 379"/>
          <p:cNvSpPr/>
          <p:nvPr/>
        </p:nvSpPr>
        <p:spPr>
          <a:xfrm>
            <a:off x="2843188"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81" name="Pentagono 11"/>
          <p:cNvSpPr/>
          <p:nvPr/>
        </p:nvSpPr>
        <p:spPr>
          <a:xfrm>
            <a:off x="4412906"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82" name="Pentagono 11"/>
          <p:cNvSpPr/>
          <p:nvPr/>
        </p:nvSpPr>
        <p:spPr>
          <a:xfrm>
            <a:off x="9112574" y="5859863"/>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83" name="Pentagono 382"/>
          <p:cNvSpPr/>
          <p:nvPr/>
        </p:nvSpPr>
        <p:spPr>
          <a:xfrm>
            <a:off x="2055717"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84" name="Pentagono 383"/>
          <p:cNvSpPr/>
          <p:nvPr/>
        </p:nvSpPr>
        <p:spPr>
          <a:xfrm>
            <a:off x="3629628"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85" name="Pentagono 384"/>
          <p:cNvSpPr/>
          <p:nvPr/>
        </p:nvSpPr>
        <p:spPr>
          <a:xfrm>
            <a:off x="5979462"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0,1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86" name="Pentagono 385"/>
          <p:cNvSpPr/>
          <p:nvPr/>
        </p:nvSpPr>
        <p:spPr>
          <a:xfrm>
            <a:off x="5196184"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87" name="Pentagono 386"/>
          <p:cNvSpPr/>
          <p:nvPr/>
        </p:nvSpPr>
        <p:spPr>
          <a:xfrm rot="5400000">
            <a:off x="6924740"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7</a:t>
            </a:r>
          </a:p>
        </p:txBody>
      </p:sp>
      <p:sp>
        <p:nvSpPr>
          <p:cNvPr id="388" name="Pentagono 387"/>
          <p:cNvSpPr/>
          <p:nvPr/>
        </p:nvSpPr>
        <p:spPr>
          <a:xfrm>
            <a:off x="6762740"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89" name="Pentagono 388"/>
          <p:cNvSpPr/>
          <p:nvPr/>
        </p:nvSpPr>
        <p:spPr>
          <a:xfrm>
            <a:off x="6762740"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16</a:t>
            </a:r>
          </a:p>
        </p:txBody>
      </p:sp>
      <p:sp>
        <p:nvSpPr>
          <p:cNvPr id="390" name="Pentagono 389"/>
          <p:cNvSpPr/>
          <p:nvPr/>
        </p:nvSpPr>
        <p:spPr>
          <a:xfrm>
            <a:off x="6762740"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86</a:t>
            </a:r>
          </a:p>
        </p:txBody>
      </p:sp>
      <p:sp>
        <p:nvSpPr>
          <p:cNvPr id="391" name="Pentagono 390"/>
          <p:cNvSpPr/>
          <p:nvPr/>
        </p:nvSpPr>
        <p:spPr>
          <a:xfrm>
            <a:off x="6762740"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16</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92" name="Pentagono 391"/>
          <p:cNvSpPr/>
          <p:nvPr/>
        </p:nvSpPr>
        <p:spPr>
          <a:xfrm>
            <a:off x="6762740"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24</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393" name="Pentagono 392"/>
          <p:cNvSpPr/>
          <p:nvPr/>
        </p:nvSpPr>
        <p:spPr>
          <a:xfrm>
            <a:off x="6762740"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94" name="Pentagono 393"/>
          <p:cNvSpPr/>
          <p:nvPr/>
        </p:nvSpPr>
        <p:spPr>
          <a:xfrm>
            <a:off x="6762740"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95" name="Pentagono 394"/>
          <p:cNvSpPr/>
          <p:nvPr/>
        </p:nvSpPr>
        <p:spPr>
          <a:xfrm>
            <a:off x="6762740"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96" name="Pentagono 395"/>
          <p:cNvSpPr/>
          <p:nvPr/>
        </p:nvSpPr>
        <p:spPr>
          <a:xfrm>
            <a:off x="6762740"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97" name="Pentagono 396"/>
          <p:cNvSpPr/>
          <p:nvPr/>
        </p:nvSpPr>
        <p:spPr>
          <a:xfrm>
            <a:off x="6762740"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98" name="Pentagono 397"/>
          <p:cNvSpPr/>
          <p:nvPr/>
        </p:nvSpPr>
        <p:spPr>
          <a:xfrm>
            <a:off x="6762740"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399" name="Pentagono 398"/>
          <p:cNvSpPr/>
          <p:nvPr/>
        </p:nvSpPr>
        <p:spPr>
          <a:xfrm>
            <a:off x="6762740"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00" name="Pentagono 399"/>
          <p:cNvSpPr/>
          <p:nvPr/>
        </p:nvSpPr>
        <p:spPr>
          <a:xfrm>
            <a:off x="6762740"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01" name="Pentagono 400"/>
          <p:cNvSpPr/>
          <p:nvPr/>
        </p:nvSpPr>
        <p:spPr>
          <a:xfrm>
            <a:off x="6762740"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02" name="Pentagono 401"/>
          <p:cNvSpPr/>
          <p:nvPr/>
        </p:nvSpPr>
        <p:spPr>
          <a:xfrm>
            <a:off x="6762740" y="534009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03" name="Pentagono 402"/>
          <p:cNvSpPr/>
          <p:nvPr/>
        </p:nvSpPr>
        <p:spPr>
          <a:xfrm>
            <a:off x="6762740"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3</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04" name="Pentagono 403"/>
          <p:cNvSpPr/>
          <p:nvPr/>
        </p:nvSpPr>
        <p:spPr>
          <a:xfrm>
            <a:off x="6762740"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0,8</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05" name="Pentagono 404"/>
          <p:cNvSpPr/>
          <p:nvPr/>
        </p:nvSpPr>
        <p:spPr>
          <a:xfrm rot="5400000">
            <a:off x="7708018" y="85002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8</a:t>
            </a:r>
          </a:p>
        </p:txBody>
      </p:sp>
      <p:sp>
        <p:nvSpPr>
          <p:cNvPr id="406" name="Pentagono 405"/>
          <p:cNvSpPr/>
          <p:nvPr/>
        </p:nvSpPr>
        <p:spPr>
          <a:xfrm>
            <a:off x="7546018" y="141277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07" name="Pentagono 406"/>
          <p:cNvSpPr/>
          <p:nvPr/>
        </p:nvSpPr>
        <p:spPr>
          <a:xfrm>
            <a:off x="7546018" y="167459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08" name="Pentagono 407"/>
          <p:cNvSpPr/>
          <p:nvPr/>
        </p:nvSpPr>
        <p:spPr>
          <a:xfrm>
            <a:off x="7546018" y="193641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55</a:t>
            </a:r>
          </a:p>
        </p:txBody>
      </p:sp>
      <p:sp>
        <p:nvSpPr>
          <p:cNvPr id="409" name="Pentagono 408"/>
          <p:cNvSpPr/>
          <p:nvPr/>
        </p:nvSpPr>
        <p:spPr>
          <a:xfrm>
            <a:off x="7546018" y="219823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10</a:t>
            </a:r>
          </a:p>
        </p:txBody>
      </p:sp>
      <p:sp>
        <p:nvSpPr>
          <p:cNvPr id="410" name="Pentagono 409"/>
          <p:cNvSpPr/>
          <p:nvPr/>
        </p:nvSpPr>
        <p:spPr>
          <a:xfrm>
            <a:off x="7546018" y="246006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15</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11" name="Pentagono 410"/>
          <p:cNvSpPr/>
          <p:nvPr/>
        </p:nvSpPr>
        <p:spPr>
          <a:xfrm>
            <a:off x="7546018" y="272188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2" name="Pentagono 411"/>
          <p:cNvSpPr/>
          <p:nvPr/>
        </p:nvSpPr>
        <p:spPr>
          <a:xfrm>
            <a:off x="7546018" y="298370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3" name="Pentagono 412"/>
          <p:cNvSpPr/>
          <p:nvPr/>
        </p:nvSpPr>
        <p:spPr>
          <a:xfrm>
            <a:off x="7546018" y="324552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4" name="Pentagono 413"/>
          <p:cNvSpPr/>
          <p:nvPr/>
        </p:nvSpPr>
        <p:spPr>
          <a:xfrm>
            <a:off x="7546018" y="350734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5" name="Pentagono 414"/>
          <p:cNvSpPr/>
          <p:nvPr/>
        </p:nvSpPr>
        <p:spPr>
          <a:xfrm>
            <a:off x="7546018"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6" name="Pentagono 415"/>
          <p:cNvSpPr/>
          <p:nvPr/>
        </p:nvSpPr>
        <p:spPr>
          <a:xfrm>
            <a:off x="7546018"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7" name="Pentagono 416"/>
          <p:cNvSpPr/>
          <p:nvPr/>
        </p:nvSpPr>
        <p:spPr>
          <a:xfrm>
            <a:off x="7546018"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8" name="Pentagono 417"/>
          <p:cNvSpPr/>
          <p:nvPr/>
        </p:nvSpPr>
        <p:spPr>
          <a:xfrm>
            <a:off x="7546018"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19" name="Pentagono 418"/>
          <p:cNvSpPr/>
          <p:nvPr/>
        </p:nvSpPr>
        <p:spPr>
          <a:xfrm>
            <a:off x="7546018"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20" name="Pentagono 419"/>
          <p:cNvSpPr/>
          <p:nvPr/>
        </p:nvSpPr>
        <p:spPr>
          <a:xfrm>
            <a:off x="7546018" y="560191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21" name="Pentagono 420"/>
          <p:cNvSpPr/>
          <p:nvPr/>
        </p:nvSpPr>
        <p:spPr>
          <a:xfrm>
            <a:off x="7546018" y="586373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0,4</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22" name="Pentagono 421"/>
          <p:cNvSpPr/>
          <p:nvPr/>
        </p:nvSpPr>
        <p:spPr>
          <a:xfrm rot="5400000">
            <a:off x="9274574" y="84615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Gesamt</a:t>
            </a:r>
          </a:p>
        </p:txBody>
      </p:sp>
      <p:sp>
        <p:nvSpPr>
          <p:cNvPr id="423" name="Pentagono 11"/>
          <p:cNvSpPr/>
          <p:nvPr/>
        </p:nvSpPr>
        <p:spPr>
          <a:xfrm>
            <a:off x="1009264" y="6125549"/>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Gesamt</a:t>
            </a:r>
          </a:p>
        </p:txBody>
      </p:sp>
      <p:sp>
        <p:nvSpPr>
          <p:cNvPr id="424" name="Pentagono 423"/>
          <p:cNvSpPr/>
          <p:nvPr/>
        </p:nvSpPr>
        <p:spPr>
          <a:xfrm>
            <a:off x="2843188"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37</a:t>
            </a:r>
          </a:p>
        </p:txBody>
      </p:sp>
      <p:sp>
        <p:nvSpPr>
          <p:cNvPr id="425" name="Pentagono 11"/>
          <p:cNvSpPr/>
          <p:nvPr/>
        </p:nvSpPr>
        <p:spPr>
          <a:xfrm>
            <a:off x="4412906"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rPr>
              <a:t>336</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26" name="Pentagono 11"/>
          <p:cNvSpPr/>
          <p:nvPr/>
        </p:nvSpPr>
        <p:spPr>
          <a:xfrm>
            <a:off x="9112574" y="6121679"/>
            <a:ext cx="648000" cy="180000"/>
          </a:xfrm>
          <a:prstGeom prst="homePlate">
            <a:avLst>
              <a:gd name="adj" fmla="val 0"/>
            </a:avLst>
          </a:prstGeom>
          <a:solidFill>
            <a:srgbClr val="00338D"/>
          </a:solidFill>
          <a:ln w="9525" algn="ctr">
            <a:solidFill>
              <a:srgbClr val="DCDCDD"/>
            </a:solidFill>
            <a:miter lim="800000"/>
            <a:headEnd/>
            <a:tailEnd/>
          </a:ln>
          <a:effectLst/>
        </p:spPr>
        <p:txBody>
          <a:bodyPr wrap="none" lIns="0" tIns="36000" rIns="0" bIns="36000" anchor="ctr"/>
          <a:lstStyle/>
          <a:p>
            <a:pPr marL="449263" indent="-427038" algn="ctr" defTabSz="914400">
              <a:spcBef>
                <a:spcPct val="50000"/>
              </a:spcBef>
            </a:pPr>
            <a:r>
              <a:rPr lang="en-US" sz="800" b="1" kern="0" dirty="0">
                <a:solidFill>
                  <a:schemeClr val="bg1"/>
                </a:solidFill>
                <a:latin typeface="Univers 47 CondensedLight" panose="00000400000000000000" pitchFamily="2" charset="0"/>
              </a:rPr>
              <a:t>1.290</a:t>
            </a:r>
          </a:p>
        </p:txBody>
      </p:sp>
      <p:sp>
        <p:nvSpPr>
          <p:cNvPr id="427" name="Pentagono 426"/>
          <p:cNvSpPr/>
          <p:nvPr/>
        </p:nvSpPr>
        <p:spPr>
          <a:xfrm>
            <a:off x="2055717"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28" name="Pentagono 427"/>
          <p:cNvSpPr/>
          <p:nvPr/>
        </p:nvSpPr>
        <p:spPr>
          <a:xfrm>
            <a:off x="3629628"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109</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29" name="Pentagono 428"/>
          <p:cNvSpPr/>
          <p:nvPr/>
        </p:nvSpPr>
        <p:spPr>
          <a:xfrm>
            <a:off x="5979462"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299</a:t>
            </a:r>
          </a:p>
        </p:txBody>
      </p:sp>
      <p:sp>
        <p:nvSpPr>
          <p:cNvPr id="430" name="Pentagono 429"/>
          <p:cNvSpPr/>
          <p:nvPr/>
        </p:nvSpPr>
        <p:spPr>
          <a:xfrm>
            <a:off x="5196184"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270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31" name="Pentagono 430"/>
          <p:cNvSpPr/>
          <p:nvPr/>
        </p:nvSpPr>
        <p:spPr>
          <a:xfrm>
            <a:off x="6762740"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146</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32" name="Pentagono 431"/>
          <p:cNvSpPr/>
          <p:nvPr/>
        </p:nvSpPr>
        <p:spPr>
          <a:xfrm>
            <a:off x="7546018" y="612554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80</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33" name="Pentagono 432"/>
          <p:cNvSpPr/>
          <p:nvPr/>
        </p:nvSpPr>
        <p:spPr>
          <a:xfrm rot="5400000">
            <a:off x="8491296" y="846158"/>
            <a:ext cx="324000"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rgbClr val="00338D"/>
                </a:solidFill>
                <a:effectLst/>
                <a:uLnTx/>
                <a:uFillTx/>
                <a:latin typeface="Univers 47 CondensedLight" panose="00000400000000000000" pitchFamily="2" charset="0"/>
              </a:rPr>
              <a:t>Jahr</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 9</a:t>
            </a:r>
          </a:p>
        </p:txBody>
      </p:sp>
      <p:sp>
        <p:nvSpPr>
          <p:cNvPr id="434" name="Pentagono 433"/>
          <p:cNvSpPr/>
          <p:nvPr/>
        </p:nvSpPr>
        <p:spPr>
          <a:xfrm>
            <a:off x="8329296" y="140890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35" name="Pentagono 434"/>
          <p:cNvSpPr/>
          <p:nvPr/>
        </p:nvSpPr>
        <p:spPr>
          <a:xfrm>
            <a:off x="8329296" y="167072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36" name="Pentagono 435"/>
          <p:cNvSpPr/>
          <p:nvPr/>
        </p:nvSpPr>
        <p:spPr>
          <a:xfrm>
            <a:off x="8329296" y="193254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9</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37" name="Pentagono 436"/>
          <p:cNvSpPr/>
          <p:nvPr/>
        </p:nvSpPr>
        <p:spPr>
          <a:xfrm>
            <a:off x="8329296" y="219436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2</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38" name="Pentagono 437"/>
          <p:cNvSpPr/>
          <p:nvPr/>
        </p:nvSpPr>
        <p:spPr>
          <a:xfrm>
            <a:off x="8329296" y="245619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2</a:t>
            </a:r>
          </a:p>
        </p:txBody>
      </p:sp>
      <p:sp>
        <p:nvSpPr>
          <p:cNvPr id="439" name="Pentagono 438"/>
          <p:cNvSpPr/>
          <p:nvPr/>
        </p:nvSpPr>
        <p:spPr>
          <a:xfrm>
            <a:off x="8329296" y="271801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0" name="Pentagono 439"/>
          <p:cNvSpPr/>
          <p:nvPr/>
        </p:nvSpPr>
        <p:spPr>
          <a:xfrm>
            <a:off x="8329296" y="297983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1" name="Pentagono 440"/>
          <p:cNvSpPr/>
          <p:nvPr/>
        </p:nvSpPr>
        <p:spPr>
          <a:xfrm>
            <a:off x="8329296" y="324165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2" name="Pentagono 441"/>
          <p:cNvSpPr/>
          <p:nvPr/>
        </p:nvSpPr>
        <p:spPr>
          <a:xfrm>
            <a:off x="8329296" y="3503474"/>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3" name="Pentagono 442"/>
          <p:cNvSpPr/>
          <p:nvPr/>
        </p:nvSpPr>
        <p:spPr>
          <a:xfrm>
            <a:off x="8329296" y="4027116"/>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4" name="Pentagono 443"/>
          <p:cNvSpPr/>
          <p:nvPr/>
        </p:nvSpPr>
        <p:spPr>
          <a:xfrm>
            <a:off x="8329296" y="4288937"/>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5" name="Pentagono 444"/>
          <p:cNvSpPr/>
          <p:nvPr/>
        </p:nvSpPr>
        <p:spPr>
          <a:xfrm>
            <a:off x="8329296" y="4550758"/>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6" name="Pentagono 445"/>
          <p:cNvSpPr/>
          <p:nvPr/>
        </p:nvSpPr>
        <p:spPr>
          <a:xfrm>
            <a:off x="8329296" y="4812579"/>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7" name="Pentagono 446"/>
          <p:cNvSpPr/>
          <p:nvPr/>
        </p:nvSpPr>
        <p:spPr>
          <a:xfrm>
            <a:off x="8329296" y="5074400"/>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8" name="Pentagono 447"/>
          <p:cNvSpPr/>
          <p:nvPr/>
        </p:nvSpPr>
        <p:spPr>
          <a:xfrm>
            <a:off x="8329296" y="5598042"/>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49" name="Pentagono 448"/>
          <p:cNvSpPr/>
          <p:nvPr/>
        </p:nvSpPr>
        <p:spPr>
          <a:xfrm>
            <a:off x="8329296" y="5859863"/>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50" name="Pentagono 449"/>
          <p:cNvSpPr/>
          <p:nvPr/>
        </p:nvSpPr>
        <p:spPr>
          <a:xfrm>
            <a:off x="8329296" y="6121679"/>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13</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51" name="CasellaDiTesto 66"/>
          <p:cNvSpPr txBox="1"/>
          <p:nvPr/>
        </p:nvSpPr>
        <p:spPr>
          <a:xfrm>
            <a:off x="673409" y="1345650"/>
            <a:ext cx="392767" cy="415498"/>
          </a:xfrm>
          <a:prstGeom prst="rect">
            <a:avLst/>
          </a:prstGeom>
          <a:noFill/>
        </p:spPr>
        <p:txBody>
          <a:bodyPr wrap="square" lIns="0" tIns="0" rIns="0" bIns="0" rtlCol="0">
            <a:spAutoFit/>
          </a:bodyPr>
          <a:lstStyle/>
          <a:p>
            <a:pPr defTabSz="914400"/>
            <a:r>
              <a:rPr lang="it-IT" sz="900" i="1" dirty="0">
                <a:solidFill>
                  <a:srgbClr val="000000"/>
                </a:solidFill>
                <a:latin typeface="Univers 47 CondensedLight" panose="00000400000000000000" pitchFamily="2" charset="0"/>
              </a:rPr>
              <a:t>Euro Millionen</a:t>
            </a:r>
          </a:p>
        </p:txBody>
      </p:sp>
      <p:sp>
        <p:nvSpPr>
          <p:cNvPr id="452" name="Pentagono 11"/>
          <p:cNvSpPr/>
          <p:nvPr/>
        </p:nvSpPr>
        <p:spPr>
          <a:xfrm>
            <a:off x="1009264" y="3765295"/>
            <a:ext cx="82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D2</a:t>
            </a:r>
          </a:p>
        </p:txBody>
      </p:sp>
      <p:sp>
        <p:nvSpPr>
          <p:cNvPr id="453" name="Pentagono 452"/>
          <p:cNvSpPr/>
          <p:nvPr/>
        </p:nvSpPr>
        <p:spPr>
          <a:xfrm>
            <a:off x="2843188"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54" name="Pentagono 11"/>
          <p:cNvSpPr/>
          <p:nvPr/>
        </p:nvSpPr>
        <p:spPr>
          <a:xfrm>
            <a:off x="4412906"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8625"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55" name="Pentagono 11"/>
          <p:cNvSpPr/>
          <p:nvPr/>
        </p:nvSpPr>
        <p:spPr>
          <a:xfrm>
            <a:off x="9112574" y="3765295"/>
            <a:ext cx="648000" cy="180000"/>
          </a:xfrm>
          <a:prstGeom prst="homePlate">
            <a:avLst>
              <a:gd name="adj" fmla="val 0"/>
            </a:avLst>
          </a:prstGeom>
          <a:solidFill>
            <a:srgbClr val="DCDDDD"/>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b="1" kern="0" dirty="0">
                <a:solidFill>
                  <a:srgbClr val="00338D"/>
                </a:solidFill>
                <a:latin typeface="Univers 47 CondensedLight" panose="00000400000000000000" pitchFamily="2" charset="0"/>
              </a:rPr>
              <a:t>62</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56" name="Pentagono 455"/>
          <p:cNvSpPr/>
          <p:nvPr/>
        </p:nvSpPr>
        <p:spPr>
          <a:xfrm>
            <a:off x="2055717"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57" name="Pentagono 456"/>
          <p:cNvSpPr/>
          <p:nvPr/>
        </p:nvSpPr>
        <p:spPr>
          <a:xfrm>
            <a:off x="3629628"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58" name="Pentagono 457"/>
          <p:cNvSpPr/>
          <p:nvPr/>
        </p:nvSpPr>
        <p:spPr>
          <a:xfrm>
            <a:off x="5979462"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31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59" name="Pentagono 458"/>
          <p:cNvSpPr/>
          <p:nvPr/>
        </p:nvSpPr>
        <p:spPr>
          <a:xfrm>
            <a:off x="5196184"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dirty="0">
                <a:solidFill>
                  <a:srgbClr val="00338D"/>
                </a:solidFill>
                <a:latin typeface="Univers 47 CondensedLight" panose="00000400000000000000" pitchFamily="2" charset="0"/>
              </a:rPr>
              <a:t>31</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60" name="Pentagono 459"/>
          <p:cNvSpPr/>
          <p:nvPr/>
        </p:nvSpPr>
        <p:spPr>
          <a:xfrm>
            <a:off x="6762740"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61" name="Pentagono 460"/>
          <p:cNvSpPr/>
          <p:nvPr/>
        </p:nvSpPr>
        <p:spPr>
          <a:xfrm>
            <a:off x="7546018"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62" name="Pentagono 461"/>
          <p:cNvSpPr/>
          <p:nvPr/>
        </p:nvSpPr>
        <p:spPr>
          <a:xfrm>
            <a:off x="8329296" y="3765295"/>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463" name="Pentagono 462"/>
          <p:cNvSpPr/>
          <p:nvPr/>
        </p:nvSpPr>
        <p:spPr>
          <a:xfrm>
            <a:off x="7546018" y="533881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464" name="Pentagono 463"/>
          <p:cNvSpPr/>
          <p:nvPr/>
        </p:nvSpPr>
        <p:spPr>
          <a:xfrm>
            <a:off x="8329296" y="5337531"/>
            <a:ext cx="648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lang="en-US" sz="800" kern="0" noProof="0" dirty="0">
                <a:solidFill>
                  <a:srgbClr val="00338D"/>
                </a:solidFill>
                <a:latin typeface="Univers 47 CondensedLight" panose="00000400000000000000" pitchFamily="2" charset="0"/>
              </a:rPr>
              <a:t>-</a:t>
            </a:r>
            <a:endParaRPr kumimoji="0" lang="en-US" sz="80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Tree>
    <p:extLst>
      <p:ext uri="{BB962C8B-B14F-4D97-AF65-F5344CB8AC3E}">
        <p14:creationId xmlns:p14="http://schemas.microsoft.com/office/powerpoint/2010/main" val="254520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39929695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8" name="Diapositiva think-cell" r:id="rId34" imgW="270" imgH="270" progId="TCLayout.ActiveDocument.1">
                  <p:embed/>
                </p:oleObj>
              </mc:Choice>
              <mc:Fallback>
                <p:oleObj name="Diapositiva think-cell" r:id="rId34" imgW="270" imgH="27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900"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de-DE" sz="2000" dirty="0">
                <a:solidFill>
                  <a:srgbClr val="002060"/>
                </a:solidFill>
                <a:latin typeface="KPMG Extralight" panose="020B0303030202040204" pitchFamily="34" charset="0"/>
              </a:rPr>
              <a:t>Erlöse aus den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48586" y="380997"/>
            <a:ext cx="8650158" cy="580812"/>
          </a:xfrm>
        </p:spPr>
        <p:txBody>
          <a:bodyPr/>
          <a:lstStyle/>
          <a:p>
            <a:r>
              <a:rPr lang="it-IT" sz="4000" dirty="0"/>
              <a:t>Benchmark Verkaufspreise</a:t>
            </a:r>
          </a:p>
        </p:txBody>
      </p:sp>
      <p:sp>
        <p:nvSpPr>
          <p:cNvPr id="101" name="Rettangolo 63"/>
          <p:cNvSpPr/>
          <p:nvPr/>
        </p:nvSpPr>
        <p:spPr>
          <a:xfrm rot="16200000">
            <a:off x="-463550" y="2179638"/>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Annahmen aufgrund des Finanz- und Wirtschaftsplans </a:t>
            </a:r>
          </a:p>
        </p:txBody>
      </p:sp>
      <p:sp>
        <p:nvSpPr>
          <p:cNvPr id="103" name="Rettangolo 63"/>
          <p:cNvSpPr/>
          <p:nvPr/>
        </p:nvSpPr>
        <p:spPr>
          <a:xfrm rot="16200000">
            <a:off x="5645149" y="2179638"/>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Wohnbau</a:t>
            </a:r>
          </a:p>
        </p:txBody>
      </p:sp>
      <p:sp>
        <p:nvSpPr>
          <p:cNvPr id="104" name="Pentagon 109"/>
          <p:cNvSpPr/>
          <p:nvPr/>
        </p:nvSpPr>
        <p:spPr>
          <a:xfrm>
            <a:off x="1123466" y="1246706"/>
            <a:ext cx="5439545" cy="2225864"/>
          </a:xfrm>
          <a:prstGeom prst="homePlate">
            <a:avLst>
              <a:gd name="adj" fmla="val 0"/>
            </a:avLst>
          </a:prstGeom>
          <a:solidFill>
            <a:srgbClr val="DCDDD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5" name="Straight Connector 6"/>
          <p:cNvCxnSpPr/>
          <p:nvPr/>
        </p:nvCxnSpPr>
        <p:spPr>
          <a:xfrm>
            <a:off x="1386991" y="1571697"/>
            <a:ext cx="1296000" cy="0"/>
          </a:xfrm>
          <a:prstGeom prst="line">
            <a:avLst/>
          </a:prstGeom>
          <a:no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cxnSp>
      <p:sp>
        <p:nvSpPr>
          <p:cNvPr id="106" name="Text Placeholder 9"/>
          <p:cNvSpPr txBox="1">
            <a:spLocks/>
          </p:cNvSpPr>
          <p:nvPr/>
        </p:nvSpPr>
        <p:spPr bwMode="gray">
          <a:xfrm>
            <a:off x="1386991" y="1327222"/>
            <a:ext cx="1296000" cy="250515"/>
          </a:xfrm>
          <a:prstGeom prst="rect">
            <a:avLst/>
          </a:prstGeom>
        </p:spPr>
        <p:txBody>
          <a:bodyPr/>
          <a:lstStyle/>
          <a:p>
            <a:pPr marL="1587" lvl="1" algn="ctr">
              <a:spcBef>
                <a:spcPts val="100"/>
              </a:spcBef>
              <a:buClr>
                <a:schemeClr val="bg1">
                  <a:lumMod val="65000"/>
                </a:schemeClr>
              </a:buClr>
              <a:buSzPct val="85000"/>
              <a:defRPr/>
            </a:pPr>
            <a:r>
              <a:rPr lang="it-IT" sz="1000" b="1" kern="0" dirty="0">
                <a:solidFill>
                  <a:srgbClr val="00338D"/>
                </a:solidFill>
                <a:latin typeface="Univers 47 CondensedLight" panose="00000400000000000000" pitchFamily="2" charset="0"/>
                <a:cs typeface="Arial" pitchFamily="34" charset="0"/>
              </a:rPr>
              <a:t>Wohnbau*</a:t>
            </a:r>
          </a:p>
        </p:txBody>
      </p:sp>
      <p:sp>
        <p:nvSpPr>
          <p:cNvPr id="107" name="Rectangle 145"/>
          <p:cNvSpPr/>
          <p:nvPr/>
        </p:nvSpPr>
        <p:spPr>
          <a:xfrm>
            <a:off x="2676041" y="1687585"/>
            <a:ext cx="1044000" cy="496479"/>
          </a:xfrm>
          <a:prstGeom prst="rect">
            <a:avLst/>
          </a:prstGeom>
          <a:solidFill>
            <a:srgbClr val="F1F1F1"/>
          </a:solid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000" b="1" dirty="0">
                <a:solidFill>
                  <a:srgbClr val="00338D"/>
                </a:solidFill>
                <a:latin typeface="Univers 47 CondensedLight" panose="00000400000000000000" pitchFamily="2" charset="0"/>
                <a:cs typeface="Arial" panose="020B0604020202020204" pitchFamily="34" charset="0"/>
              </a:rPr>
              <a:t>4.500 – 5.000 €/m²</a:t>
            </a:r>
            <a:endParaRPr lang="en-US" sz="1000" b="1" dirty="0">
              <a:solidFill>
                <a:srgbClr val="00338D"/>
              </a:solidFill>
              <a:latin typeface="Univers 47 CondensedLight" panose="00000400000000000000" pitchFamily="2" charset="0"/>
            </a:endParaRPr>
          </a:p>
        </p:txBody>
      </p:sp>
      <p:cxnSp>
        <p:nvCxnSpPr>
          <p:cNvPr id="108" name="Straight Connector 6"/>
          <p:cNvCxnSpPr/>
          <p:nvPr/>
        </p:nvCxnSpPr>
        <p:spPr>
          <a:xfrm>
            <a:off x="3987316" y="1571697"/>
            <a:ext cx="1296000" cy="0"/>
          </a:xfrm>
          <a:prstGeom prst="line">
            <a:avLst/>
          </a:prstGeom>
          <a:no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cxnSp>
      <p:sp>
        <p:nvSpPr>
          <p:cNvPr id="109" name="Text Placeholder 9"/>
          <p:cNvSpPr txBox="1">
            <a:spLocks/>
          </p:cNvSpPr>
          <p:nvPr/>
        </p:nvSpPr>
        <p:spPr bwMode="gray">
          <a:xfrm>
            <a:off x="3987316" y="1327222"/>
            <a:ext cx="1296000" cy="250515"/>
          </a:xfrm>
          <a:prstGeom prst="rect">
            <a:avLst/>
          </a:prstGeom>
        </p:spPr>
        <p:txBody>
          <a:bodyPr/>
          <a:lstStyle/>
          <a:p>
            <a:pPr marL="1587" lvl="1" algn="ctr">
              <a:spcBef>
                <a:spcPts val="100"/>
              </a:spcBef>
              <a:buClr>
                <a:schemeClr val="bg1">
                  <a:lumMod val="65000"/>
                </a:schemeClr>
              </a:buClr>
              <a:buSzPct val="85000"/>
              <a:defRPr/>
            </a:pPr>
            <a:r>
              <a:rPr lang="it-IT" sz="1000" b="1" kern="0" dirty="0">
                <a:solidFill>
                  <a:srgbClr val="00338D"/>
                </a:solidFill>
                <a:latin typeface="Univers 47 CondensedLight" panose="00000400000000000000" pitchFamily="2" charset="0"/>
                <a:cs typeface="Arial" pitchFamily="34" charset="0"/>
              </a:rPr>
              <a:t>Handel</a:t>
            </a:r>
          </a:p>
        </p:txBody>
      </p:sp>
      <p:sp>
        <p:nvSpPr>
          <p:cNvPr id="110" name="Rectangle 145"/>
          <p:cNvSpPr/>
          <p:nvPr/>
        </p:nvSpPr>
        <p:spPr>
          <a:xfrm>
            <a:off x="5268429" y="1687585"/>
            <a:ext cx="1044000" cy="496479"/>
          </a:xfrm>
          <a:prstGeom prst="rect">
            <a:avLst/>
          </a:prstGeom>
          <a:solidFill>
            <a:srgbClr val="F1F1F1"/>
          </a:solid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000" b="1" dirty="0">
                <a:solidFill>
                  <a:srgbClr val="00338D"/>
                </a:solidFill>
                <a:latin typeface="Univers 47 CondensedLight" panose="00000400000000000000" pitchFamily="2" charset="0"/>
                <a:cs typeface="Arial" panose="020B0604020202020204" pitchFamily="34" charset="0"/>
              </a:rPr>
              <a:t>3.200 – 4.000 €/m²</a:t>
            </a:r>
            <a:endParaRPr lang="en-US" sz="1000" b="1" dirty="0">
              <a:solidFill>
                <a:srgbClr val="00338D"/>
              </a:solidFill>
              <a:latin typeface="Univers 47 CondensedLight" panose="00000400000000000000" pitchFamily="2" charset="0"/>
            </a:endParaRPr>
          </a:p>
        </p:txBody>
      </p:sp>
      <p:cxnSp>
        <p:nvCxnSpPr>
          <p:cNvPr id="111" name="Straight Connector 6"/>
          <p:cNvCxnSpPr/>
          <p:nvPr/>
        </p:nvCxnSpPr>
        <p:spPr>
          <a:xfrm>
            <a:off x="1382229" y="2687710"/>
            <a:ext cx="1296000" cy="0"/>
          </a:xfrm>
          <a:prstGeom prst="line">
            <a:avLst/>
          </a:prstGeom>
          <a:no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 Placeholder 9"/>
          <p:cNvSpPr txBox="1">
            <a:spLocks/>
          </p:cNvSpPr>
          <p:nvPr/>
        </p:nvSpPr>
        <p:spPr bwMode="gray">
          <a:xfrm>
            <a:off x="1382229" y="2443235"/>
            <a:ext cx="1296000" cy="250515"/>
          </a:xfrm>
          <a:prstGeom prst="rect">
            <a:avLst/>
          </a:prstGeom>
        </p:spPr>
        <p:txBody>
          <a:bodyPr/>
          <a:lstStyle/>
          <a:p>
            <a:pPr marL="1587" lvl="1" algn="ctr">
              <a:spcBef>
                <a:spcPts val="100"/>
              </a:spcBef>
              <a:buClr>
                <a:schemeClr val="bg1">
                  <a:lumMod val="65000"/>
                </a:schemeClr>
              </a:buClr>
              <a:buSzPct val="85000"/>
              <a:defRPr/>
            </a:pPr>
            <a:r>
              <a:rPr lang="it-IT" sz="1000" b="1" kern="0" dirty="0">
                <a:solidFill>
                  <a:srgbClr val="00338D"/>
                </a:solidFill>
                <a:latin typeface="Univers 47 CondensedLight" panose="00000400000000000000" pitchFamily="2" charset="0"/>
                <a:cs typeface="Arial" pitchFamily="34" charset="0"/>
              </a:rPr>
              <a:t>Dienstleistungen</a:t>
            </a:r>
          </a:p>
        </p:txBody>
      </p:sp>
      <p:sp>
        <p:nvSpPr>
          <p:cNvPr id="113" name="Rectangle 145"/>
          <p:cNvSpPr/>
          <p:nvPr/>
        </p:nvSpPr>
        <p:spPr>
          <a:xfrm>
            <a:off x="2676041" y="2803597"/>
            <a:ext cx="1044000" cy="496479"/>
          </a:xfrm>
          <a:prstGeom prst="rect">
            <a:avLst/>
          </a:prstGeom>
          <a:solidFill>
            <a:srgbClr val="F1F1F1"/>
          </a:solid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000" b="1" dirty="0">
                <a:solidFill>
                  <a:srgbClr val="00338D"/>
                </a:solidFill>
                <a:latin typeface="Univers 47 CondensedLight" panose="00000400000000000000" pitchFamily="2" charset="0"/>
                <a:cs typeface="Arial" panose="020B0604020202020204" pitchFamily="34" charset="0"/>
              </a:rPr>
              <a:t>3.200 €/m²</a:t>
            </a:r>
            <a:endParaRPr lang="en-US" sz="1000" b="1" dirty="0">
              <a:solidFill>
                <a:srgbClr val="00338D"/>
              </a:solidFill>
              <a:latin typeface="Univers 47 CondensedLight" panose="00000400000000000000" pitchFamily="2" charset="0"/>
            </a:endParaRPr>
          </a:p>
        </p:txBody>
      </p:sp>
      <p:cxnSp>
        <p:nvCxnSpPr>
          <p:cNvPr id="114" name="Straight Connector 6"/>
          <p:cNvCxnSpPr/>
          <p:nvPr/>
        </p:nvCxnSpPr>
        <p:spPr>
          <a:xfrm>
            <a:off x="3987316" y="2687710"/>
            <a:ext cx="1296000" cy="0"/>
          </a:xfrm>
          <a:prstGeom prst="line">
            <a:avLst/>
          </a:prstGeom>
          <a:no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cxnSp>
      <p:sp>
        <p:nvSpPr>
          <p:cNvPr id="115" name="Text Placeholder 9"/>
          <p:cNvSpPr txBox="1">
            <a:spLocks/>
          </p:cNvSpPr>
          <p:nvPr/>
        </p:nvSpPr>
        <p:spPr bwMode="gray">
          <a:xfrm>
            <a:off x="3987316" y="2443235"/>
            <a:ext cx="1296000" cy="250515"/>
          </a:xfrm>
          <a:prstGeom prst="rect">
            <a:avLst/>
          </a:prstGeom>
        </p:spPr>
        <p:txBody>
          <a:bodyPr/>
          <a:lstStyle/>
          <a:p>
            <a:pPr marL="1587" lvl="1" algn="ctr">
              <a:spcBef>
                <a:spcPts val="100"/>
              </a:spcBef>
              <a:buClr>
                <a:schemeClr val="bg1">
                  <a:lumMod val="65000"/>
                </a:schemeClr>
              </a:buClr>
              <a:buSzPct val="85000"/>
              <a:defRPr/>
            </a:pPr>
            <a:r>
              <a:rPr lang="it-IT" sz="1000" b="1" kern="0" dirty="0">
                <a:solidFill>
                  <a:srgbClr val="00338D"/>
                </a:solidFill>
                <a:latin typeface="Univers 47 CondensedLight" panose="00000400000000000000" pitchFamily="2" charset="0"/>
                <a:cs typeface="Arial" pitchFamily="34" charset="0"/>
              </a:rPr>
              <a:t>Produktion</a:t>
            </a:r>
          </a:p>
        </p:txBody>
      </p:sp>
      <p:sp>
        <p:nvSpPr>
          <p:cNvPr id="117" name="Rectangle 145"/>
          <p:cNvSpPr/>
          <p:nvPr/>
        </p:nvSpPr>
        <p:spPr>
          <a:xfrm>
            <a:off x="5268429" y="2803597"/>
            <a:ext cx="1044000" cy="496479"/>
          </a:xfrm>
          <a:prstGeom prst="rect">
            <a:avLst/>
          </a:prstGeom>
          <a:solidFill>
            <a:srgbClr val="F1F1F1"/>
          </a:solidFill>
          <a:ln w="158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000" b="1" dirty="0">
                <a:solidFill>
                  <a:srgbClr val="00338D"/>
                </a:solidFill>
                <a:latin typeface="Univers 47 CondensedLight" panose="00000400000000000000" pitchFamily="2" charset="0"/>
                <a:cs typeface="Arial" panose="020B0604020202020204" pitchFamily="34" charset="0"/>
              </a:rPr>
              <a:t>1.600 - 2500 €/m²</a:t>
            </a:r>
            <a:endParaRPr lang="en-US" sz="1000" b="1" dirty="0">
              <a:solidFill>
                <a:srgbClr val="00338D"/>
              </a:solidFill>
              <a:latin typeface="Univers 47 CondensedLight" panose="00000400000000000000" pitchFamily="2" charset="0"/>
            </a:endParaRPr>
          </a:p>
        </p:txBody>
      </p:sp>
      <p:sp>
        <p:nvSpPr>
          <p:cNvPr id="118" name="Rettangolo 63"/>
          <p:cNvSpPr/>
          <p:nvPr/>
        </p:nvSpPr>
        <p:spPr>
          <a:xfrm rot="16200000">
            <a:off x="-463550" y="4897437"/>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Handel</a:t>
            </a:r>
          </a:p>
        </p:txBody>
      </p:sp>
      <p:sp>
        <p:nvSpPr>
          <p:cNvPr id="119" name="Rettangolo 63"/>
          <p:cNvSpPr/>
          <p:nvPr/>
        </p:nvSpPr>
        <p:spPr>
          <a:xfrm rot="16200000">
            <a:off x="2590800" y="4897438"/>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dirty="0">
                <a:solidFill>
                  <a:srgbClr val="00338D"/>
                </a:solidFill>
                <a:latin typeface="Univers 47 CondensedLight" panose="00000400000000000000" pitchFamily="2" charset="0"/>
              </a:rPr>
              <a:t>Dienstleistungen</a:t>
            </a:r>
          </a:p>
        </p:txBody>
      </p:sp>
      <p:sp>
        <p:nvSpPr>
          <p:cNvPr id="120" name="Rettangolo 63"/>
          <p:cNvSpPr/>
          <p:nvPr/>
        </p:nvSpPr>
        <p:spPr>
          <a:xfrm rot="16200000">
            <a:off x="5645150" y="4897438"/>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algn="ctr" defTabSz="914400"/>
            <a:r>
              <a:rPr lang="it-IT" sz="900" b="1" i="1" kern="0">
                <a:solidFill>
                  <a:srgbClr val="00338D"/>
                </a:solidFill>
                <a:latin typeface="Univers 47 CondensedLight" panose="00000400000000000000" pitchFamily="2" charset="0"/>
              </a:rPr>
              <a:t>Produktion</a:t>
            </a:r>
            <a:endParaRPr lang="it-IT" sz="900" b="1" i="1" kern="0" dirty="0">
              <a:solidFill>
                <a:srgbClr val="00338D"/>
              </a:solidFill>
              <a:latin typeface="Univers 47 CondensedLight" panose="00000400000000000000" pitchFamily="2" charset="0"/>
            </a:endParaRPr>
          </a:p>
        </p:txBody>
      </p:sp>
      <p:graphicFrame>
        <p:nvGraphicFramePr>
          <p:cNvPr id="89" name="Chart 3"/>
          <p:cNvGraphicFramePr/>
          <p:nvPr>
            <p:custDataLst>
              <p:tags r:id="rId4"/>
            </p:custDataLst>
            <p:extLst>
              <p:ext uri="{D42A27DB-BD31-4B8C-83A1-F6EECF244321}">
                <p14:modId xmlns:p14="http://schemas.microsoft.com/office/powerpoint/2010/main" val="1907691579"/>
              </p:ext>
            </p:extLst>
          </p:nvPr>
        </p:nvGraphicFramePr>
        <p:xfrm>
          <a:off x="8126413" y="1309688"/>
          <a:ext cx="1881187" cy="1273175"/>
        </p:xfrm>
        <a:graphic>
          <a:graphicData uri="http://schemas.openxmlformats.org/drawingml/2006/chart">
            <c:chart xmlns:c="http://schemas.openxmlformats.org/drawingml/2006/chart" xmlns:r="http://schemas.openxmlformats.org/officeDocument/2006/relationships" r:id="rId36"/>
          </a:graphicData>
        </a:graphic>
      </p:graphicFrame>
      <p:sp>
        <p:nvSpPr>
          <p:cNvPr id="123" name="Text Placeholder 55"/>
          <p:cNvSpPr>
            <a:spLocks noGrp="1"/>
          </p:cNvSpPr>
          <p:nvPr>
            <p:custDataLst>
              <p:tags r:id="rId5"/>
            </p:custDataLst>
          </p:nvPr>
        </p:nvSpPr>
        <p:spPr bwMode="auto">
          <a:xfrm>
            <a:off x="8967788" y="2538413"/>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987BCD0B-13B7-4CB0-BB47-9299301CC930}"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22" name="Text Placeholder 55"/>
          <p:cNvSpPr>
            <a:spLocks noGrp="1"/>
          </p:cNvSpPr>
          <p:nvPr>
            <p:custDataLst>
              <p:tags r:id="rId6"/>
            </p:custDataLst>
          </p:nvPr>
        </p:nvSpPr>
        <p:spPr bwMode="auto">
          <a:xfrm>
            <a:off x="8629650" y="2538413"/>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2B48222A-95B8-4DB3-B08D-F63167F866A5}"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24" name="Text Placeholder 55"/>
          <p:cNvSpPr>
            <a:spLocks noGrp="1"/>
          </p:cNvSpPr>
          <p:nvPr>
            <p:custDataLst>
              <p:tags r:id="rId7"/>
            </p:custDataLst>
          </p:nvPr>
        </p:nvSpPr>
        <p:spPr bwMode="auto">
          <a:xfrm>
            <a:off x="9274175" y="2538413"/>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dirty="0">
                <a:solidFill>
                  <a:schemeClr val="tx2"/>
                </a:solidFill>
                <a:latin typeface="Univers 47 CondensedLight" panose="00000400000000000000" pitchFamily="2" charset="0"/>
                <a:sym typeface="Univers 47 CondensedLight" panose="00000400000000000000" pitchFamily="2" charset="0"/>
              </a:rPr>
              <a:t>    Mittelwert</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graphicFrame>
        <p:nvGraphicFramePr>
          <p:cNvPr id="90" name="Chart 3"/>
          <p:cNvGraphicFramePr/>
          <p:nvPr>
            <p:custDataLst>
              <p:tags r:id="rId8"/>
            </p:custDataLst>
            <p:extLst>
              <p:ext uri="{D42A27DB-BD31-4B8C-83A1-F6EECF244321}">
                <p14:modId xmlns:p14="http://schemas.microsoft.com/office/powerpoint/2010/main" val="4216705564"/>
              </p:ext>
            </p:extLst>
          </p:nvPr>
        </p:nvGraphicFramePr>
        <p:xfrm>
          <a:off x="6793631" y="1333500"/>
          <a:ext cx="1881188" cy="1273175"/>
        </p:xfrm>
        <a:graphic>
          <a:graphicData uri="http://schemas.openxmlformats.org/drawingml/2006/chart">
            <c:chart xmlns:c="http://schemas.openxmlformats.org/drawingml/2006/chart" xmlns:r="http://schemas.openxmlformats.org/officeDocument/2006/relationships" r:id="rId37"/>
          </a:graphicData>
        </a:graphic>
      </p:graphicFrame>
      <p:sp>
        <p:nvSpPr>
          <p:cNvPr id="128" name="Text Placeholder 55"/>
          <p:cNvSpPr>
            <a:spLocks noGrp="1"/>
          </p:cNvSpPr>
          <p:nvPr>
            <p:custDataLst>
              <p:tags r:id="rId9"/>
            </p:custDataLst>
          </p:nvPr>
        </p:nvSpPr>
        <p:spPr bwMode="auto">
          <a:xfrm>
            <a:off x="7642225" y="2538413"/>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485E473E-BCC6-48D4-937F-A0C577C0E3EE}"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27" name="Text Placeholder 55"/>
          <p:cNvSpPr>
            <a:spLocks noGrp="1"/>
          </p:cNvSpPr>
          <p:nvPr>
            <p:custDataLst>
              <p:tags r:id="rId10"/>
            </p:custDataLst>
          </p:nvPr>
        </p:nvSpPr>
        <p:spPr bwMode="auto">
          <a:xfrm>
            <a:off x="7297738" y="2538413"/>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B748B319-3324-4B4D-A8DC-FE92000C178B}"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26" name="Text Placeholder 55"/>
          <p:cNvSpPr>
            <a:spLocks noGrp="1"/>
          </p:cNvSpPr>
          <p:nvPr>
            <p:custDataLst>
              <p:tags r:id="rId11"/>
            </p:custDataLst>
          </p:nvPr>
        </p:nvSpPr>
        <p:spPr bwMode="auto">
          <a:xfrm>
            <a:off x="7953375" y="2538413"/>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dirty="0">
                <a:solidFill>
                  <a:schemeClr val="tx2"/>
                </a:solidFill>
                <a:latin typeface="Univers 47 CondensedLight" panose="00000400000000000000" pitchFamily="2" charset="0"/>
                <a:sym typeface="Univers 47 CondensedLight" panose="00000400000000000000" pitchFamily="2" charset="0"/>
              </a:rPr>
              <a:t>   Mittelwert</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graphicFrame>
        <p:nvGraphicFramePr>
          <p:cNvPr id="181" name="Chart 3"/>
          <p:cNvGraphicFramePr/>
          <p:nvPr>
            <p:custDataLst>
              <p:tags r:id="rId12"/>
            </p:custDataLst>
            <p:extLst>
              <p:ext uri="{D42A27DB-BD31-4B8C-83A1-F6EECF244321}">
                <p14:modId xmlns:p14="http://schemas.microsoft.com/office/powerpoint/2010/main" val="960982498"/>
              </p:ext>
            </p:extLst>
          </p:nvPr>
        </p:nvGraphicFramePr>
        <p:xfrm>
          <a:off x="736600" y="4075113"/>
          <a:ext cx="1881188" cy="1271587"/>
        </p:xfrm>
        <a:graphic>
          <a:graphicData uri="http://schemas.openxmlformats.org/drawingml/2006/chart">
            <c:chart xmlns:c="http://schemas.openxmlformats.org/drawingml/2006/chart" xmlns:r="http://schemas.openxmlformats.org/officeDocument/2006/relationships" r:id="rId38"/>
          </a:graphicData>
        </a:graphic>
      </p:graphicFrame>
      <p:sp>
        <p:nvSpPr>
          <p:cNvPr id="131" name="Text Placeholder 55"/>
          <p:cNvSpPr>
            <a:spLocks noGrp="1"/>
          </p:cNvSpPr>
          <p:nvPr>
            <p:custDataLst>
              <p:tags r:id="rId13"/>
            </p:custDataLst>
          </p:nvPr>
        </p:nvSpPr>
        <p:spPr bwMode="auto">
          <a:xfrm>
            <a:off x="1239838" y="5302250"/>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937D7339-2CE3-4A2B-A509-C7DC186A0324}"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32" name="Text Placeholder 55"/>
          <p:cNvSpPr>
            <a:spLocks noGrp="1"/>
          </p:cNvSpPr>
          <p:nvPr>
            <p:custDataLst>
              <p:tags r:id="rId14"/>
            </p:custDataLst>
          </p:nvPr>
        </p:nvSpPr>
        <p:spPr bwMode="auto">
          <a:xfrm>
            <a:off x="1577975" y="5302250"/>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40FB6806-D4B0-4E74-8F1A-DFA36D98EEB3}"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30" name="Text Placeholder 55"/>
          <p:cNvSpPr>
            <a:spLocks noGrp="1"/>
          </p:cNvSpPr>
          <p:nvPr>
            <p:custDataLst>
              <p:tags r:id="rId15"/>
            </p:custDataLst>
          </p:nvPr>
        </p:nvSpPr>
        <p:spPr bwMode="auto">
          <a:xfrm>
            <a:off x="1849294" y="5302251"/>
            <a:ext cx="314469" cy="457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sz="800" dirty="0">
                <a:solidFill>
                  <a:schemeClr val="tx2"/>
                </a:solidFill>
                <a:latin typeface="Univers 47 CondensedLight" panose="00000400000000000000" pitchFamily="2" charset="0"/>
                <a:sym typeface="Univers 47 CondensedLight" panose="00000400000000000000" pitchFamily="2" charset="0"/>
              </a:rPr>
              <a:t>   Mittelwert</a:t>
            </a:r>
          </a:p>
        </p:txBody>
      </p:sp>
      <p:graphicFrame>
        <p:nvGraphicFramePr>
          <p:cNvPr id="182" name="Chart 3"/>
          <p:cNvGraphicFramePr/>
          <p:nvPr>
            <p:custDataLst>
              <p:tags r:id="rId16"/>
            </p:custDataLst>
            <p:extLst>
              <p:ext uri="{D42A27DB-BD31-4B8C-83A1-F6EECF244321}">
                <p14:modId xmlns:p14="http://schemas.microsoft.com/office/powerpoint/2010/main" val="3097082084"/>
              </p:ext>
            </p:extLst>
          </p:nvPr>
        </p:nvGraphicFramePr>
        <p:xfrm>
          <a:off x="2011363" y="4075113"/>
          <a:ext cx="1881187" cy="1271587"/>
        </p:xfrm>
        <a:graphic>
          <a:graphicData uri="http://schemas.openxmlformats.org/drawingml/2006/chart">
            <c:chart xmlns:c="http://schemas.openxmlformats.org/drawingml/2006/chart" xmlns:r="http://schemas.openxmlformats.org/officeDocument/2006/relationships" r:id="rId39"/>
          </a:graphicData>
        </a:graphic>
      </p:graphicFrame>
      <p:sp>
        <p:nvSpPr>
          <p:cNvPr id="136" name="Text Placeholder 55"/>
          <p:cNvSpPr>
            <a:spLocks noGrp="1"/>
          </p:cNvSpPr>
          <p:nvPr>
            <p:custDataLst>
              <p:tags r:id="rId17"/>
            </p:custDataLst>
          </p:nvPr>
        </p:nvSpPr>
        <p:spPr bwMode="auto">
          <a:xfrm>
            <a:off x="2852738" y="5302250"/>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A8D071A9-8A66-44E9-A54B-D05E7EBAFC7C}"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r>
              <a:rPr lang="it-IT" altLang="en-US" dirty="0">
                <a:solidFill>
                  <a:schemeClr val="tx2"/>
                </a:solidFill>
                <a:latin typeface="Univers 47 CondensedLight" panose="00000400000000000000" pitchFamily="2" charset="0"/>
                <a:sym typeface="Univers 47 CondensedLight" panose="00000400000000000000" pitchFamily="2" charset="0"/>
              </a:rPr>
              <a:t>  </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35" name="Text Placeholder 55"/>
          <p:cNvSpPr>
            <a:spLocks noGrp="1"/>
          </p:cNvSpPr>
          <p:nvPr>
            <p:custDataLst>
              <p:tags r:id="rId18"/>
            </p:custDataLst>
          </p:nvPr>
        </p:nvSpPr>
        <p:spPr bwMode="auto">
          <a:xfrm>
            <a:off x="3159125" y="5302250"/>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dirty="0">
                <a:solidFill>
                  <a:schemeClr val="tx2"/>
                </a:solidFill>
                <a:latin typeface="Univers 47 CondensedLight" panose="00000400000000000000" pitchFamily="2" charset="0"/>
                <a:sym typeface="Univers 47 CondensedLight" panose="00000400000000000000" pitchFamily="2" charset="0"/>
              </a:rPr>
              <a:t>Mittelwert</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34" name="Text Placeholder 55"/>
          <p:cNvSpPr>
            <a:spLocks noGrp="1"/>
          </p:cNvSpPr>
          <p:nvPr>
            <p:custDataLst>
              <p:tags r:id="rId19"/>
            </p:custDataLst>
          </p:nvPr>
        </p:nvSpPr>
        <p:spPr bwMode="auto">
          <a:xfrm>
            <a:off x="2514600" y="5302250"/>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078A4EF3-3B26-41AE-92AF-7E32105DEE43}"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graphicFrame>
        <p:nvGraphicFramePr>
          <p:cNvPr id="183" name="Chart 3"/>
          <p:cNvGraphicFramePr/>
          <p:nvPr>
            <p:custDataLst>
              <p:tags r:id="rId20"/>
            </p:custDataLst>
            <p:extLst>
              <p:ext uri="{D42A27DB-BD31-4B8C-83A1-F6EECF244321}">
                <p14:modId xmlns:p14="http://schemas.microsoft.com/office/powerpoint/2010/main" val="438058474"/>
              </p:ext>
            </p:extLst>
          </p:nvPr>
        </p:nvGraphicFramePr>
        <p:xfrm>
          <a:off x="3760788" y="4075113"/>
          <a:ext cx="1881187" cy="1271587"/>
        </p:xfrm>
        <a:graphic>
          <a:graphicData uri="http://schemas.openxmlformats.org/drawingml/2006/chart">
            <c:chart xmlns:c="http://schemas.openxmlformats.org/drawingml/2006/chart" xmlns:r="http://schemas.openxmlformats.org/officeDocument/2006/relationships" r:id="rId40"/>
          </a:graphicData>
        </a:graphic>
      </p:graphicFrame>
      <p:sp>
        <p:nvSpPr>
          <p:cNvPr id="138" name="Text Placeholder 55"/>
          <p:cNvSpPr>
            <a:spLocks noGrp="1"/>
          </p:cNvSpPr>
          <p:nvPr>
            <p:custDataLst>
              <p:tags r:id="rId21"/>
            </p:custDataLst>
          </p:nvPr>
        </p:nvSpPr>
        <p:spPr bwMode="auto">
          <a:xfrm>
            <a:off x="4264025" y="5302250"/>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B0F34C3D-10FE-4C36-AA02-6F12ED2A33A4}"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40" name="Text Placeholder 55"/>
          <p:cNvSpPr>
            <a:spLocks noGrp="1"/>
          </p:cNvSpPr>
          <p:nvPr>
            <p:custDataLst>
              <p:tags r:id="rId22"/>
            </p:custDataLst>
          </p:nvPr>
        </p:nvSpPr>
        <p:spPr bwMode="auto">
          <a:xfrm>
            <a:off x="5046949" y="5316348"/>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dirty="0">
                <a:solidFill>
                  <a:schemeClr val="tx2"/>
                </a:solidFill>
                <a:latin typeface="Univers 47 CondensedLight" panose="00000400000000000000" pitchFamily="2" charset="0"/>
                <a:sym typeface="Univers 47 CondensedLight" panose="00000400000000000000" pitchFamily="2" charset="0"/>
              </a:rPr>
              <a:t>Mittelwert </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39" name="Text Placeholder 55"/>
          <p:cNvSpPr>
            <a:spLocks noGrp="1"/>
          </p:cNvSpPr>
          <p:nvPr>
            <p:custDataLst>
              <p:tags r:id="rId23"/>
            </p:custDataLst>
          </p:nvPr>
        </p:nvSpPr>
        <p:spPr bwMode="auto">
          <a:xfrm>
            <a:off x="4602163" y="5302250"/>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168C66E4-95B5-4775-B7A8-8C183D4121A7}"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graphicFrame>
        <p:nvGraphicFramePr>
          <p:cNvPr id="184" name="Chart 3"/>
          <p:cNvGraphicFramePr/>
          <p:nvPr>
            <p:custDataLst>
              <p:tags r:id="rId24"/>
            </p:custDataLst>
            <p:extLst>
              <p:ext uri="{D42A27DB-BD31-4B8C-83A1-F6EECF244321}">
                <p14:modId xmlns:p14="http://schemas.microsoft.com/office/powerpoint/2010/main" val="2332535275"/>
              </p:ext>
            </p:extLst>
          </p:nvPr>
        </p:nvGraphicFramePr>
        <p:xfrm>
          <a:off x="5048250" y="4075113"/>
          <a:ext cx="1881188" cy="1271587"/>
        </p:xfrm>
        <a:graphic>
          <a:graphicData uri="http://schemas.openxmlformats.org/drawingml/2006/chart">
            <c:chart xmlns:c="http://schemas.openxmlformats.org/drawingml/2006/chart" xmlns:r="http://schemas.openxmlformats.org/officeDocument/2006/relationships" r:id="rId41"/>
          </a:graphicData>
        </a:graphic>
      </p:graphicFrame>
      <p:sp>
        <p:nvSpPr>
          <p:cNvPr id="142" name="Text Placeholder 55"/>
          <p:cNvSpPr>
            <a:spLocks noGrp="1"/>
          </p:cNvSpPr>
          <p:nvPr>
            <p:custDataLst>
              <p:tags r:id="rId25"/>
            </p:custDataLst>
          </p:nvPr>
        </p:nvSpPr>
        <p:spPr bwMode="auto">
          <a:xfrm>
            <a:off x="5551488" y="5302250"/>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FCBA965E-0202-4A49-8638-9AF1466ED1C2}"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44" name="Text Placeholder 55"/>
          <p:cNvSpPr>
            <a:spLocks noGrp="1"/>
          </p:cNvSpPr>
          <p:nvPr>
            <p:custDataLst>
              <p:tags r:id="rId26"/>
            </p:custDataLst>
          </p:nvPr>
        </p:nvSpPr>
        <p:spPr bwMode="auto">
          <a:xfrm>
            <a:off x="6196013" y="5302250"/>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dirty="0">
                <a:solidFill>
                  <a:schemeClr val="tx2"/>
                </a:solidFill>
                <a:latin typeface="Univers 47 CondensedLight" panose="00000400000000000000" pitchFamily="2" charset="0"/>
                <a:sym typeface="Univers 47 CondensedLight" panose="00000400000000000000" pitchFamily="2" charset="0"/>
              </a:rPr>
              <a:t>Mittelwert</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43" name="Text Placeholder 55"/>
          <p:cNvSpPr>
            <a:spLocks noGrp="1"/>
          </p:cNvSpPr>
          <p:nvPr>
            <p:custDataLst>
              <p:tags r:id="rId27"/>
            </p:custDataLst>
          </p:nvPr>
        </p:nvSpPr>
        <p:spPr bwMode="auto">
          <a:xfrm>
            <a:off x="5889625" y="5302250"/>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FF3327A7-13B5-4711-9ED9-33D44047C653}"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r>
              <a:rPr lang="it-IT" altLang="en-US" dirty="0">
                <a:solidFill>
                  <a:schemeClr val="tx2"/>
                </a:solidFill>
                <a:latin typeface="Univers 47 CondensedLight" panose="00000400000000000000" pitchFamily="2" charset="0"/>
                <a:sym typeface="Univers 47 CondensedLight" panose="00000400000000000000" pitchFamily="2" charset="0"/>
              </a:rPr>
              <a:t>   </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graphicFrame>
        <p:nvGraphicFramePr>
          <p:cNvPr id="185" name="Chart 3"/>
          <p:cNvGraphicFramePr/>
          <p:nvPr>
            <p:custDataLst>
              <p:tags r:id="rId28"/>
            </p:custDataLst>
            <p:extLst>
              <p:ext uri="{D42A27DB-BD31-4B8C-83A1-F6EECF244321}">
                <p14:modId xmlns:p14="http://schemas.microsoft.com/office/powerpoint/2010/main" val="3972852751"/>
              </p:ext>
            </p:extLst>
          </p:nvPr>
        </p:nvGraphicFramePr>
        <p:xfrm>
          <a:off x="6808788" y="4075113"/>
          <a:ext cx="1881187" cy="1271587"/>
        </p:xfrm>
        <a:graphic>
          <a:graphicData uri="http://schemas.openxmlformats.org/drawingml/2006/chart">
            <c:chart xmlns:c="http://schemas.openxmlformats.org/drawingml/2006/chart" xmlns:r="http://schemas.openxmlformats.org/officeDocument/2006/relationships" r:id="rId42"/>
          </a:graphicData>
        </a:graphic>
      </p:graphicFrame>
      <p:sp>
        <p:nvSpPr>
          <p:cNvPr id="146" name="Text Placeholder 55"/>
          <p:cNvSpPr>
            <a:spLocks noGrp="1"/>
          </p:cNvSpPr>
          <p:nvPr>
            <p:custDataLst>
              <p:tags r:id="rId29"/>
            </p:custDataLst>
          </p:nvPr>
        </p:nvSpPr>
        <p:spPr bwMode="auto">
          <a:xfrm>
            <a:off x="7312025" y="5302250"/>
            <a:ext cx="177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913469AC-01DE-4348-8B1B-557205785784}" type="datetime'''''''''''M''''''''''i''n'''''''''''''''''''''''''''">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Min</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47" name="Text Placeholder 55"/>
          <p:cNvSpPr>
            <a:spLocks noGrp="1"/>
          </p:cNvSpPr>
          <p:nvPr>
            <p:custDataLst>
              <p:tags r:id="rId30"/>
            </p:custDataLst>
          </p:nvPr>
        </p:nvSpPr>
        <p:spPr bwMode="auto">
          <a:xfrm>
            <a:off x="7650163" y="5302250"/>
            <a:ext cx="1968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fld id="{6BA1CBBB-C6F6-4C75-8957-B916662E9CD2}" type="datetime'''''''''''''''''Ma''''''x'''''''''''''''''''''''''">
              <a:rPr lang="it-IT" altLang="en-US" smtClean="0">
                <a:solidFill>
                  <a:schemeClr val="tx2"/>
                </a:solidFill>
                <a:latin typeface="Univers 47 CondensedLight" panose="00000400000000000000" pitchFamily="2" charset="0"/>
                <a:sym typeface="Univers 47 CondensedLight" panose="00000400000000000000" pitchFamily="2" charset="0"/>
              </a:rPr>
              <a:pPr lvl="1" algn="ctr">
                <a:spcBef>
                  <a:spcPct val="0"/>
                </a:spcBef>
                <a:spcAft>
                  <a:spcPct val="0"/>
                </a:spcAft>
              </a:pPr>
              <a:t>Max</a:t>
            </a:fld>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48" name="Text Placeholder 55"/>
          <p:cNvSpPr>
            <a:spLocks noGrp="1"/>
          </p:cNvSpPr>
          <p:nvPr>
            <p:custDataLst>
              <p:tags r:id="rId31"/>
            </p:custDataLst>
          </p:nvPr>
        </p:nvSpPr>
        <p:spPr bwMode="auto">
          <a:xfrm>
            <a:off x="7956550" y="5302250"/>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lvl="1" algn="ctr">
              <a:spcBef>
                <a:spcPct val="0"/>
              </a:spcBef>
              <a:spcAft>
                <a:spcPct val="0"/>
              </a:spcAft>
            </a:pPr>
            <a:r>
              <a:rPr lang="it-IT" altLang="en-US" dirty="0">
                <a:solidFill>
                  <a:schemeClr val="tx2"/>
                </a:solidFill>
                <a:latin typeface="Univers 47 CondensedLight" panose="00000400000000000000" pitchFamily="2" charset="0"/>
                <a:sym typeface="Univers 47 CondensedLight" panose="00000400000000000000" pitchFamily="2" charset="0"/>
              </a:rPr>
              <a:t>      Mittelwert</a:t>
            </a:r>
            <a:endParaRPr lang="it-IT" dirty="0">
              <a:solidFill>
                <a:schemeClr val="tx2"/>
              </a:solidFill>
              <a:latin typeface="Univers 47 CondensedLight" panose="00000400000000000000" pitchFamily="2" charset="0"/>
              <a:sym typeface="Univers 47 CondensedLight" panose="00000400000000000000" pitchFamily="2" charset="0"/>
            </a:endParaRPr>
          </a:p>
        </p:txBody>
      </p:sp>
      <p:sp>
        <p:nvSpPr>
          <p:cNvPr id="149" name="CasellaDiTesto 66"/>
          <p:cNvSpPr txBox="1"/>
          <p:nvPr/>
        </p:nvSpPr>
        <p:spPr>
          <a:xfrm>
            <a:off x="7257976" y="2773363"/>
            <a:ext cx="981223"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Agentur der Einnahmen </a:t>
            </a:r>
          </a:p>
          <a:p>
            <a:pPr algn="ctr"/>
            <a:r>
              <a:rPr lang="it-IT" sz="700" i="1" dirty="0">
                <a:latin typeface="Univers 47 CondensedLight" panose="00000400000000000000" pitchFamily="2" charset="0"/>
              </a:rPr>
              <a:t>(II Semester 2017 – </a:t>
            </a:r>
          </a:p>
          <a:p>
            <a:pPr algn="ctr"/>
            <a:r>
              <a:rPr lang="it-IT" sz="700" i="1" dirty="0">
                <a:latin typeface="Univers 47 CondensedLight" panose="00000400000000000000" pitchFamily="2" charset="0"/>
              </a:rPr>
              <a:t>Zentrum und Zentrumsnähe)</a:t>
            </a:r>
          </a:p>
        </p:txBody>
      </p:sp>
      <p:sp>
        <p:nvSpPr>
          <p:cNvPr id="150" name="CasellaDiTesto 66"/>
          <p:cNvSpPr txBox="1"/>
          <p:nvPr/>
        </p:nvSpPr>
        <p:spPr>
          <a:xfrm>
            <a:off x="8589835" y="2773363"/>
            <a:ext cx="931916"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Real Value </a:t>
            </a:r>
          </a:p>
          <a:p>
            <a:pPr algn="ctr"/>
            <a:r>
              <a:rPr lang="it-IT" sz="700" i="1" dirty="0">
                <a:latin typeface="Univers 47 CondensedLight" panose="00000400000000000000" pitchFamily="2" charset="0"/>
              </a:rPr>
              <a:t>(Jänner 2018 – </a:t>
            </a:r>
          </a:p>
          <a:p>
            <a:pPr algn="ctr"/>
            <a:r>
              <a:rPr lang="it-IT" sz="700" i="1" dirty="0">
                <a:latin typeface="Univers 47 CondensedLight" panose="00000400000000000000" pitchFamily="2" charset="0"/>
              </a:rPr>
              <a:t>Rittner Straße, Schlachthofstraße und Bahnhofsallee)</a:t>
            </a:r>
          </a:p>
        </p:txBody>
      </p:sp>
      <p:sp>
        <p:nvSpPr>
          <p:cNvPr id="151" name="CasellaDiTesto 66"/>
          <p:cNvSpPr txBox="1"/>
          <p:nvPr/>
        </p:nvSpPr>
        <p:spPr>
          <a:xfrm>
            <a:off x="1174750" y="5573713"/>
            <a:ext cx="981223"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Agentur der Einnahmen </a:t>
            </a:r>
          </a:p>
          <a:p>
            <a:pPr algn="ctr"/>
            <a:r>
              <a:rPr lang="it-IT" sz="700" i="1" dirty="0">
                <a:latin typeface="Univers 47 CondensedLight" panose="00000400000000000000" pitchFamily="2" charset="0"/>
              </a:rPr>
              <a:t>(II Semester 2017 – </a:t>
            </a:r>
          </a:p>
          <a:p>
            <a:pPr algn="ctr"/>
            <a:r>
              <a:rPr lang="it-IT" sz="700" i="1" dirty="0">
                <a:latin typeface="Univers 47 CondensedLight" panose="00000400000000000000" pitchFamily="2" charset="0"/>
              </a:rPr>
              <a:t>Zentrum und Zentrumsnähe)</a:t>
            </a:r>
          </a:p>
        </p:txBody>
      </p:sp>
      <p:sp>
        <p:nvSpPr>
          <p:cNvPr id="152" name="CasellaDiTesto 66"/>
          <p:cNvSpPr txBox="1"/>
          <p:nvPr/>
        </p:nvSpPr>
        <p:spPr>
          <a:xfrm>
            <a:off x="4225925" y="5573713"/>
            <a:ext cx="981223"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Agentur der Einnahmen </a:t>
            </a:r>
          </a:p>
          <a:p>
            <a:pPr algn="ctr"/>
            <a:r>
              <a:rPr lang="it-IT" sz="700" i="1" dirty="0">
                <a:latin typeface="Univers 47 CondensedLight" panose="00000400000000000000" pitchFamily="2" charset="0"/>
              </a:rPr>
              <a:t>(II Semester 2017 – </a:t>
            </a:r>
          </a:p>
          <a:p>
            <a:pPr algn="ctr"/>
            <a:r>
              <a:rPr lang="it-IT" sz="700" i="1" dirty="0">
                <a:latin typeface="Univers 47 CondensedLight" panose="00000400000000000000" pitchFamily="2" charset="0"/>
              </a:rPr>
              <a:t>Zentrum und Zentrumsnähe)</a:t>
            </a:r>
          </a:p>
        </p:txBody>
      </p:sp>
      <p:sp>
        <p:nvSpPr>
          <p:cNvPr id="153" name="CasellaDiTesto 66"/>
          <p:cNvSpPr txBox="1"/>
          <p:nvPr/>
        </p:nvSpPr>
        <p:spPr>
          <a:xfrm>
            <a:off x="7257976" y="5573713"/>
            <a:ext cx="981223"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Agentur der Einnahmen </a:t>
            </a:r>
          </a:p>
          <a:p>
            <a:pPr algn="ctr"/>
            <a:r>
              <a:rPr lang="it-IT" sz="700" i="1" dirty="0">
                <a:latin typeface="Univers 47 CondensedLight" panose="00000400000000000000" pitchFamily="2" charset="0"/>
              </a:rPr>
              <a:t>(II Semester 2017 – </a:t>
            </a:r>
          </a:p>
          <a:p>
            <a:pPr algn="ctr"/>
            <a:r>
              <a:rPr lang="it-IT" sz="700" i="1" dirty="0">
                <a:latin typeface="Univers 47 CondensedLight" panose="00000400000000000000" pitchFamily="2" charset="0"/>
              </a:rPr>
              <a:t>Zentrum und Zentrumsnähe)</a:t>
            </a:r>
          </a:p>
        </p:txBody>
      </p:sp>
      <p:sp>
        <p:nvSpPr>
          <p:cNvPr id="154" name="CasellaDiTesto 66"/>
          <p:cNvSpPr txBox="1"/>
          <p:nvPr/>
        </p:nvSpPr>
        <p:spPr>
          <a:xfrm>
            <a:off x="2444750" y="5573713"/>
            <a:ext cx="931916"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Real Value </a:t>
            </a:r>
          </a:p>
          <a:p>
            <a:pPr algn="ctr"/>
            <a:r>
              <a:rPr lang="it-IT" sz="700" i="1" dirty="0">
                <a:latin typeface="Univers 47 CondensedLight" panose="00000400000000000000" pitchFamily="2" charset="0"/>
              </a:rPr>
              <a:t>(Jänner 2018 – </a:t>
            </a:r>
          </a:p>
          <a:p>
            <a:pPr algn="ctr"/>
            <a:r>
              <a:rPr lang="it-IT" sz="700" i="1" dirty="0">
                <a:latin typeface="Univers 47 CondensedLight" panose="00000400000000000000" pitchFamily="2" charset="0"/>
              </a:rPr>
              <a:t>Rittner Straße, Schlachthofstraße und Bahnhofsallee)</a:t>
            </a:r>
          </a:p>
        </p:txBody>
      </p:sp>
      <p:sp>
        <p:nvSpPr>
          <p:cNvPr id="155" name="CasellaDiTesto 66"/>
          <p:cNvSpPr txBox="1"/>
          <p:nvPr/>
        </p:nvSpPr>
        <p:spPr>
          <a:xfrm>
            <a:off x="5538788" y="5573713"/>
            <a:ext cx="931916" cy="538609"/>
          </a:xfrm>
          <a:prstGeom prst="rect">
            <a:avLst/>
          </a:prstGeom>
          <a:noFill/>
        </p:spPr>
        <p:txBody>
          <a:bodyPr wrap="square" lIns="0" tIns="0" rIns="0" bIns="0" rtlCol="0">
            <a:spAutoFit/>
          </a:bodyPr>
          <a:lstStyle/>
          <a:p>
            <a:pPr algn="ctr"/>
            <a:r>
              <a:rPr lang="it-IT" sz="700" i="1" dirty="0">
                <a:latin typeface="Univers 47 CondensedLight" panose="00000400000000000000" pitchFamily="2" charset="0"/>
              </a:rPr>
              <a:t>Quelle: Real Value </a:t>
            </a:r>
          </a:p>
          <a:p>
            <a:pPr algn="ctr"/>
            <a:r>
              <a:rPr lang="it-IT" sz="700" i="1" dirty="0">
                <a:latin typeface="Univers 47 CondensedLight" panose="00000400000000000000" pitchFamily="2" charset="0"/>
              </a:rPr>
              <a:t>(Jänner 2018 – </a:t>
            </a:r>
          </a:p>
          <a:p>
            <a:pPr algn="ctr"/>
            <a:r>
              <a:rPr lang="it-IT" sz="700" i="1" dirty="0">
                <a:latin typeface="Univers 47 CondensedLight" panose="00000400000000000000" pitchFamily="2" charset="0"/>
              </a:rPr>
              <a:t>Rittner Straße, Schlachthofstraße und Bahnhofsallee)</a:t>
            </a:r>
          </a:p>
        </p:txBody>
      </p:sp>
      <p:sp>
        <p:nvSpPr>
          <p:cNvPr id="156" name="Pentagon 311"/>
          <p:cNvSpPr/>
          <p:nvPr/>
        </p:nvSpPr>
        <p:spPr>
          <a:xfrm>
            <a:off x="8445638" y="4210050"/>
            <a:ext cx="1460361" cy="1072808"/>
          </a:xfrm>
          <a:prstGeom prst="homePlate">
            <a:avLst>
              <a:gd name="adj" fmla="val 0"/>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4"/>
              </a:buClr>
            </a:pPr>
            <a:r>
              <a:rPr lang="it-IT" sz="900" dirty="0">
                <a:solidFill>
                  <a:schemeClr val="tx1"/>
                </a:solidFill>
                <a:latin typeface="Univers 47 CondensedLight" panose="00000400000000000000" pitchFamily="2" charset="0"/>
              </a:rPr>
              <a:t>Der Bestimmungszweck «Produktion» beinhaltet Handwerk und  andere gemischte  Bestimmungszwecke (z. B. Werkstätten/Atelier).</a:t>
            </a:r>
          </a:p>
        </p:txBody>
      </p:sp>
      <p:grpSp>
        <p:nvGrpSpPr>
          <p:cNvPr id="4" name="Gruppo 3"/>
          <p:cNvGrpSpPr/>
          <p:nvPr/>
        </p:nvGrpSpPr>
        <p:grpSpPr>
          <a:xfrm>
            <a:off x="4257191" y="2803597"/>
            <a:ext cx="684062" cy="540000"/>
            <a:chOff x="4257191" y="2819781"/>
            <a:chExt cx="684062" cy="540000"/>
          </a:xfrm>
        </p:grpSpPr>
        <p:sp>
          <p:nvSpPr>
            <p:cNvPr id="116" name="Ovale 41"/>
            <p:cNvSpPr>
              <a:spLocks/>
            </p:cNvSpPr>
            <p:nvPr/>
          </p:nvSpPr>
          <p:spPr>
            <a:xfrm>
              <a:off x="4320691" y="2819781"/>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algn="ctr" defTabSz="914400"/>
              <a:endParaRPr lang="it-IT" sz="1400" b="1" kern="0" dirty="0">
                <a:solidFill>
                  <a:srgbClr val="007C92"/>
                </a:solidFill>
                <a:latin typeface="Univers 47 CondensedLight" panose="00000400000000000000" pitchFamily="2" charset="0"/>
                <a:cs typeface="Arial" panose="020B0604020202020204" pitchFamily="34" charset="0"/>
              </a:endParaRPr>
            </a:p>
          </p:txBody>
        </p:sp>
        <p:pic>
          <p:nvPicPr>
            <p:cNvPr id="157" name="Immagine 156"/>
            <p:cNvPicPr>
              <a:picLocks noChangeAspect="1"/>
            </p:cNvPicPr>
            <p:nvPr/>
          </p:nvPicPr>
          <p:blipFill>
            <a:blip r:embed="rId4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57191" y="2864231"/>
              <a:ext cx="684062" cy="456041"/>
            </a:xfrm>
            <a:prstGeom prst="rect">
              <a:avLst/>
            </a:prstGeom>
          </p:spPr>
        </p:pic>
      </p:grpSp>
      <p:grpSp>
        <p:nvGrpSpPr>
          <p:cNvPr id="158" name="Gruppo 157"/>
          <p:cNvGrpSpPr/>
          <p:nvPr/>
        </p:nvGrpSpPr>
        <p:grpSpPr>
          <a:xfrm>
            <a:off x="1718779" y="1685997"/>
            <a:ext cx="540000" cy="540000"/>
            <a:chOff x="1695080" y="1714503"/>
            <a:chExt cx="540000" cy="540000"/>
          </a:xfrm>
        </p:grpSpPr>
        <p:sp>
          <p:nvSpPr>
            <p:cNvPr id="159" name="Ovale 41"/>
            <p:cNvSpPr>
              <a:spLocks/>
            </p:cNvSpPr>
            <p:nvPr/>
          </p:nvSpPr>
          <p:spPr>
            <a:xfrm>
              <a:off x="1695080" y="1714503"/>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algn="ctr" defTabSz="914400"/>
              <a:endParaRPr lang="it-IT" sz="1400" b="1" kern="0" dirty="0">
                <a:solidFill>
                  <a:srgbClr val="007C92"/>
                </a:solidFill>
                <a:latin typeface="Univers 47 CondensedLight" panose="00000400000000000000" pitchFamily="2" charset="0"/>
                <a:cs typeface="Arial" panose="020B0604020202020204" pitchFamily="34" charset="0"/>
              </a:endParaRPr>
            </a:p>
          </p:txBody>
        </p:sp>
        <p:pic>
          <p:nvPicPr>
            <p:cNvPr id="160" name="Immagine 159"/>
            <p:cNvPicPr>
              <a:picLocks noChangeAspect="1"/>
            </p:cNvPicPr>
            <p:nvPr/>
          </p:nvPicPr>
          <p:blipFill>
            <a:blip r:embed="rId4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90620" y="1813956"/>
              <a:ext cx="359541" cy="359541"/>
            </a:xfrm>
            <a:prstGeom prst="rect">
              <a:avLst/>
            </a:prstGeom>
          </p:spPr>
        </p:pic>
      </p:grpSp>
      <p:grpSp>
        <p:nvGrpSpPr>
          <p:cNvPr id="161" name="Gruppo 160"/>
          <p:cNvGrpSpPr/>
          <p:nvPr/>
        </p:nvGrpSpPr>
        <p:grpSpPr>
          <a:xfrm>
            <a:off x="4330216" y="1685997"/>
            <a:ext cx="540000" cy="540000"/>
            <a:chOff x="4306360" y="1714503"/>
            <a:chExt cx="540000" cy="540000"/>
          </a:xfrm>
        </p:grpSpPr>
        <p:sp>
          <p:nvSpPr>
            <p:cNvPr id="162" name="Ovale 41"/>
            <p:cNvSpPr>
              <a:spLocks/>
            </p:cNvSpPr>
            <p:nvPr/>
          </p:nvSpPr>
          <p:spPr>
            <a:xfrm>
              <a:off x="4306360" y="1714503"/>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algn="ctr" defTabSz="914400"/>
              <a:endParaRPr lang="it-IT" sz="1400" b="1" kern="0" dirty="0">
                <a:solidFill>
                  <a:srgbClr val="007C92"/>
                </a:solidFill>
                <a:latin typeface="Univers 47 CondensedLight" panose="00000400000000000000" pitchFamily="2" charset="0"/>
                <a:cs typeface="Arial" panose="020B0604020202020204" pitchFamily="34" charset="0"/>
              </a:endParaRPr>
            </a:p>
          </p:txBody>
        </p:sp>
        <p:pic>
          <p:nvPicPr>
            <p:cNvPr id="163" name="Immagine 162"/>
            <p:cNvPicPr>
              <a:picLocks noChangeAspect="1"/>
            </p:cNvPicPr>
            <p:nvPr/>
          </p:nvPicPr>
          <p:blipFill>
            <a:blip r:embed="rId4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61404" y="1754176"/>
              <a:ext cx="432736" cy="432736"/>
            </a:xfrm>
            <a:prstGeom prst="rect">
              <a:avLst/>
            </a:prstGeom>
          </p:spPr>
        </p:pic>
      </p:grpSp>
      <p:grpSp>
        <p:nvGrpSpPr>
          <p:cNvPr id="164" name="Gruppo 163"/>
          <p:cNvGrpSpPr/>
          <p:nvPr/>
        </p:nvGrpSpPr>
        <p:grpSpPr>
          <a:xfrm>
            <a:off x="1715604" y="2803597"/>
            <a:ext cx="540000" cy="540000"/>
            <a:chOff x="1691905" y="2832103"/>
            <a:chExt cx="540000" cy="540000"/>
          </a:xfrm>
        </p:grpSpPr>
        <p:sp>
          <p:nvSpPr>
            <p:cNvPr id="165" name="Ovale 41"/>
            <p:cNvSpPr>
              <a:spLocks/>
            </p:cNvSpPr>
            <p:nvPr/>
          </p:nvSpPr>
          <p:spPr>
            <a:xfrm>
              <a:off x="1691905" y="2832103"/>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algn="ctr" defTabSz="914400"/>
              <a:endParaRPr lang="it-IT" sz="1400" b="1" kern="0" dirty="0">
                <a:solidFill>
                  <a:srgbClr val="007C92"/>
                </a:solidFill>
                <a:latin typeface="Univers 47 CondensedLight" panose="00000400000000000000" pitchFamily="2" charset="0"/>
                <a:cs typeface="Arial" panose="020B0604020202020204" pitchFamily="34" charset="0"/>
              </a:endParaRPr>
            </a:p>
          </p:txBody>
        </p:sp>
        <p:grpSp>
          <p:nvGrpSpPr>
            <p:cNvPr id="166" name="Gruppo 165"/>
            <p:cNvGrpSpPr/>
            <p:nvPr/>
          </p:nvGrpSpPr>
          <p:grpSpPr>
            <a:xfrm>
              <a:off x="1787404" y="2941165"/>
              <a:ext cx="345277" cy="346602"/>
              <a:chOff x="7203721" y="5371226"/>
              <a:chExt cx="417786" cy="419388"/>
            </a:xfrm>
          </p:grpSpPr>
          <p:sp>
            <p:nvSpPr>
              <p:cNvPr id="167" name="Freeform 69"/>
              <p:cNvSpPr>
                <a:spLocks/>
              </p:cNvSpPr>
              <p:nvPr/>
            </p:nvSpPr>
            <p:spPr bwMode="auto">
              <a:xfrm>
                <a:off x="7265483" y="5427146"/>
                <a:ext cx="356024" cy="363468"/>
              </a:xfrm>
              <a:custGeom>
                <a:avLst/>
                <a:gdLst/>
                <a:ahLst/>
                <a:cxnLst>
                  <a:cxn ang="0">
                    <a:pos x="460" y="106"/>
                  </a:cxn>
                  <a:cxn ang="0">
                    <a:pos x="460" y="107"/>
                  </a:cxn>
                  <a:cxn ang="0">
                    <a:pos x="431" y="169"/>
                  </a:cxn>
                  <a:cxn ang="0">
                    <a:pos x="335" y="195"/>
                  </a:cxn>
                  <a:cxn ang="0">
                    <a:pos x="195" y="338"/>
                  </a:cxn>
                  <a:cxn ang="0">
                    <a:pos x="171" y="434"/>
                  </a:cxn>
                  <a:cxn ang="0">
                    <a:pos x="109" y="464"/>
                  </a:cxn>
                  <a:cxn ang="0">
                    <a:pos x="108" y="464"/>
                  </a:cxn>
                  <a:cxn ang="0">
                    <a:pos x="93" y="450"/>
                  </a:cxn>
                  <a:cxn ang="0">
                    <a:pos x="97" y="440"/>
                  </a:cxn>
                  <a:cxn ang="0">
                    <a:pos x="101" y="435"/>
                  </a:cxn>
                  <a:cxn ang="0">
                    <a:pos x="115" y="421"/>
                  </a:cxn>
                  <a:cxn ang="0">
                    <a:pos x="128" y="385"/>
                  </a:cxn>
                  <a:cxn ang="0">
                    <a:pos x="113" y="350"/>
                  </a:cxn>
                  <a:cxn ang="0">
                    <a:pos x="78" y="336"/>
                  </a:cxn>
                  <a:cxn ang="0">
                    <a:pos x="42" y="351"/>
                  </a:cxn>
                  <a:cxn ang="0">
                    <a:pos x="28" y="365"/>
                  </a:cxn>
                  <a:cxn ang="0">
                    <a:pos x="24" y="369"/>
                  </a:cxn>
                  <a:cxn ang="0">
                    <a:pos x="14" y="373"/>
                  </a:cxn>
                  <a:cxn ang="0">
                    <a:pos x="0" y="360"/>
                  </a:cxn>
                  <a:cxn ang="0">
                    <a:pos x="0" y="358"/>
                  </a:cxn>
                  <a:cxn ang="0">
                    <a:pos x="28" y="296"/>
                  </a:cxn>
                  <a:cxn ang="0">
                    <a:pos x="123" y="268"/>
                  </a:cxn>
                  <a:cxn ang="0">
                    <a:pos x="127" y="264"/>
                  </a:cxn>
                  <a:cxn ang="0">
                    <a:pos x="264" y="124"/>
                  </a:cxn>
                  <a:cxn ang="0">
                    <a:pos x="290" y="29"/>
                  </a:cxn>
                  <a:cxn ang="0">
                    <a:pos x="352" y="0"/>
                  </a:cxn>
                  <a:cxn ang="0">
                    <a:pos x="354" y="0"/>
                  </a:cxn>
                  <a:cxn ang="0">
                    <a:pos x="368" y="14"/>
                  </a:cxn>
                  <a:cxn ang="0">
                    <a:pos x="364" y="24"/>
                  </a:cxn>
                  <a:cxn ang="0">
                    <a:pos x="359" y="28"/>
                  </a:cxn>
                  <a:cxn ang="0">
                    <a:pos x="345" y="43"/>
                  </a:cxn>
                  <a:cxn ang="0">
                    <a:pos x="331" y="78"/>
                  </a:cxn>
                  <a:cxn ang="0">
                    <a:pos x="346" y="113"/>
                  </a:cxn>
                  <a:cxn ang="0">
                    <a:pos x="381" y="128"/>
                  </a:cxn>
                  <a:cxn ang="0">
                    <a:pos x="417" y="114"/>
                  </a:cxn>
                  <a:cxn ang="0">
                    <a:pos x="431" y="100"/>
                  </a:cxn>
                  <a:cxn ang="0">
                    <a:pos x="435" y="96"/>
                  </a:cxn>
                  <a:cxn ang="0">
                    <a:pos x="445" y="92"/>
                  </a:cxn>
                  <a:cxn ang="0">
                    <a:pos x="460" y="106"/>
                  </a:cxn>
                </a:cxnLst>
                <a:rect l="0" t="0" r="r" b="b"/>
                <a:pathLst>
                  <a:path w="460" h="464">
                    <a:moveTo>
                      <a:pt x="460" y="106"/>
                    </a:moveTo>
                    <a:cubicBezTo>
                      <a:pt x="460" y="107"/>
                      <a:pt x="460" y="107"/>
                      <a:pt x="460" y="107"/>
                    </a:cubicBezTo>
                    <a:cubicBezTo>
                      <a:pt x="458" y="130"/>
                      <a:pt x="449" y="152"/>
                      <a:pt x="431" y="169"/>
                    </a:cubicBezTo>
                    <a:cubicBezTo>
                      <a:pt x="405" y="195"/>
                      <a:pt x="368" y="203"/>
                      <a:pt x="335" y="195"/>
                    </a:cubicBezTo>
                    <a:cubicBezTo>
                      <a:pt x="195" y="338"/>
                      <a:pt x="195" y="338"/>
                      <a:pt x="195" y="338"/>
                    </a:cubicBezTo>
                    <a:cubicBezTo>
                      <a:pt x="204" y="371"/>
                      <a:pt x="196" y="407"/>
                      <a:pt x="171" y="434"/>
                    </a:cubicBezTo>
                    <a:cubicBezTo>
                      <a:pt x="154" y="452"/>
                      <a:pt x="132" y="462"/>
                      <a:pt x="109" y="464"/>
                    </a:cubicBezTo>
                    <a:cubicBezTo>
                      <a:pt x="108" y="464"/>
                      <a:pt x="108" y="464"/>
                      <a:pt x="108" y="464"/>
                    </a:cubicBezTo>
                    <a:cubicBezTo>
                      <a:pt x="100" y="464"/>
                      <a:pt x="94" y="458"/>
                      <a:pt x="93" y="450"/>
                    </a:cubicBezTo>
                    <a:cubicBezTo>
                      <a:pt x="93" y="446"/>
                      <a:pt x="95" y="442"/>
                      <a:pt x="97" y="440"/>
                    </a:cubicBezTo>
                    <a:cubicBezTo>
                      <a:pt x="101" y="435"/>
                      <a:pt x="101" y="435"/>
                      <a:pt x="101" y="435"/>
                    </a:cubicBezTo>
                    <a:cubicBezTo>
                      <a:pt x="115" y="421"/>
                      <a:pt x="115" y="421"/>
                      <a:pt x="115" y="421"/>
                    </a:cubicBezTo>
                    <a:cubicBezTo>
                      <a:pt x="124" y="412"/>
                      <a:pt x="129" y="399"/>
                      <a:pt x="128" y="385"/>
                    </a:cubicBezTo>
                    <a:cubicBezTo>
                      <a:pt x="128" y="371"/>
                      <a:pt x="122" y="359"/>
                      <a:pt x="113" y="350"/>
                    </a:cubicBezTo>
                    <a:cubicBezTo>
                      <a:pt x="104" y="342"/>
                      <a:pt x="92" y="336"/>
                      <a:pt x="78" y="336"/>
                    </a:cubicBezTo>
                    <a:cubicBezTo>
                      <a:pt x="64" y="336"/>
                      <a:pt x="51" y="342"/>
                      <a:pt x="42" y="351"/>
                    </a:cubicBezTo>
                    <a:cubicBezTo>
                      <a:pt x="28" y="365"/>
                      <a:pt x="28" y="365"/>
                      <a:pt x="28" y="365"/>
                    </a:cubicBezTo>
                    <a:cubicBezTo>
                      <a:pt x="24" y="369"/>
                      <a:pt x="24" y="369"/>
                      <a:pt x="24" y="369"/>
                    </a:cubicBezTo>
                    <a:cubicBezTo>
                      <a:pt x="22" y="372"/>
                      <a:pt x="18" y="373"/>
                      <a:pt x="14" y="373"/>
                    </a:cubicBezTo>
                    <a:cubicBezTo>
                      <a:pt x="6" y="373"/>
                      <a:pt x="0" y="367"/>
                      <a:pt x="0" y="360"/>
                    </a:cubicBezTo>
                    <a:cubicBezTo>
                      <a:pt x="0" y="358"/>
                      <a:pt x="0" y="358"/>
                      <a:pt x="0" y="358"/>
                    </a:cubicBezTo>
                    <a:cubicBezTo>
                      <a:pt x="1" y="336"/>
                      <a:pt x="10" y="313"/>
                      <a:pt x="28" y="296"/>
                    </a:cubicBezTo>
                    <a:cubicBezTo>
                      <a:pt x="53" y="270"/>
                      <a:pt x="89" y="261"/>
                      <a:pt x="123" y="268"/>
                    </a:cubicBezTo>
                    <a:cubicBezTo>
                      <a:pt x="127" y="264"/>
                      <a:pt x="127" y="264"/>
                      <a:pt x="127" y="264"/>
                    </a:cubicBezTo>
                    <a:cubicBezTo>
                      <a:pt x="264" y="124"/>
                      <a:pt x="264" y="124"/>
                      <a:pt x="264" y="124"/>
                    </a:cubicBezTo>
                    <a:cubicBezTo>
                      <a:pt x="256" y="91"/>
                      <a:pt x="265" y="55"/>
                      <a:pt x="290" y="29"/>
                    </a:cubicBezTo>
                    <a:cubicBezTo>
                      <a:pt x="307" y="11"/>
                      <a:pt x="330" y="1"/>
                      <a:pt x="352" y="0"/>
                    </a:cubicBezTo>
                    <a:cubicBezTo>
                      <a:pt x="354" y="0"/>
                      <a:pt x="354" y="0"/>
                      <a:pt x="354" y="0"/>
                    </a:cubicBezTo>
                    <a:cubicBezTo>
                      <a:pt x="361" y="0"/>
                      <a:pt x="368" y="6"/>
                      <a:pt x="368" y="14"/>
                    </a:cubicBezTo>
                    <a:cubicBezTo>
                      <a:pt x="368" y="18"/>
                      <a:pt x="366" y="21"/>
                      <a:pt x="364" y="24"/>
                    </a:cubicBezTo>
                    <a:cubicBezTo>
                      <a:pt x="359" y="28"/>
                      <a:pt x="359" y="28"/>
                      <a:pt x="359" y="28"/>
                    </a:cubicBezTo>
                    <a:cubicBezTo>
                      <a:pt x="345" y="43"/>
                      <a:pt x="345" y="43"/>
                      <a:pt x="345" y="43"/>
                    </a:cubicBezTo>
                    <a:cubicBezTo>
                      <a:pt x="337" y="52"/>
                      <a:pt x="331" y="64"/>
                      <a:pt x="331" y="78"/>
                    </a:cubicBezTo>
                    <a:cubicBezTo>
                      <a:pt x="331" y="92"/>
                      <a:pt x="338" y="104"/>
                      <a:pt x="346" y="113"/>
                    </a:cubicBezTo>
                    <a:cubicBezTo>
                      <a:pt x="355" y="122"/>
                      <a:pt x="368" y="128"/>
                      <a:pt x="381" y="128"/>
                    </a:cubicBezTo>
                    <a:cubicBezTo>
                      <a:pt x="395" y="128"/>
                      <a:pt x="408" y="123"/>
                      <a:pt x="417" y="114"/>
                    </a:cubicBezTo>
                    <a:cubicBezTo>
                      <a:pt x="431" y="100"/>
                      <a:pt x="431" y="100"/>
                      <a:pt x="431" y="100"/>
                    </a:cubicBezTo>
                    <a:cubicBezTo>
                      <a:pt x="435" y="96"/>
                      <a:pt x="435" y="96"/>
                      <a:pt x="435" y="96"/>
                    </a:cubicBezTo>
                    <a:cubicBezTo>
                      <a:pt x="438" y="93"/>
                      <a:pt x="442" y="92"/>
                      <a:pt x="445" y="92"/>
                    </a:cubicBezTo>
                    <a:cubicBezTo>
                      <a:pt x="453" y="92"/>
                      <a:pt x="460" y="98"/>
                      <a:pt x="460" y="106"/>
                    </a:cubicBezTo>
                    <a:close/>
                  </a:path>
                </a:pathLst>
              </a:custGeom>
              <a:solidFill>
                <a:srgbClr val="005EB8"/>
              </a:solidFill>
              <a:ln w="9525">
                <a:noFill/>
                <a:round/>
                <a:headEnd/>
                <a:tailEnd/>
              </a:ln>
            </p:spPr>
            <p:txBody>
              <a:bodyPr vert="horz" wrap="square" lIns="39761" tIns="19880" rIns="39761" bIns="19880" numCol="1" anchor="t" anchorCtr="0" compatLnSpc="1">
                <a:prstTxWarp prst="textNoShape">
                  <a:avLst/>
                </a:prstTxWarp>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marL="0" marR="0" lvl="0" indent="0" algn="l" defTabSz="429814"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Univers 45 Light" pitchFamily="2" charset="0"/>
                  <a:ea typeface="+mn-ea"/>
                  <a:cs typeface="+mn-cs"/>
                </a:endParaRPr>
              </a:p>
            </p:txBody>
          </p:sp>
          <p:sp>
            <p:nvSpPr>
              <p:cNvPr id="168" name="Freeform 70"/>
              <p:cNvSpPr>
                <a:spLocks noEditPoints="1"/>
              </p:cNvSpPr>
              <p:nvPr/>
            </p:nvSpPr>
            <p:spPr bwMode="auto">
              <a:xfrm>
                <a:off x="7203721" y="5371226"/>
                <a:ext cx="229703" cy="193726"/>
              </a:xfrm>
              <a:custGeom>
                <a:avLst/>
                <a:gdLst/>
                <a:ahLst/>
                <a:cxnLst>
                  <a:cxn ang="0">
                    <a:pos x="100" y="82"/>
                  </a:cxn>
                  <a:cxn ang="0">
                    <a:pos x="91" y="71"/>
                  </a:cxn>
                  <a:cxn ang="0">
                    <a:pos x="102" y="53"/>
                  </a:cxn>
                  <a:cxn ang="0">
                    <a:pos x="88" y="48"/>
                  </a:cxn>
                  <a:cxn ang="0">
                    <a:pos x="81" y="56"/>
                  </a:cxn>
                  <a:cxn ang="0">
                    <a:pos x="68" y="40"/>
                  </a:cxn>
                  <a:cxn ang="0">
                    <a:pos x="56" y="33"/>
                  </a:cxn>
                  <a:cxn ang="0">
                    <a:pos x="50" y="48"/>
                  </a:cxn>
                  <a:cxn ang="0">
                    <a:pos x="39" y="58"/>
                  </a:cxn>
                  <a:cxn ang="0">
                    <a:pos x="22" y="47"/>
                  </a:cxn>
                  <a:cxn ang="0">
                    <a:pos x="17" y="62"/>
                  </a:cxn>
                  <a:cxn ang="0">
                    <a:pos x="25" y="70"/>
                  </a:cxn>
                  <a:cxn ang="0">
                    <a:pos x="8" y="81"/>
                  </a:cxn>
                  <a:cxn ang="0">
                    <a:pos x="0" y="93"/>
                  </a:cxn>
                  <a:cxn ang="0">
                    <a:pos x="16" y="100"/>
                  </a:cxn>
                  <a:cxn ang="0">
                    <a:pos x="24" y="111"/>
                  </a:cxn>
                  <a:cxn ang="0">
                    <a:pos x="13" y="129"/>
                  </a:cxn>
                  <a:cxn ang="0">
                    <a:pos x="27" y="133"/>
                  </a:cxn>
                  <a:cxn ang="0">
                    <a:pos x="36" y="124"/>
                  </a:cxn>
                  <a:cxn ang="0">
                    <a:pos x="49" y="140"/>
                  </a:cxn>
                  <a:cxn ang="0">
                    <a:pos x="60" y="148"/>
                  </a:cxn>
                  <a:cxn ang="0">
                    <a:pos x="67" y="132"/>
                  </a:cxn>
                  <a:cxn ang="0">
                    <a:pos x="79" y="123"/>
                  </a:cxn>
                  <a:cxn ang="0">
                    <a:pos x="96" y="135"/>
                  </a:cxn>
                  <a:cxn ang="0">
                    <a:pos x="101" y="121"/>
                  </a:cxn>
                  <a:cxn ang="0">
                    <a:pos x="94" y="113"/>
                  </a:cxn>
                  <a:cxn ang="0">
                    <a:pos x="109" y="99"/>
                  </a:cxn>
                  <a:cxn ang="0">
                    <a:pos x="116" y="87"/>
                  </a:cxn>
                  <a:cxn ang="0">
                    <a:pos x="58" y="112"/>
                  </a:cxn>
                  <a:cxn ang="0">
                    <a:pos x="58" y="69"/>
                  </a:cxn>
                  <a:cxn ang="0">
                    <a:pos x="58" y="112"/>
                  </a:cxn>
                  <a:cxn ang="0">
                    <a:pos x="170" y="30"/>
                  </a:cxn>
                  <a:cxn ang="0">
                    <a:pos x="163" y="31"/>
                  </a:cxn>
                  <a:cxn ang="0">
                    <a:pos x="165" y="18"/>
                  </a:cxn>
                  <a:cxn ang="0">
                    <a:pos x="163" y="10"/>
                  </a:cxn>
                  <a:cxn ang="0">
                    <a:pos x="153" y="14"/>
                  </a:cxn>
                  <a:cxn ang="0">
                    <a:pos x="144" y="12"/>
                  </a:cxn>
                  <a:cxn ang="0">
                    <a:pos x="141" y="0"/>
                  </a:cxn>
                  <a:cxn ang="0">
                    <a:pos x="133" y="4"/>
                  </a:cxn>
                  <a:cxn ang="0">
                    <a:pos x="133" y="11"/>
                  </a:cxn>
                  <a:cxn ang="0">
                    <a:pos x="121" y="10"/>
                  </a:cxn>
                  <a:cxn ang="0">
                    <a:pos x="113" y="12"/>
                  </a:cxn>
                  <a:cxn ang="0">
                    <a:pos x="117" y="22"/>
                  </a:cxn>
                  <a:cxn ang="0">
                    <a:pos x="115" y="31"/>
                  </a:cxn>
                  <a:cxn ang="0">
                    <a:pos x="102" y="33"/>
                  </a:cxn>
                  <a:cxn ang="0">
                    <a:pos x="106" y="42"/>
                  </a:cxn>
                  <a:cxn ang="0">
                    <a:pos x="113" y="42"/>
                  </a:cxn>
                  <a:cxn ang="0">
                    <a:pos x="111" y="54"/>
                  </a:cxn>
                  <a:cxn ang="0">
                    <a:pos x="113" y="63"/>
                  </a:cxn>
                  <a:cxn ang="0">
                    <a:pos x="123" y="59"/>
                  </a:cxn>
                  <a:cxn ang="0">
                    <a:pos x="132" y="59"/>
                  </a:cxn>
                  <a:cxn ang="0">
                    <a:pos x="136" y="72"/>
                  </a:cxn>
                  <a:cxn ang="0">
                    <a:pos x="144" y="67"/>
                  </a:cxn>
                  <a:cxn ang="0">
                    <a:pos x="144" y="60"/>
                  </a:cxn>
                  <a:cxn ang="0">
                    <a:pos x="156" y="62"/>
                  </a:cxn>
                  <a:cxn ang="0">
                    <a:pos x="165" y="61"/>
                  </a:cxn>
                  <a:cxn ang="0">
                    <a:pos x="161" y="51"/>
                  </a:cxn>
                  <a:cxn ang="0">
                    <a:pos x="162" y="42"/>
                  </a:cxn>
                  <a:cxn ang="0">
                    <a:pos x="175" y="38"/>
                  </a:cxn>
                  <a:cxn ang="0">
                    <a:pos x="138" y="49"/>
                  </a:cxn>
                  <a:cxn ang="0">
                    <a:pos x="138" y="23"/>
                  </a:cxn>
                  <a:cxn ang="0">
                    <a:pos x="138" y="49"/>
                  </a:cxn>
                </a:cxnLst>
                <a:rect l="0" t="0" r="r" b="b"/>
                <a:pathLst>
                  <a:path w="175" h="148">
                    <a:moveTo>
                      <a:pt x="109" y="81"/>
                    </a:moveTo>
                    <a:cubicBezTo>
                      <a:pt x="100" y="82"/>
                      <a:pt x="100" y="82"/>
                      <a:pt x="100" y="82"/>
                    </a:cubicBezTo>
                    <a:cubicBezTo>
                      <a:pt x="98" y="82"/>
                      <a:pt x="98" y="82"/>
                      <a:pt x="98" y="82"/>
                    </a:cubicBezTo>
                    <a:cubicBezTo>
                      <a:pt x="82" y="81"/>
                      <a:pt x="91" y="71"/>
                      <a:pt x="91" y="71"/>
                    </a:cubicBezTo>
                    <a:cubicBezTo>
                      <a:pt x="91" y="71"/>
                      <a:pt x="97" y="65"/>
                      <a:pt x="100" y="62"/>
                    </a:cubicBezTo>
                    <a:cubicBezTo>
                      <a:pt x="104" y="58"/>
                      <a:pt x="102" y="53"/>
                      <a:pt x="102" y="53"/>
                    </a:cubicBezTo>
                    <a:cubicBezTo>
                      <a:pt x="102" y="53"/>
                      <a:pt x="101" y="51"/>
                      <a:pt x="98" y="48"/>
                    </a:cubicBezTo>
                    <a:cubicBezTo>
                      <a:pt x="95" y="46"/>
                      <a:pt x="88" y="48"/>
                      <a:pt x="88" y="48"/>
                    </a:cubicBezTo>
                    <a:cubicBezTo>
                      <a:pt x="82" y="55"/>
                      <a:pt x="82" y="55"/>
                      <a:pt x="82" y="55"/>
                    </a:cubicBezTo>
                    <a:cubicBezTo>
                      <a:pt x="81" y="56"/>
                      <a:pt x="81" y="56"/>
                      <a:pt x="81" y="56"/>
                    </a:cubicBezTo>
                    <a:cubicBezTo>
                      <a:pt x="69" y="66"/>
                      <a:pt x="68" y="53"/>
                      <a:pt x="68" y="53"/>
                    </a:cubicBezTo>
                    <a:cubicBezTo>
                      <a:pt x="68" y="53"/>
                      <a:pt x="68" y="45"/>
                      <a:pt x="68" y="40"/>
                    </a:cubicBezTo>
                    <a:cubicBezTo>
                      <a:pt x="68" y="35"/>
                      <a:pt x="63" y="33"/>
                      <a:pt x="63" y="33"/>
                    </a:cubicBezTo>
                    <a:cubicBezTo>
                      <a:pt x="63" y="33"/>
                      <a:pt x="60" y="32"/>
                      <a:pt x="56" y="33"/>
                    </a:cubicBezTo>
                    <a:cubicBezTo>
                      <a:pt x="52" y="33"/>
                      <a:pt x="49" y="40"/>
                      <a:pt x="49" y="40"/>
                    </a:cubicBezTo>
                    <a:cubicBezTo>
                      <a:pt x="50" y="48"/>
                      <a:pt x="50" y="48"/>
                      <a:pt x="50" y="48"/>
                    </a:cubicBezTo>
                    <a:cubicBezTo>
                      <a:pt x="50" y="51"/>
                      <a:pt x="50" y="51"/>
                      <a:pt x="50" y="51"/>
                    </a:cubicBezTo>
                    <a:cubicBezTo>
                      <a:pt x="48" y="66"/>
                      <a:pt x="39" y="58"/>
                      <a:pt x="39" y="58"/>
                    </a:cubicBezTo>
                    <a:cubicBezTo>
                      <a:pt x="39" y="58"/>
                      <a:pt x="34" y="52"/>
                      <a:pt x="31" y="49"/>
                    </a:cubicBezTo>
                    <a:cubicBezTo>
                      <a:pt x="27" y="46"/>
                      <a:pt x="22" y="47"/>
                      <a:pt x="22" y="47"/>
                    </a:cubicBezTo>
                    <a:cubicBezTo>
                      <a:pt x="22" y="47"/>
                      <a:pt x="20" y="49"/>
                      <a:pt x="17" y="52"/>
                    </a:cubicBezTo>
                    <a:cubicBezTo>
                      <a:pt x="15" y="55"/>
                      <a:pt x="17" y="62"/>
                      <a:pt x="17" y="62"/>
                    </a:cubicBezTo>
                    <a:cubicBezTo>
                      <a:pt x="23" y="68"/>
                      <a:pt x="23" y="68"/>
                      <a:pt x="23" y="68"/>
                    </a:cubicBezTo>
                    <a:cubicBezTo>
                      <a:pt x="25" y="70"/>
                      <a:pt x="25" y="70"/>
                      <a:pt x="25" y="70"/>
                    </a:cubicBezTo>
                    <a:cubicBezTo>
                      <a:pt x="35" y="82"/>
                      <a:pt x="21" y="82"/>
                      <a:pt x="21" y="82"/>
                    </a:cubicBezTo>
                    <a:cubicBezTo>
                      <a:pt x="21" y="82"/>
                      <a:pt x="13" y="82"/>
                      <a:pt x="8" y="81"/>
                    </a:cubicBezTo>
                    <a:cubicBezTo>
                      <a:pt x="4" y="81"/>
                      <a:pt x="1" y="86"/>
                      <a:pt x="1" y="86"/>
                    </a:cubicBezTo>
                    <a:cubicBezTo>
                      <a:pt x="1" y="86"/>
                      <a:pt x="0" y="89"/>
                      <a:pt x="0" y="93"/>
                    </a:cubicBezTo>
                    <a:cubicBezTo>
                      <a:pt x="0" y="97"/>
                      <a:pt x="7" y="100"/>
                      <a:pt x="7" y="100"/>
                    </a:cubicBezTo>
                    <a:cubicBezTo>
                      <a:pt x="16" y="100"/>
                      <a:pt x="16" y="100"/>
                      <a:pt x="16" y="100"/>
                    </a:cubicBezTo>
                    <a:cubicBezTo>
                      <a:pt x="18" y="100"/>
                      <a:pt x="18" y="100"/>
                      <a:pt x="18" y="100"/>
                    </a:cubicBezTo>
                    <a:cubicBezTo>
                      <a:pt x="33" y="101"/>
                      <a:pt x="24" y="111"/>
                      <a:pt x="24" y="111"/>
                    </a:cubicBezTo>
                    <a:cubicBezTo>
                      <a:pt x="24" y="111"/>
                      <a:pt x="18" y="117"/>
                      <a:pt x="15" y="120"/>
                    </a:cubicBezTo>
                    <a:cubicBezTo>
                      <a:pt x="11" y="123"/>
                      <a:pt x="13" y="129"/>
                      <a:pt x="13" y="129"/>
                    </a:cubicBezTo>
                    <a:cubicBezTo>
                      <a:pt x="13" y="129"/>
                      <a:pt x="14" y="131"/>
                      <a:pt x="17" y="134"/>
                    </a:cubicBezTo>
                    <a:cubicBezTo>
                      <a:pt x="20" y="136"/>
                      <a:pt x="27" y="133"/>
                      <a:pt x="27" y="133"/>
                    </a:cubicBezTo>
                    <a:cubicBezTo>
                      <a:pt x="33" y="127"/>
                      <a:pt x="33" y="127"/>
                      <a:pt x="33" y="127"/>
                    </a:cubicBezTo>
                    <a:cubicBezTo>
                      <a:pt x="36" y="124"/>
                      <a:pt x="36" y="124"/>
                      <a:pt x="36" y="124"/>
                    </a:cubicBezTo>
                    <a:cubicBezTo>
                      <a:pt x="47" y="114"/>
                      <a:pt x="49" y="128"/>
                      <a:pt x="49" y="128"/>
                    </a:cubicBezTo>
                    <a:cubicBezTo>
                      <a:pt x="49" y="128"/>
                      <a:pt x="48" y="136"/>
                      <a:pt x="49" y="140"/>
                    </a:cubicBezTo>
                    <a:cubicBezTo>
                      <a:pt x="49" y="145"/>
                      <a:pt x="54" y="148"/>
                      <a:pt x="54" y="148"/>
                    </a:cubicBezTo>
                    <a:cubicBezTo>
                      <a:pt x="54" y="148"/>
                      <a:pt x="57" y="148"/>
                      <a:pt x="60" y="148"/>
                    </a:cubicBezTo>
                    <a:cubicBezTo>
                      <a:pt x="64" y="147"/>
                      <a:pt x="67" y="140"/>
                      <a:pt x="67" y="140"/>
                    </a:cubicBezTo>
                    <a:cubicBezTo>
                      <a:pt x="67" y="132"/>
                      <a:pt x="67" y="132"/>
                      <a:pt x="67" y="132"/>
                    </a:cubicBezTo>
                    <a:cubicBezTo>
                      <a:pt x="67" y="129"/>
                      <a:pt x="67" y="129"/>
                      <a:pt x="67" y="129"/>
                    </a:cubicBezTo>
                    <a:cubicBezTo>
                      <a:pt x="69" y="113"/>
                      <a:pt x="79" y="123"/>
                      <a:pt x="79" y="123"/>
                    </a:cubicBezTo>
                    <a:cubicBezTo>
                      <a:pt x="79" y="123"/>
                      <a:pt x="84" y="129"/>
                      <a:pt x="87" y="133"/>
                    </a:cubicBezTo>
                    <a:cubicBezTo>
                      <a:pt x="90" y="136"/>
                      <a:pt x="96" y="135"/>
                      <a:pt x="96" y="135"/>
                    </a:cubicBezTo>
                    <a:cubicBezTo>
                      <a:pt x="96" y="135"/>
                      <a:pt x="98" y="134"/>
                      <a:pt x="101" y="131"/>
                    </a:cubicBezTo>
                    <a:cubicBezTo>
                      <a:pt x="103" y="128"/>
                      <a:pt x="101" y="121"/>
                      <a:pt x="101" y="121"/>
                    </a:cubicBezTo>
                    <a:cubicBezTo>
                      <a:pt x="95" y="115"/>
                      <a:pt x="95" y="115"/>
                      <a:pt x="95" y="115"/>
                    </a:cubicBezTo>
                    <a:cubicBezTo>
                      <a:pt x="94" y="113"/>
                      <a:pt x="94" y="113"/>
                      <a:pt x="94" y="113"/>
                    </a:cubicBezTo>
                    <a:cubicBezTo>
                      <a:pt x="83" y="102"/>
                      <a:pt x="96" y="100"/>
                      <a:pt x="96" y="100"/>
                    </a:cubicBezTo>
                    <a:cubicBezTo>
                      <a:pt x="96" y="100"/>
                      <a:pt x="105" y="100"/>
                      <a:pt x="109" y="99"/>
                    </a:cubicBezTo>
                    <a:cubicBezTo>
                      <a:pt x="114" y="99"/>
                      <a:pt x="116" y="94"/>
                      <a:pt x="116" y="94"/>
                    </a:cubicBezTo>
                    <a:cubicBezTo>
                      <a:pt x="116" y="94"/>
                      <a:pt x="117" y="91"/>
                      <a:pt x="116" y="87"/>
                    </a:cubicBezTo>
                    <a:cubicBezTo>
                      <a:pt x="115" y="84"/>
                      <a:pt x="109" y="81"/>
                      <a:pt x="109" y="81"/>
                    </a:cubicBezTo>
                    <a:close/>
                    <a:moveTo>
                      <a:pt x="58" y="112"/>
                    </a:moveTo>
                    <a:cubicBezTo>
                      <a:pt x="47" y="112"/>
                      <a:pt x="37" y="102"/>
                      <a:pt x="37" y="90"/>
                    </a:cubicBezTo>
                    <a:cubicBezTo>
                      <a:pt x="37" y="79"/>
                      <a:pt x="47" y="69"/>
                      <a:pt x="58" y="69"/>
                    </a:cubicBezTo>
                    <a:cubicBezTo>
                      <a:pt x="70" y="69"/>
                      <a:pt x="80" y="79"/>
                      <a:pt x="80" y="90"/>
                    </a:cubicBezTo>
                    <a:cubicBezTo>
                      <a:pt x="80" y="102"/>
                      <a:pt x="70" y="112"/>
                      <a:pt x="58" y="112"/>
                    </a:cubicBezTo>
                    <a:close/>
                    <a:moveTo>
                      <a:pt x="174" y="34"/>
                    </a:moveTo>
                    <a:cubicBezTo>
                      <a:pt x="174" y="32"/>
                      <a:pt x="170" y="30"/>
                      <a:pt x="170" y="30"/>
                    </a:cubicBezTo>
                    <a:cubicBezTo>
                      <a:pt x="164" y="31"/>
                      <a:pt x="164" y="31"/>
                      <a:pt x="164" y="31"/>
                    </a:cubicBezTo>
                    <a:cubicBezTo>
                      <a:pt x="163" y="31"/>
                      <a:pt x="163" y="31"/>
                      <a:pt x="163" y="31"/>
                    </a:cubicBezTo>
                    <a:cubicBezTo>
                      <a:pt x="153" y="30"/>
                      <a:pt x="159" y="24"/>
                      <a:pt x="159" y="24"/>
                    </a:cubicBezTo>
                    <a:cubicBezTo>
                      <a:pt x="159" y="24"/>
                      <a:pt x="163" y="20"/>
                      <a:pt x="165" y="18"/>
                    </a:cubicBezTo>
                    <a:cubicBezTo>
                      <a:pt x="167" y="16"/>
                      <a:pt x="166" y="13"/>
                      <a:pt x="166" y="13"/>
                    </a:cubicBezTo>
                    <a:cubicBezTo>
                      <a:pt x="166" y="13"/>
                      <a:pt x="165" y="11"/>
                      <a:pt x="163" y="10"/>
                    </a:cubicBezTo>
                    <a:cubicBezTo>
                      <a:pt x="161" y="8"/>
                      <a:pt x="157" y="10"/>
                      <a:pt x="157" y="10"/>
                    </a:cubicBezTo>
                    <a:cubicBezTo>
                      <a:pt x="153" y="14"/>
                      <a:pt x="153" y="14"/>
                      <a:pt x="153" y="14"/>
                    </a:cubicBezTo>
                    <a:cubicBezTo>
                      <a:pt x="152" y="14"/>
                      <a:pt x="152" y="14"/>
                      <a:pt x="152" y="14"/>
                    </a:cubicBezTo>
                    <a:cubicBezTo>
                      <a:pt x="145" y="21"/>
                      <a:pt x="144" y="12"/>
                      <a:pt x="144" y="12"/>
                    </a:cubicBezTo>
                    <a:cubicBezTo>
                      <a:pt x="144" y="12"/>
                      <a:pt x="144" y="7"/>
                      <a:pt x="144" y="4"/>
                    </a:cubicBezTo>
                    <a:cubicBezTo>
                      <a:pt x="144" y="2"/>
                      <a:pt x="141" y="0"/>
                      <a:pt x="141" y="0"/>
                    </a:cubicBezTo>
                    <a:cubicBezTo>
                      <a:pt x="141" y="0"/>
                      <a:pt x="139" y="0"/>
                      <a:pt x="137" y="0"/>
                    </a:cubicBezTo>
                    <a:cubicBezTo>
                      <a:pt x="135" y="0"/>
                      <a:pt x="133" y="4"/>
                      <a:pt x="133" y="4"/>
                    </a:cubicBezTo>
                    <a:cubicBezTo>
                      <a:pt x="133" y="10"/>
                      <a:pt x="133" y="10"/>
                      <a:pt x="133" y="10"/>
                    </a:cubicBezTo>
                    <a:cubicBezTo>
                      <a:pt x="133" y="11"/>
                      <a:pt x="133" y="11"/>
                      <a:pt x="133" y="11"/>
                    </a:cubicBezTo>
                    <a:cubicBezTo>
                      <a:pt x="132" y="21"/>
                      <a:pt x="127" y="16"/>
                      <a:pt x="127" y="16"/>
                    </a:cubicBezTo>
                    <a:cubicBezTo>
                      <a:pt x="127" y="16"/>
                      <a:pt x="123" y="12"/>
                      <a:pt x="121" y="10"/>
                    </a:cubicBezTo>
                    <a:cubicBezTo>
                      <a:pt x="119" y="8"/>
                      <a:pt x="116" y="9"/>
                      <a:pt x="116" y="9"/>
                    </a:cubicBezTo>
                    <a:cubicBezTo>
                      <a:pt x="116" y="9"/>
                      <a:pt x="114" y="10"/>
                      <a:pt x="113" y="12"/>
                    </a:cubicBezTo>
                    <a:cubicBezTo>
                      <a:pt x="111" y="14"/>
                      <a:pt x="113" y="18"/>
                      <a:pt x="113" y="18"/>
                    </a:cubicBezTo>
                    <a:cubicBezTo>
                      <a:pt x="117" y="22"/>
                      <a:pt x="117" y="22"/>
                      <a:pt x="117" y="22"/>
                    </a:cubicBezTo>
                    <a:cubicBezTo>
                      <a:pt x="118" y="23"/>
                      <a:pt x="118" y="23"/>
                      <a:pt x="118" y="23"/>
                    </a:cubicBezTo>
                    <a:cubicBezTo>
                      <a:pt x="124" y="31"/>
                      <a:pt x="115" y="31"/>
                      <a:pt x="115" y="31"/>
                    </a:cubicBezTo>
                    <a:cubicBezTo>
                      <a:pt x="115" y="31"/>
                      <a:pt x="110" y="30"/>
                      <a:pt x="107" y="30"/>
                    </a:cubicBezTo>
                    <a:cubicBezTo>
                      <a:pt x="104" y="30"/>
                      <a:pt x="102" y="33"/>
                      <a:pt x="102" y="33"/>
                    </a:cubicBezTo>
                    <a:cubicBezTo>
                      <a:pt x="102" y="33"/>
                      <a:pt x="102" y="35"/>
                      <a:pt x="102" y="37"/>
                    </a:cubicBezTo>
                    <a:cubicBezTo>
                      <a:pt x="102" y="40"/>
                      <a:pt x="106" y="42"/>
                      <a:pt x="106" y="42"/>
                    </a:cubicBezTo>
                    <a:cubicBezTo>
                      <a:pt x="112" y="42"/>
                      <a:pt x="112" y="42"/>
                      <a:pt x="112" y="42"/>
                    </a:cubicBezTo>
                    <a:cubicBezTo>
                      <a:pt x="113" y="42"/>
                      <a:pt x="113" y="42"/>
                      <a:pt x="113" y="42"/>
                    </a:cubicBezTo>
                    <a:cubicBezTo>
                      <a:pt x="123" y="43"/>
                      <a:pt x="117" y="49"/>
                      <a:pt x="117" y="49"/>
                    </a:cubicBezTo>
                    <a:cubicBezTo>
                      <a:pt x="117" y="49"/>
                      <a:pt x="113" y="52"/>
                      <a:pt x="111" y="54"/>
                    </a:cubicBezTo>
                    <a:cubicBezTo>
                      <a:pt x="109" y="57"/>
                      <a:pt x="110" y="60"/>
                      <a:pt x="110" y="60"/>
                    </a:cubicBezTo>
                    <a:cubicBezTo>
                      <a:pt x="110" y="60"/>
                      <a:pt x="111" y="61"/>
                      <a:pt x="113" y="63"/>
                    </a:cubicBezTo>
                    <a:cubicBezTo>
                      <a:pt x="115" y="64"/>
                      <a:pt x="119" y="63"/>
                      <a:pt x="119" y="63"/>
                    </a:cubicBezTo>
                    <a:cubicBezTo>
                      <a:pt x="123" y="59"/>
                      <a:pt x="123" y="59"/>
                      <a:pt x="123" y="59"/>
                    </a:cubicBezTo>
                    <a:cubicBezTo>
                      <a:pt x="124" y="57"/>
                      <a:pt x="124" y="57"/>
                      <a:pt x="124" y="57"/>
                    </a:cubicBezTo>
                    <a:cubicBezTo>
                      <a:pt x="131" y="51"/>
                      <a:pt x="132" y="59"/>
                      <a:pt x="132" y="59"/>
                    </a:cubicBezTo>
                    <a:cubicBezTo>
                      <a:pt x="132" y="59"/>
                      <a:pt x="132" y="64"/>
                      <a:pt x="132" y="67"/>
                    </a:cubicBezTo>
                    <a:cubicBezTo>
                      <a:pt x="133" y="70"/>
                      <a:pt x="136" y="72"/>
                      <a:pt x="136" y="72"/>
                    </a:cubicBezTo>
                    <a:cubicBezTo>
                      <a:pt x="136" y="72"/>
                      <a:pt x="137" y="72"/>
                      <a:pt x="140" y="72"/>
                    </a:cubicBezTo>
                    <a:cubicBezTo>
                      <a:pt x="142" y="71"/>
                      <a:pt x="144" y="67"/>
                      <a:pt x="144" y="67"/>
                    </a:cubicBezTo>
                    <a:cubicBezTo>
                      <a:pt x="144" y="62"/>
                      <a:pt x="144" y="62"/>
                      <a:pt x="144" y="62"/>
                    </a:cubicBezTo>
                    <a:cubicBezTo>
                      <a:pt x="144" y="60"/>
                      <a:pt x="144" y="60"/>
                      <a:pt x="144" y="60"/>
                    </a:cubicBezTo>
                    <a:cubicBezTo>
                      <a:pt x="145" y="50"/>
                      <a:pt x="151" y="56"/>
                      <a:pt x="151" y="56"/>
                    </a:cubicBezTo>
                    <a:cubicBezTo>
                      <a:pt x="151" y="56"/>
                      <a:pt x="154" y="60"/>
                      <a:pt x="156" y="62"/>
                    </a:cubicBezTo>
                    <a:cubicBezTo>
                      <a:pt x="158" y="64"/>
                      <a:pt x="162" y="64"/>
                      <a:pt x="162" y="64"/>
                    </a:cubicBezTo>
                    <a:cubicBezTo>
                      <a:pt x="162" y="64"/>
                      <a:pt x="163" y="63"/>
                      <a:pt x="165" y="61"/>
                    </a:cubicBezTo>
                    <a:cubicBezTo>
                      <a:pt x="166" y="59"/>
                      <a:pt x="165" y="55"/>
                      <a:pt x="165" y="55"/>
                    </a:cubicBezTo>
                    <a:cubicBezTo>
                      <a:pt x="161" y="51"/>
                      <a:pt x="161" y="51"/>
                      <a:pt x="161" y="51"/>
                    </a:cubicBezTo>
                    <a:cubicBezTo>
                      <a:pt x="160" y="50"/>
                      <a:pt x="160" y="50"/>
                      <a:pt x="160" y="50"/>
                    </a:cubicBezTo>
                    <a:cubicBezTo>
                      <a:pt x="154" y="43"/>
                      <a:pt x="162" y="42"/>
                      <a:pt x="162" y="42"/>
                    </a:cubicBezTo>
                    <a:cubicBezTo>
                      <a:pt x="162" y="42"/>
                      <a:pt x="167" y="42"/>
                      <a:pt x="170" y="42"/>
                    </a:cubicBezTo>
                    <a:cubicBezTo>
                      <a:pt x="173" y="41"/>
                      <a:pt x="175" y="38"/>
                      <a:pt x="175" y="38"/>
                    </a:cubicBezTo>
                    <a:cubicBezTo>
                      <a:pt x="175" y="38"/>
                      <a:pt x="175" y="37"/>
                      <a:pt x="174" y="34"/>
                    </a:cubicBezTo>
                    <a:close/>
                    <a:moveTo>
                      <a:pt x="138" y="49"/>
                    </a:moveTo>
                    <a:cubicBezTo>
                      <a:pt x="131" y="49"/>
                      <a:pt x="125" y="43"/>
                      <a:pt x="125" y="36"/>
                    </a:cubicBezTo>
                    <a:cubicBezTo>
                      <a:pt x="125" y="29"/>
                      <a:pt x="131" y="23"/>
                      <a:pt x="138" y="23"/>
                    </a:cubicBezTo>
                    <a:cubicBezTo>
                      <a:pt x="146" y="23"/>
                      <a:pt x="152" y="29"/>
                      <a:pt x="152" y="36"/>
                    </a:cubicBezTo>
                    <a:cubicBezTo>
                      <a:pt x="152" y="43"/>
                      <a:pt x="146" y="49"/>
                      <a:pt x="138" y="49"/>
                    </a:cubicBezTo>
                    <a:close/>
                  </a:path>
                </a:pathLst>
              </a:custGeom>
              <a:solidFill>
                <a:srgbClr val="005EB8"/>
              </a:solidFill>
              <a:ln w="9525">
                <a:noFill/>
                <a:round/>
                <a:headEnd/>
                <a:tailEnd/>
              </a:ln>
            </p:spPr>
            <p:txBody>
              <a:bodyPr vert="horz" wrap="square" lIns="39761" tIns="19880" rIns="39761" bIns="19880" numCol="1" anchor="t" anchorCtr="0" compatLnSpc="1">
                <a:prstTxWarp prst="textNoShape">
                  <a:avLst/>
                </a:prstTxWarp>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marL="0" marR="0" lvl="0" indent="0" algn="l" defTabSz="429814"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Univers 45 Light" pitchFamily="2" charset="0"/>
                  <a:ea typeface="+mn-ea"/>
                  <a:cs typeface="+mn-cs"/>
                </a:endParaRPr>
              </a:p>
            </p:txBody>
          </p:sp>
        </p:grpSp>
      </p:grpSp>
      <p:sp>
        <p:nvSpPr>
          <p:cNvPr id="169" name="Pentagon 311"/>
          <p:cNvSpPr/>
          <p:nvPr/>
        </p:nvSpPr>
        <p:spPr>
          <a:xfrm>
            <a:off x="1134988" y="3466482"/>
            <a:ext cx="5428023" cy="242665"/>
          </a:xfrm>
          <a:prstGeom prst="homePlate">
            <a:avLst>
              <a:gd name="adj" fmla="val 0"/>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4"/>
              </a:buClr>
            </a:pPr>
            <a:r>
              <a:rPr lang="it-IT" sz="800" i="1" dirty="0">
                <a:solidFill>
                  <a:schemeClr val="tx1"/>
                </a:solidFill>
                <a:latin typeface="Univers 47 CondensedLight" panose="00000400000000000000" pitchFamily="2" charset="0"/>
              </a:rPr>
              <a:t>* Die Einheitserlöse im konventionerten Wohnbau spiegeln einen Abschlag von 25 % der oben genannten Werte  wider</a:t>
            </a:r>
          </a:p>
        </p:txBody>
      </p:sp>
    </p:spTree>
    <p:extLst>
      <p:ext uri="{BB962C8B-B14F-4D97-AF65-F5344CB8AC3E}">
        <p14:creationId xmlns:p14="http://schemas.microsoft.com/office/powerpoint/2010/main" val="420613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2512512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66" name="Diapositiva think-cell" r:id="rId9" imgW="270" imgH="270" progId="TCLayout.ActiveDocument.1">
                  <p:embed/>
                </p:oleObj>
              </mc:Choice>
              <mc:Fallback>
                <p:oleObj name="Diapositiva think-cell"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1000" b="1" dirty="0">
              <a:latin typeface="Arial" panose="020B0604020202020204" pitchFamily="34" charset="0"/>
              <a:cs typeface="Arial" panose="020B0604020202020204" pitchFamily="34" charset="0"/>
              <a:sym typeface="Arial" panose="020B060402020202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err="1"/>
              <a:t>Zeitplan</a:t>
            </a:r>
            <a:r>
              <a:rPr lang="it-IT" dirty="0"/>
              <a:t> des Projekts</a:t>
            </a:r>
          </a:p>
        </p:txBody>
      </p:sp>
      <p:grpSp>
        <p:nvGrpSpPr>
          <p:cNvPr id="248" name="Gruppo 247"/>
          <p:cNvGrpSpPr/>
          <p:nvPr/>
        </p:nvGrpSpPr>
        <p:grpSpPr>
          <a:xfrm>
            <a:off x="608169" y="5878476"/>
            <a:ext cx="2124397" cy="419536"/>
            <a:chOff x="630424" y="5560827"/>
            <a:chExt cx="2124397" cy="419536"/>
          </a:xfrm>
        </p:grpSpPr>
        <p:sp>
          <p:nvSpPr>
            <p:cNvPr id="239" name="AutoShape 118"/>
            <p:cNvSpPr>
              <a:spLocks noChangeArrowheads="1"/>
            </p:cNvSpPr>
            <p:nvPr/>
          </p:nvSpPr>
          <p:spPr bwMode="auto">
            <a:xfrm>
              <a:off x="630424" y="5560827"/>
              <a:ext cx="270320" cy="148857"/>
            </a:xfrm>
            <a:prstGeom prst="homePlate">
              <a:avLst>
                <a:gd name="adj" fmla="val 0"/>
              </a:avLst>
            </a:prstGeom>
            <a:solidFill>
              <a:schemeClr val="accent2">
                <a:lumMod val="20000"/>
                <a:lumOff val="80000"/>
              </a:schemeClr>
            </a:solidFill>
            <a:ln w="6350" algn="ctr">
              <a:solidFill>
                <a:srgbClr val="FFFFFF"/>
              </a:solidFill>
              <a:miter lim="800000"/>
              <a:headEnd type="none" w="sm" len="sm"/>
              <a:tailEnd type="none" w="sm" len="sm"/>
            </a:ln>
          </p:spPr>
          <p:txBody>
            <a:bodyPr wrap="none" lIns="54000" tIns="54000" rIns="54000" bIns="54000" anchor="ctr"/>
            <a:lstStyle/>
            <a:p>
              <a:pPr algn="ctr" defTabSz="762000" eaLnBrk="0" fontAlgn="base" hangingPunct="0">
                <a:spcBef>
                  <a:spcPct val="0"/>
                </a:spcBef>
                <a:spcAft>
                  <a:spcPct val="0"/>
                </a:spcAft>
              </a:pPr>
              <a:endParaRPr lang="en-GB" altLang="it-IT" sz="1400" b="1" i="1" kern="0" dirty="0">
                <a:solidFill>
                  <a:schemeClr val="bg1"/>
                </a:solidFill>
                <a:latin typeface="Univers 47 CondensedLight" panose="00000400000000000000" pitchFamily="2" charset="0"/>
                <a:cs typeface="Arial" panose="020B0604020202020204" pitchFamily="34" charset="0"/>
              </a:endParaRPr>
            </a:p>
          </p:txBody>
        </p:sp>
        <p:sp>
          <p:nvSpPr>
            <p:cNvPr id="245" name="Rectangle 29"/>
            <p:cNvSpPr>
              <a:spLocks noChangeArrowheads="1"/>
            </p:cNvSpPr>
            <p:nvPr/>
          </p:nvSpPr>
          <p:spPr bwMode="auto">
            <a:xfrm>
              <a:off x="906296" y="5570178"/>
              <a:ext cx="1848525" cy="148858"/>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defTabSz="762000" eaLnBrk="1" fontAlgn="base" latinLnBrk="0" hangingPunct="1">
                <a:lnSpc>
                  <a:spcPct val="100000"/>
                </a:lnSpc>
                <a:spcBef>
                  <a:spcPct val="40000"/>
                </a:spcBef>
                <a:spcAft>
                  <a:spcPct val="0"/>
                </a:spcAft>
                <a:buClrTx/>
                <a:buSzTx/>
                <a:buFontTx/>
                <a:buNone/>
                <a:tabLst/>
                <a:defRPr/>
              </a:pPr>
              <a:r>
                <a:rPr kumimoji="0" lang="it-IT" altLang="it-IT" sz="1050" b="0" i="0" u="none" strike="noStrike" kern="0" cap="none" spc="0" normalizeH="0" baseline="0" noProof="0" dirty="0">
                  <a:ln>
                    <a:noFill/>
                  </a:ln>
                  <a:solidFill>
                    <a:srgbClr val="00338D"/>
                  </a:solidFill>
                  <a:effectLst/>
                  <a:uLnTx/>
                  <a:uFillTx/>
                  <a:latin typeface="Univers 47 CondensedLight" panose="00000400000000000000" pitchFamily="2" charset="0"/>
                </a:rPr>
                <a:t>Baukosten</a:t>
              </a:r>
              <a:r>
                <a:rPr kumimoji="0" lang="it-IT" altLang="it-IT" sz="1050" b="0" i="0" u="none" strike="noStrike" kern="0" cap="none" spc="0" normalizeH="0" noProof="0" dirty="0">
                  <a:ln>
                    <a:noFill/>
                  </a:ln>
                  <a:solidFill>
                    <a:srgbClr val="00338D"/>
                  </a:solidFill>
                  <a:effectLst/>
                  <a:uLnTx/>
                  <a:uFillTx/>
                  <a:latin typeface="Univers 47 CondensedLight" panose="00000400000000000000" pitchFamily="2" charset="0"/>
                </a:rPr>
                <a:t> der privaten Bauten</a:t>
              </a:r>
              <a:endParaRPr kumimoji="0" lang="it-IT" altLang="it-IT" sz="1050" b="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246" name="AutoShape 118"/>
            <p:cNvSpPr>
              <a:spLocks noChangeArrowheads="1"/>
            </p:cNvSpPr>
            <p:nvPr/>
          </p:nvSpPr>
          <p:spPr bwMode="auto">
            <a:xfrm>
              <a:off x="630424" y="5808892"/>
              <a:ext cx="270320" cy="148857"/>
            </a:xfrm>
            <a:prstGeom prst="homePlate">
              <a:avLst>
                <a:gd name="adj" fmla="val 0"/>
              </a:avLst>
            </a:prstGeom>
            <a:solidFill>
              <a:srgbClr val="80A8AE"/>
            </a:solidFill>
            <a:ln w="6350">
              <a:solidFill>
                <a:srgbClr val="FFFFFF"/>
              </a:solidFill>
              <a:miter lim="800000"/>
              <a:headEnd type="none" w="sm" len="sm"/>
              <a:tailEnd type="none" w="sm" len="sm"/>
            </a:ln>
          </p:spPr>
          <p:txBody>
            <a:bodyPr lIns="54000" tIns="54000" rIns="54000" bIns="54000" anchor="ctr" anchorCtr="1"/>
            <a:lstStyle/>
            <a:p>
              <a:pPr algn="ctr" defTabSz="762000" fontAlgn="base">
                <a:spcBef>
                  <a:spcPct val="20000"/>
                </a:spcBef>
                <a:spcAft>
                  <a:spcPct val="0"/>
                </a:spcAft>
              </a:pPr>
              <a:endParaRPr lang="en-GB" altLang="it-IT" sz="1400" b="1" i="1" kern="0" dirty="0">
                <a:solidFill>
                  <a:schemeClr val="bg1"/>
                </a:solidFill>
                <a:latin typeface="Univers 47 CondensedLight" panose="00000400000000000000" pitchFamily="2" charset="0"/>
              </a:endParaRPr>
            </a:p>
          </p:txBody>
        </p:sp>
        <p:sp>
          <p:nvSpPr>
            <p:cNvPr id="247" name="Rectangle 29"/>
            <p:cNvSpPr>
              <a:spLocks noChangeArrowheads="1"/>
            </p:cNvSpPr>
            <p:nvPr/>
          </p:nvSpPr>
          <p:spPr bwMode="auto">
            <a:xfrm>
              <a:off x="883312" y="5786277"/>
              <a:ext cx="1764000" cy="194086"/>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defTabSz="762000" eaLnBrk="1" fontAlgn="base" latinLnBrk="0" hangingPunct="1">
                <a:lnSpc>
                  <a:spcPct val="100000"/>
                </a:lnSpc>
                <a:spcBef>
                  <a:spcPct val="40000"/>
                </a:spcBef>
                <a:spcAft>
                  <a:spcPct val="0"/>
                </a:spcAft>
                <a:buClrTx/>
                <a:buSzTx/>
                <a:buFontTx/>
                <a:buNone/>
                <a:tabLst/>
                <a:defRPr/>
              </a:pPr>
              <a:r>
                <a:rPr kumimoji="0" lang="it-IT" altLang="it-IT" sz="1050" b="0" i="0" u="none" strike="noStrike" kern="0" cap="none" spc="0" normalizeH="0" baseline="0" noProof="0" dirty="0">
                  <a:ln>
                    <a:noFill/>
                  </a:ln>
                  <a:solidFill>
                    <a:srgbClr val="00338D"/>
                  </a:solidFill>
                  <a:effectLst/>
                  <a:uLnTx/>
                  <a:uFillTx/>
                  <a:latin typeface="Univers 47 CondensedLight" panose="00000400000000000000" pitchFamily="2" charset="0"/>
                </a:rPr>
                <a:t> Erlöse aus privaten Bauten</a:t>
              </a:r>
            </a:p>
          </p:txBody>
        </p:sp>
      </p:grpSp>
      <p:sp>
        <p:nvSpPr>
          <p:cNvPr id="220" name="Rectangle 29"/>
          <p:cNvSpPr>
            <a:spLocks noChangeArrowheads="1"/>
          </p:cNvSpPr>
          <p:nvPr/>
        </p:nvSpPr>
        <p:spPr bwMode="auto">
          <a:xfrm>
            <a:off x="17660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1</a:t>
            </a:r>
          </a:p>
        </p:txBody>
      </p:sp>
      <p:sp>
        <p:nvSpPr>
          <p:cNvPr id="221" name="Rectangle 30"/>
          <p:cNvSpPr>
            <a:spLocks noChangeArrowheads="1"/>
          </p:cNvSpPr>
          <p:nvPr/>
        </p:nvSpPr>
        <p:spPr bwMode="auto">
          <a:xfrm>
            <a:off x="25718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2</a:t>
            </a:r>
          </a:p>
        </p:txBody>
      </p:sp>
      <p:sp>
        <p:nvSpPr>
          <p:cNvPr id="222" name="Rectangle 31"/>
          <p:cNvSpPr>
            <a:spLocks noChangeArrowheads="1"/>
          </p:cNvSpPr>
          <p:nvPr/>
        </p:nvSpPr>
        <p:spPr bwMode="auto">
          <a:xfrm>
            <a:off x="33776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3</a:t>
            </a:r>
          </a:p>
        </p:txBody>
      </p:sp>
      <p:sp>
        <p:nvSpPr>
          <p:cNvPr id="223" name="Rectangle 32"/>
          <p:cNvSpPr>
            <a:spLocks noChangeArrowheads="1"/>
          </p:cNvSpPr>
          <p:nvPr/>
        </p:nvSpPr>
        <p:spPr bwMode="auto">
          <a:xfrm>
            <a:off x="41834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4</a:t>
            </a:r>
          </a:p>
        </p:txBody>
      </p:sp>
      <p:sp>
        <p:nvSpPr>
          <p:cNvPr id="224" name="Rectangle 33"/>
          <p:cNvSpPr>
            <a:spLocks noChangeArrowheads="1"/>
          </p:cNvSpPr>
          <p:nvPr/>
        </p:nvSpPr>
        <p:spPr bwMode="auto">
          <a:xfrm>
            <a:off x="49892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5</a:t>
            </a:r>
          </a:p>
        </p:txBody>
      </p:sp>
      <p:sp>
        <p:nvSpPr>
          <p:cNvPr id="225" name="Rectangle 34"/>
          <p:cNvSpPr>
            <a:spLocks noChangeArrowheads="1"/>
          </p:cNvSpPr>
          <p:nvPr/>
        </p:nvSpPr>
        <p:spPr bwMode="auto">
          <a:xfrm>
            <a:off x="57950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6</a:t>
            </a:r>
          </a:p>
        </p:txBody>
      </p:sp>
      <p:sp>
        <p:nvSpPr>
          <p:cNvPr id="226" name="Rectangle 35"/>
          <p:cNvSpPr>
            <a:spLocks noChangeArrowheads="1"/>
          </p:cNvSpPr>
          <p:nvPr/>
        </p:nvSpPr>
        <p:spPr bwMode="auto">
          <a:xfrm>
            <a:off x="66008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7</a:t>
            </a:r>
          </a:p>
        </p:txBody>
      </p:sp>
      <p:sp>
        <p:nvSpPr>
          <p:cNvPr id="227" name="Rectangle 36"/>
          <p:cNvSpPr>
            <a:spLocks noChangeArrowheads="1"/>
          </p:cNvSpPr>
          <p:nvPr/>
        </p:nvSpPr>
        <p:spPr bwMode="auto">
          <a:xfrm>
            <a:off x="7406642"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8</a:t>
            </a:r>
          </a:p>
        </p:txBody>
      </p:sp>
      <p:sp>
        <p:nvSpPr>
          <p:cNvPr id="228" name="Rectangle 37"/>
          <p:cNvSpPr>
            <a:spLocks noChangeArrowheads="1"/>
          </p:cNvSpPr>
          <p:nvPr/>
        </p:nvSpPr>
        <p:spPr bwMode="auto">
          <a:xfrm>
            <a:off x="8212444"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Jahr 9</a:t>
            </a:r>
          </a:p>
        </p:txBody>
      </p:sp>
      <p:sp>
        <p:nvSpPr>
          <p:cNvPr id="231" name="Rectangle 40"/>
          <p:cNvSpPr>
            <a:spLocks noChangeArrowheads="1"/>
          </p:cNvSpPr>
          <p:nvPr/>
        </p:nvSpPr>
        <p:spPr bwMode="auto">
          <a:xfrm>
            <a:off x="614477" y="1686161"/>
            <a:ext cx="1076099" cy="698180"/>
          </a:xfrm>
          <a:prstGeom prst="rect">
            <a:avLst/>
          </a:prstGeom>
          <a:solidFill>
            <a:srgbClr val="00338D"/>
          </a:solidFill>
          <a:ln w="12700" cap="rnd" cmpd="sng" algn="ctr">
            <a:noFill/>
            <a:prstDash val="solid"/>
          </a:ln>
          <a:effectLst/>
        </p:spPr>
        <p:txBody>
          <a:bodyPr vert="horz" rtlCol="0" anchor="ctr"/>
          <a:lstStyle/>
          <a:p>
            <a:pPr algn="ctr" defTabSz="914400"/>
            <a:r>
              <a:rPr lang="it-IT" altLang="it-IT" sz="1800" b="1" i="1" dirty="0">
                <a:solidFill>
                  <a:schemeClr val="bg1"/>
                </a:solidFill>
                <a:latin typeface="Univers 47 CondensedLight" panose="00000400000000000000" pitchFamily="2" charset="0"/>
              </a:rPr>
              <a:t>MBL 1</a:t>
            </a:r>
          </a:p>
        </p:txBody>
      </p:sp>
      <p:sp>
        <p:nvSpPr>
          <p:cNvPr id="232" name="Rectangle 52"/>
          <p:cNvSpPr>
            <a:spLocks noChangeArrowheads="1"/>
          </p:cNvSpPr>
          <p:nvPr/>
        </p:nvSpPr>
        <p:spPr bwMode="auto">
          <a:xfrm>
            <a:off x="614477" y="2556944"/>
            <a:ext cx="1076099" cy="698400"/>
          </a:xfrm>
          <a:prstGeom prst="rect">
            <a:avLst/>
          </a:prstGeom>
          <a:solidFill>
            <a:srgbClr val="00B0F0"/>
          </a:solidFill>
          <a:ln w="12700" cap="rnd" cmpd="sng" algn="ctr">
            <a:noFill/>
            <a:prstDash val="solid"/>
          </a:ln>
          <a:effectLst/>
        </p:spPr>
        <p:txBody>
          <a:bodyPr vert="horz" rtlCol="0" anchor="ctr"/>
          <a:lstStyle/>
          <a:p>
            <a:pPr algn="ctr" defTabSz="914400"/>
            <a:r>
              <a:rPr lang="it-IT" altLang="it-IT" sz="1800" b="1" i="1" dirty="0">
                <a:solidFill>
                  <a:schemeClr val="bg1"/>
                </a:solidFill>
                <a:latin typeface="Univers 47 CondensedLight" panose="00000400000000000000" pitchFamily="2" charset="0"/>
              </a:rPr>
              <a:t>MBL 2</a:t>
            </a:r>
          </a:p>
        </p:txBody>
      </p:sp>
      <p:sp>
        <p:nvSpPr>
          <p:cNvPr id="233" name="Rectangle 64"/>
          <p:cNvSpPr>
            <a:spLocks noChangeArrowheads="1"/>
          </p:cNvSpPr>
          <p:nvPr/>
        </p:nvSpPr>
        <p:spPr bwMode="auto">
          <a:xfrm>
            <a:off x="614477" y="3427947"/>
            <a:ext cx="1076099" cy="698400"/>
          </a:xfrm>
          <a:prstGeom prst="rect">
            <a:avLst/>
          </a:prstGeom>
          <a:solidFill>
            <a:srgbClr val="00A3A1"/>
          </a:solidFill>
          <a:ln w="12700" cap="rnd" cmpd="sng" algn="ctr">
            <a:noFill/>
            <a:prstDash val="solid"/>
          </a:ln>
          <a:effectLst/>
        </p:spPr>
        <p:txBody>
          <a:bodyPr vert="horz" rtlCol="0" anchor="ctr"/>
          <a:lstStyle/>
          <a:p>
            <a:pPr algn="ctr" defTabSz="914400"/>
            <a:r>
              <a:rPr lang="it-IT" altLang="it-IT" sz="1800" b="1" i="1" dirty="0">
                <a:solidFill>
                  <a:schemeClr val="bg1"/>
                </a:solidFill>
                <a:latin typeface="Univers 47 CondensedLight" panose="00000400000000000000" pitchFamily="2" charset="0"/>
              </a:rPr>
              <a:t>MBL 3</a:t>
            </a:r>
          </a:p>
        </p:txBody>
      </p:sp>
      <p:sp>
        <p:nvSpPr>
          <p:cNvPr id="235" name="Rectangle 133"/>
          <p:cNvSpPr>
            <a:spLocks noChangeArrowheads="1"/>
          </p:cNvSpPr>
          <p:nvPr>
            <p:custDataLst>
              <p:tags r:id="rId4"/>
            </p:custDataLst>
          </p:nvPr>
        </p:nvSpPr>
        <p:spPr bwMode="auto">
          <a:xfrm>
            <a:off x="2550964" y="2077247"/>
            <a:ext cx="3174247" cy="316800"/>
          </a:xfrm>
          <a:prstGeom prst="rect">
            <a:avLst/>
          </a:prstGeom>
          <a:solidFill>
            <a:srgbClr val="80A8AE"/>
          </a:solidFill>
          <a:ln w="6350">
            <a:solidFill>
              <a:srgbClr val="FFFFFF"/>
            </a:solidFill>
            <a:miter lim="800000"/>
            <a:headEnd type="none" w="sm" len="sm"/>
            <a:tailEnd type="none" w="sm" len="sm"/>
          </a:ln>
        </p:spPr>
        <p:txBody>
          <a:bodyPr lIns="54000" tIns="54000" rIns="54000" bIns="54000" anchor="ctr" anchorCtr="1"/>
          <a:lstStyle/>
          <a:p>
            <a:pPr algn="ctr" defTabSz="762000" fontAlgn="base">
              <a:spcBef>
                <a:spcPct val="20000"/>
              </a:spcBef>
              <a:spcAft>
                <a:spcPct val="0"/>
              </a:spcAft>
            </a:pPr>
            <a:r>
              <a:rPr lang="en-GB" altLang="it-IT" sz="1400" b="1" i="1" kern="0" dirty="0">
                <a:solidFill>
                  <a:schemeClr val="bg1"/>
                </a:solidFill>
                <a:latin typeface="Univers 47 CondensedLight" panose="00000400000000000000" pitchFamily="2" charset="0"/>
              </a:rPr>
              <a:t>Euro 556 </a:t>
            </a:r>
            <a:r>
              <a:rPr lang="it-IT" altLang="it-IT" sz="1400" b="1" i="1" kern="0" dirty="0">
                <a:solidFill>
                  <a:schemeClr val="bg1"/>
                </a:solidFill>
                <a:latin typeface="Univers 47 CondensedLight" panose="00000400000000000000" pitchFamily="2" charset="0"/>
              </a:rPr>
              <a:t>Millionen</a:t>
            </a:r>
          </a:p>
        </p:txBody>
      </p:sp>
      <p:sp>
        <p:nvSpPr>
          <p:cNvPr id="237" name="AutoShape 118"/>
          <p:cNvSpPr>
            <a:spLocks noChangeArrowheads="1"/>
          </p:cNvSpPr>
          <p:nvPr/>
        </p:nvSpPr>
        <p:spPr bwMode="auto">
          <a:xfrm>
            <a:off x="4162629" y="2556944"/>
            <a:ext cx="1562582" cy="318054"/>
          </a:xfrm>
          <a:prstGeom prst="homePlate">
            <a:avLst>
              <a:gd name="adj" fmla="val 0"/>
            </a:avLst>
          </a:prstGeom>
          <a:solidFill>
            <a:schemeClr val="accent2">
              <a:lumMod val="20000"/>
              <a:lumOff val="80000"/>
            </a:schemeClr>
          </a:solidFill>
          <a:ln w="6350" algn="ctr">
            <a:solidFill>
              <a:srgbClr val="FFFFFF"/>
            </a:solidFill>
            <a:miter lim="800000"/>
            <a:headEnd type="none" w="sm" len="sm"/>
            <a:tailEnd type="none" w="sm" len="sm"/>
          </a:ln>
        </p:spPr>
        <p:txBody>
          <a:bodyPr wrap="none" lIns="54000" tIns="54000" rIns="54000" bIns="54000" anchor="ctr"/>
          <a:lstStyle/>
          <a:p>
            <a:pPr algn="ctr" defTabSz="762000" eaLnBrk="0" fontAlgn="base" hangingPunct="0">
              <a:spcBef>
                <a:spcPct val="0"/>
              </a:spcBef>
              <a:spcAft>
                <a:spcPct val="0"/>
              </a:spcAft>
            </a:pPr>
            <a:r>
              <a:rPr lang="en-GB" altLang="it-IT" sz="1400" b="1" i="1" kern="0" dirty="0">
                <a:solidFill>
                  <a:srgbClr val="00338D"/>
                </a:solidFill>
                <a:latin typeface="Univers 47 CondensedLight" panose="00000400000000000000" pitchFamily="2" charset="0"/>
                <a:cs typeface="Arial" panose="020B0604020202020204" pitchFamily="34" charset="0"/>
              </a:rPr>
              <a:t>Euro 216 </a:t>
            </a:r>
            <a:r>
              <a:rPr lang="it-IT" altLang="it-IT" sz="1400" b="1" i="1" kern="0" dirty="0">
                <a:solidFill>
                  <a:srgbClr val="00338D"/>
                </a:solidFill>
                <a:latin typeface="Univers 47 CondensedLight" panose="00000400000000000000" pitchFamily="2" charset="0"/>
                <a:cs typeface="Arial" panose="020B0604020202020204" pitchFamily="34" charset="0"/>
              </a:rPr>
              <a:t>Millionen</a:t>
            </a:r>
          </a:p>
        </p:txBody>
      </p:sp>
      <p:sp>
        <p:nvSpPr>
          <p:cNvPr id="238" name="Rectangle 133"/>
          <p:cNvSpPr>
            <a:spLocks noChangeArrowheads="1"/>
          </p:cNvSpPr>
          <p:nvPr>
            <p:custDataLst>
              <p:tags r:id="rId5"/>
            </p:custDataLst>
          </p:nvPr>
        </p:nvSpPr>
        <p:spPr bwMode="auto">
          <a:xfrm>
            <a:off x="4162629" y="2932724"/>
            <a:ext cx="3201515" cy="316800"/>
          </a:xfrm>
          <a:prstGeom prst="rect">
            <a:avLst/>
          </a:prstGeom>
          <a:solidFill>
            <a:srgbClr val="80A8AE"/>
          </a:solidFill>
          <a:ln w="6350">
            <a:solidFill>
              <a:srgbClr val="FFFFFF"/>
            </a:solidFill>
            <a:miter lim="800000"/>
            <a:headEnd type="none" w="sm" len="sm"/>
            <a:tailEnd type="none" w="sm" len="sm"/>
          </a:ln>
        </p:spPr>
        <p:txBody>
          <a:bodyPr lIns="54000" tIns="54000" rIns="54000" bIns="54000" anchor="ctr" anchorCtr="1"/>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20000"/>
              </a:spcBef>
              <a:spcAft>
                <a:spcPct val="0"/>
              </a:spcAft>
              <a:buClrTx/>
              <a:buSzTx/>
              <a:buFontTx/>
              <a:buNone/>
              <a:tabLst/>
              <a:defRPr/>
            </a:pPr>
            <a:r>
              <a:rPr kumimoji="0" lang="en-GB" altLang="it-IT" sz="1400" b="1" i="1" u="none" strike="noStrike" kern="0" cap="none" spc="0" normalizeH="0" baseline="0" noProof="0" dirty="0">
                <a:ln>
                  <a:noFill/>
                </a:ln>
                <a:solidFill>
                  <a:schemeClr val="bg1"/>
                </a:solidFill>
                <a:effectLst/>
                <a:uLnTx/>
                <a:uFillTx/>
                <a:latin typeface="Univers 47 CondensedLight" panose="00000400000000000000" pitchFamily="2" charset="0"/>
              </a:rPr>
              <a:t>Euro 458 </a:t>
            </a:r>
            <a:r>
              <a:rPr kumimoji="0" lang="it-IT" altLang="it-IT" sz="1400" b="1" i="1" u="none" strike="noStrike" kern="0" cap="none" spc="0" normalizeH="0" baseline="0" dirty="0">
                <a:ln>
                  <a:noFill/>
                </a:ln>
                <a:solidFill>
                  <a:schemeClr val="bg1"/>
                </a:solidFill>
                <a:effectLst/>
                <a:uLnTx/>
                <a:uFillTx/>
                <a:latin typeface="Univers 47 CondensedLight" panose="00000400000000000000" pitchFamily="2" charset="0"/>
              </a:rPr>
              <a:t>Millionen</a:t>
            </a:r>
          </a:p>
        </p:txBody>
      </p:sp>
      <p:sp>
        <p:nvSpPr>
          <p:cNvPr id="240" name="AutoShape 118"/>
          <p:cNvSpPr>
            <a:spLocks noChangeArrowheads="1"/>
          </p:cNvSpPr>
          <p:nvPr/>
        </p:nvSpPr>
        <p:spPr bwMode="auto">
          <a:xfrm>
            <a:off x="4989242" y="3427947"/>
            <a:ext cx="1525390" cy="318054"/>
          </a:xfrm>
          <a:prstGeom prst="homePlate">
            <a:avLst>
              <a:gd name="adj" fmla="val 0"/>
            </a:avLst>
          </a:prstGeom>
          <a:solidFill>
            <a:schemeClr val="accent2">
              <a:lumMod val="20000"/>
              <a:lumOff val="80000"/>
            </a:schemeClr>
          </a:solidFill>
          <a:ln w="6350" algn="ctr">
            <a:solidFill>
              <a:srgbClr val="FFFFFF"/>
            </a:solidFill>
            <a:miter lim="800000"/>
            <a:headEnd type="none" w="sm" len="sm"/>
            <a:tailEnd type="none" w="sm" len="sm"/>
          </a:ln>
        </p:spPr>
        <p:txBody>
          <a:bodyPr wrap="none" lIns="54000" tIns="54000" rIns="54000" bIns="54000" anchor="ctr"/>
          <a:lstStyle/>
          <a:p>
            <a:pPr algn="ctr" defTabSz="762000" eaLnBrk="0" fontAlgn="base" hangingPunct="0">
              <a:spcBef>
                <a:spcPct val="0"/>
              </a:spcBef>
              <a:spcAft>
                <a:spcPct val="0"/>
              </a:spcAft>
            </a:pPr>
            <a:r>
              <a:rPr lang="en-GB" altLang="it-IT" sz="1400" b="1" i="1" kern="0" dirty="0">
                <a:solidFill>
                  <a:srgbClr val="00338D"/>
                </a:solidFill>
                <a:latin typeface="Univers 47 CondensedLight" panose="00000400000000000000" pitchFamily="2" charset="0"/>
                <a:cs typeface="Arial" panose="020B0604020202020204" pitchFamily="34" charset="0"/>
              </a:rPr>
              <a:t>Euro 93 </a:t>
            </a:r>
            <a:r>
              <a:rPr lang="it-IT" altLang="it-IT" sz="1400" b="1" i="1" kern="0" dirty="0">
                <a:solidFill>
                  <a:srgbClr val="00338D"/>
                </a:solidFill>
                <a:latin typeface="Univers 47 CondensedLight" panose="00000400000000000000" pitchFamily="2" charset="0"/>
                <a:cs typeface="Arial" panose="020B0604020202020204" pitchFamily="34" charset="0"/>
              </a:rPr>
              <a:t>Millionen</a:t>
            </a:r>
          </a:p>
        </p:txBody>
      </p:sp>
      <p:sp>
        <p:nvSpPr>
          <p:cNvPr id="243" name="Rectangle 133"/>
          <p:cNvSpPr>
            <a:spLocks noChangeArrowheads="1"/>
          </p:cNvSpPr>
          <p:nvPr>
            <p:custDataLst>
              <p:tags r:id="rId6"/>
            </p:custDataLst>
          </p:nvPr>
        </p:nvSpPr>
        <p:spPr bwMode="auto">
          <a:xfrm>
            <a:off x="4989242" y="3810137"/>
            <a:ext cx="3961202" cy="316800"/>
          </a:xfrm>
          <a:prstGeom prst="rect">
            <a:avLst/>
          </a:prstGeom>
          <a:solidFill>
            <a:srgbClr val="80A8AE"/>
          </a:solidFill>
          <a:ln w="6350">
            <a:solidFill>
              <a:srgbClr val="FFFFFF"/>
            </a:solidFill>
            <a:miter lim="800000"/>
            <a:headEnd type="none" w="sm" len="sm"/>
            <a:tailEnd type="none" w="sm" len="sm"/>
          </a:ln>
        </p:spPr>
        <p:txBody>
          <a:bodyPr lIns="54000" tIns="54000" rIns="54000" bIns="54000" anchor="ctr" anchorCtr="1"/>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20000"/>
              </a:spcBef>
              <a:spcAft>
                <a:spcPct val="0"/>
              </a:spcAft>
              <a:buClrTx/>
              <a:buSzTx/>
              <a:buFontTx/>
              <a:buNone/>
              <a:tabLst/>
              <a:defRPr/>
            </a:pPr>
            <a:r>
              <a:rPr kumimoji="0" lang="en-GB" altLang="it-IT" sz="1400" b="1" i="1" u="none" strike="noStrike" kern="0" cap="none" spc="0" normalizeH="0" baseline="0" noProof="0" dirty="0">
                <a:ln>
                  <a:noFill/>
                </a:ln>
                <a:solidFill>
                  <a:schemeClr val="bg1"/>
                </a:solidFill>
                <a:effectLst/>
                <a:uLnTx/>
                <a:uFillTx/>
                <a:latin typeface="Univers 47 CondensedLight" panose="00000400000000000000" pitchFamily="2" charset="0"/>
              </a:rPr>
              <a:t>Euro 276 </a:t>
            </a:r>
            <a:r>
              <a:rPr kumimoji="0" lang="it-IT" altLang="it-IT" sz="1400" b="1" i="1" u="none" strike="noStrike" kern="0" cap="none" spc="0" normalizeH="0" baseline="0" dirty="0">
                <a:ln>
                  <a:noFill/>
                </a:ln>
                <a:solidFill>
                  <a:schemeClr val="bg1"/>
                </a:solidFill>
                <a:effectLst/>
                <a:uLnTx/>
                <a:uFillTx/>
                <a:latin typeface="Univers 47 CondensedLight" panose="00000400000000000000" pitchFamily="2" charset="0"/>
              </a:rPr>
              <a:t>Millionen</a:t>
            </a:r>
          </a:p>
        </p:txBody>
      </p:sp>
      <p:sp>
        <p:nvSpPr>
          <p:cNvPr id="249" name="Line 148"/>
          <p:cNvSpPr>
            <a:spLocks noChangeShapeType="1"/>
          </p:cNvSpPr>
          <p:nvPr/>
        </p:nvSpPr>
        <p:spPr bwMode="auto">
          <a:xfrm>
            <a:off x="614478" y="2479787"/>
            <a:ext cx="8352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
        <p:nvSpPr>
          <p:cNvPr id="251" name="Line 148"/>
          <p:cNvSpPr>
            <a:spLocks noChangeShapeType="1"/>
          </p:cNvSpPr>
          <p:nvPr/>
        </p:nvSpPr>
        <p:spPr bwMode="auto">
          <a:xfrm>
            <a:off x="614478" y="3342206"/>
            <a:ext cx="8352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
        <p:nvSpPr>
          <p:cNvPr id="252" name="Line 148"/>
          <p:cNvSpPr>
            <a:spLocks noChangeShapeType="1"/>
          </p:cNvSpPr>
          <p:nvPr/>
        </p:nvSpPr>
        <p:spPr bwMode="auto">
          <a:xfrm>
            <a:off x="614478" y="4204624"/>
            <a:ext cx="9108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
        <p:nvSpPr>
          <p:cNvPr id="234" name="AutoShape 118"/>
          <p:cNvSpPr>
            <a:spLocks noChangeArrowheads="1"/>
          </p:cNvSpPr>
          <p:nvPr/>
        </p:nvSpPr>
        <p:spPr bwMode="auto">
          <a:xfrm>
            <a:off x="1750094" y="1686161"/>
            <a:ext cx="2368958" cy="318054"/>
          </a:xfrm>
          <a:prstGeom prst="homePlate">
            <a:avLst>
              <a:gd name="adj" fmla="val 0"/>
            </a:avLst>
          </a:prstGeom>
          <a:solidFill>
            <a:schemeClr val="accent2">
              <a:lumMod val="20000"/>
              <a:lumOff val="80000"/>
            </a:schemeClr>
          </a:solidFill>
          <a:ln w="6350" algn="ctr">
            <a:solidFill>
              <a:srgbClr val="FFFFFF"/>
            </a:solidFill>
            <a:miter lim="800000"/>
            <a:headEnd type="none" w="sm" len="sm"/>
            <a:tailEnd type="none" w="sm" len="sm"/>
          </a:ln>
        </p:spPr>
        <p:txBody>
          <a:bodyPr wrap="none"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0" fontAlgn="base" latinLnBrk="0" hangingPunct="0">
              <a:lnSpc>
                <a:spcPct val="100000"/>
              </a:lnSpc>
              <a:spcBef>
                <a:spcPct val="0"/>
              </a:spcBef>
              <a:spcAft>
                <a:spcPct val="0"/>
              </a:spcAft>
              <a:buClrTx/>
              <a:buSzTx/>
              <a:buFontTx/>
              <a:buNone/>
              <a:tabLst/>
              <a:defRPr/>
            </a:pPr>
            <a:r>
              <a:rPr lang="en-GB" altLang="it-IT" sz="1400" i="1" kern="0" dirty="0">
                <a:solidFill>
                  <a:srgbClr val="00338D"/>
                </a:solidFill>
                <a:latin typeface="Univers 47 CondensedLight" panose="00000400000000000000" pitchFamily="2" charset="0"/>
                <a:cs typeface="Arial" panose="020B0604020202020204" pitchFamily="34" charset="0"/>
              </a:rPr>
              <a:t>Euro 228 </a:t>
            </a:r>
            <a:r>
              <a:rPr lang="it-IT" altLang="it-IT" sz="1400" i="1" kern="0" dirty="0">
                <a:solidFill>
                  <a:srgbClr val="00338D"/>
                </a:solidFill>
                <a:latin typeface="Univers 47 CondensedLight" panose="00000400000000000000" pitchFamily="2" charset="0"/>
                <a:cs typeface="Arial" panose="020B0604020202020204" pitchFamily="34" charset="0"/>
              </a:rPr>
              <a:t>Millionen</a:t>
            </a:r>
            <a:endParaRPr kumimoji="0" lang="it-IT" altLang="it-IT" sz="1400" b="1" i="1" u="none" strike="noStrike" kern="0" cap="none" spc="0" normalizeH="0" baseline="0" dirty="0">
              <a:ln>
                <a:noFill/>
              </a:ln>
              <a:solidFill>
                <a:srgbClr val="00338D"/>
              </a:solidFill>
              <a:effectLst/>
              <a:uLnTx/>
              <a:uFillTx/>
              <a:latin typeface="Univers 47 CondensedLight" panose="00000400000000000000" pitchFamily="2" charset="0"/>
              <a:cs typeface="Arial" panose="020B0604020202020204" pitchFamily="34" charset="0"/>
            </a:endParaRPr>
          </a:p>
        </p:txBody>
      </p:sp>
      <p:sp>
        <p:nvSpPr>
          <p:cNvPr id="265" name="Line 148"/>
          <p:cNvSpPr>
            <a:spLocks noChangeShapeType="1"/>
          </p:cNvSpPr>
          <p:nvPr/>
        </p:nvSpPr>
        <p:spPr bwMode="auto">
          <a:xfrm>
            <a:off x="614478" y="1617368"/>
            <a:ext cx="8352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
        <p:nvSpPr>
          <p:cNvPr id="405" name="Line 148"/>
          <p:cNvSpPr>
            <a:spLocks noChangeShapeType="1"/>
          </p:cNvSpPr>
          <p:nvPr/>
        </p:nvSpPr>
        <p:spPr bwMode="auto">
          <a:xfrm>
            <a:off x="614478" y="4893378"/>
            <a:ext cx="9108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
        <p:nvSpPr>
          <p:cNvPr id="440" name="Line 148"/>
          <p:cNvSpPr>
            <a:spLocks noChangeShapeType="1"/>
          </p:cNvSpPr>
          <p:nvPr/>
        </p:nvSpPr>
        <p:spPr bwMode="auto">
          <a:xfrm>
            <a:off x="614478" y="5582132"/>
            <a:ext cx="9108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
        <p:nvSpPr>
          <p:cNvPr id="62" name="Rectangle 29"/>
          <p:cNvSpPr>
            <a:spLocks noChangeArrowheads="1"/>
          </p:cNvSpPr>
          <p:nvPr/>
        </p:nvSpPr>
        <p:spPr bwMode="auto">
          <a:xfrm>
            <a:off x="1815697"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lang="it-IT" altLang="it-IT" sz="1200" kern="0" dirty="0">
                <a:solidFill>
                  <a:srgbClr val="6D2077"/>
                </a:solidFill>
                <a:latin typeface="Univers 47 CondensedLight" panose="00000400000000000000" pitchFamily="2" charset="0"/>
              </a:rPr>
              <a:t>35</a:t>
            </a:r>
            <a:endParaRPr kumimoji="0" lang="it-IT" altLang="it-IT" sz="1200" b="1" i="0" u="none" strike="noStrike" kern="0" cap="none" spc="0" normalizeH="0" baseline="0" noProof="0" dirty="0">
              <a:ln>
                <a:noFill/>
              </a:ln>
              <a:solidFill>
                <a:srgbClr val="6D2077"/>
              </a:solidFill>
              <a:effectLst/>
              <a:uLnTx/>
              <a:uFillTx/>
              <a:latin typeface="Univers 47 CondensedLight" panose="00000400000000000000" pitchFamily="2" charset="0"/>
            </a:endParaRPr>
          </a:p>
        </p:txBody>
      </p:sp>
      <p:sp>
        <p:nvSpPr>
          <p:cNvPr id="63" name="Rectangle 30"/>
          <p:cNvSpPr>
            <a:spLocks noChangeArrowheads="1"/>
          </p:cNvSpPr>
          <p:nvPr/>
        </p:nvSpPr>
        <p:spPr bwMode="auto">
          <a:xfrm>
            <a:off x="2625057"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6D2077"/>
                </a:solidFill>
                <a:latin typeface="Univers 47 CondensedLight" panose="00000400000000000000" pitchFamily="2" charset="0"/>
              </a:rPr>
              <a:t>100</a:t>
            </a:r>
          </a:p>
        </p:txBody>
      </p:sp>
      <p:sp>
        <p:nvSpPr>
          <p:cNvPr id="64" name="Rectangle 31"/>
          <p:cNvSpPr>
            <a:spLocks noChangeArrowheads="1"/>
          </p:cNvSpPr>
          <p:nvPr/>
        </p:nvSpPr>
        <p:spPr bwMode="auto">
          <a:xfrm>
            <a:off x="3429101"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6D2077"/>
                </a:solidFill>
                <a:latin typeface="Univers 47 CondensedLight" panose="00000400000000000000" pitchFamily="2" charset="0"/>
              </a:rPr>
              <a:t>94</a:t>
            </a:r>
          </a:p>
        </p:txBody>
      </p:sp>
      <p:sp>
        <p:nvSpPr>
          <p:cNvPr id="65" name="Rectangle 32"/>
          <p:cNvSpPr>
            <a:spLocks noChangeArrowheads="1"/>
          </p:cNvSpPr>
          <p:nvPr/>
        </p:nvSpPr>
        <p:spPr bwMode="auto">
          <a:xfrm>
            <a:off x="4233145"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6D2077"/>
                </a:solidFill>
                <a:latin typeface="Univers 47 CondensedLight" panose="00000400000000000000" pitchFamily="2" charset="0"/>
              </a:rPr>
              <a:t>128</a:t>
            </a:r>
          </a:p>
        </p:txBody>
      </p:sp>
      <p:sp>
        <p:nvSpPr>
          <p:cNvPr id="66" name="Rectangle 33"/>
          <p:cNvSpPr>
            <a:spLocks noChangeArrowheads="1"/>
          </p:cNvSpPr>
          <p:nvPr/>
        </p:nvSpPr>
        <p:spPr bwMode="auto">
          <a:xfrm>
            <a:off x="5038162"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6D2077"/>
                </a:solidFill>
                <a:latin typeface="Univers 47 CondensedLight" panose="00000400000000000000" pitchFamily="2" charset="0"/>
              </a:rPr>
              <a:t>139</a:t>
            </a:r>
          </a:p>
        </p:txBody>
      </p:sp>
      <p:sp>
        <p:nvSpPr>
          <p:cNvPr id="67" name="Rectangle 34"/>
          <p:cNvSpPr>
            <a:spLocks noChangeArrowheads="1"/>
          </p:cNvSpPr>
          <p:nvPr/>
        </p:nvSpPr>
        <p:spPr bwMode="auto">
          <a:xfrm>
            <a:off x="5846549"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6D2077"/>
                </a:solidFill>
                <a:latin typeface="Univers 47 CondensedLight" panose="00000400000000000000" pitchFamily="2" charset="0"/>
              </a:rPr>
              <a:t>42</a:t>
            </a:r>
          </a:p>
        </p:txBody>
      </p:sp>
      <p:sp>
        <p:nvSpPr>
          <p:cNvPr id="68" name="Rectangle 35"/>
          <p:cNvSpPr>
            <a:spLocks noChangeArrowheads="1"/>
          </p:cNvSpPr>
          <p:nvPr/>
        </p:nvSpPr>
        <p:spPr bwMode="auto">
          <a:xfrm>
            <a:off x="6647175"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6D2077"/>
                </a:solidFill>
                <a:effectLst/>
                <a:uLnTx/>
                <a:uFillTx/>
                <a:latin typeface="Univers 47 CondensedLight" panose="00000400000000000000" pitchFamily="2" charset="0"/>
              </a:rPr>
              <a:t>-</a:t>
            </a:r>
          </a:p>
        </p:txBody>
      </p:sp>
      <p:sp>
        <p:nvSpPr>
          <p:cNvPr id="69" name="Rectangle 36"/>
          <p:cNvSpPr>
            <a:spLocks noChangeArrowheads="1"/>
          </p:cNvSpPr>
          <p:nvPr/>
        </p:nvSpPr>
        <p:spPr bwMode="auto">
          <a:xfrm>
            <a:off x="7454514"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6D2077"/>
                </a:solidFill>
                <a:effectLst/>
                <a:uLnTx/>
                <a:uFillTx/>
                <a:latin typeface="Univers 47 CondensedLight" panose="00000400000000000000" pitchFamily="2" charset="0"/>
              </a:rPr>
              <a:t>-</a:t>
            </a:r>
          </a:p>
        </p:txBody>
      </p:sp>
      <p:sp>
        <p:nvSpPr>
          <p:cNvPr id="70" name="Rectangle 37"/>
          <p:cNvSpPr>
            <a:spLocks noChangeArrowheads="1"/>
          </p:cNvSpPr>
          <p:nvPr/>
        </p:nvSpPr>
        <p:spPr bwMode="auto">
          <a:xfrm>
            <a:off x="8260047" y="4285422"/>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6D2077"/>
                </a:solidFill>
                <a:effectLst/>
                <a:uLnTx/>
                <a:uFillTx/>
                <a:latin typeface="Univers 47 CondensedLight" panose="00000400000000000000" pitchFamily="2" charset="0"/>
              </a:rPr>
              <a:t>-</a:t>
            </a:r>
          </a:p>
        </p:txBody>
      </p:sp>
      <p:sp>
        <p:nvSpPr>
          <p:cNvPr id="71" name="Rectangle 29"/>
          <p:cNvSpPr>
            <a:spLocks noChangeArrowheads="1"/>
          </p:cNvSpPr>
          <p:nvPr/>
        </p:nvSpPr>
        <p:spPr bwMode="auto">
          <a:xfrm>
            <a:off x="1815697"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E3686D"/>
                </a:solidFill>
                <a:effectLst/>
                <a:uLnTx/>
                <a:uFillTx/>
                <a:latin typeface="Univers 47 CondensedLight" panose="00000400000000000000" pitchFamily="2" charset="0"/>
              </a:rPr>
              <a:t>-</a:t>
            </a:r>
          </a:p>
        </p:txBody>
      </p:sp>
      <p:sp>
        <p:nvSpPr>
          <p:cNvPr id="72" name="Rectangle 30"/>
          <p:cNvSpPr>
            <a:spLocks noChangeArrowheads="1"/>
          </p:cNvSpPr>
          <p:nvPr/>
        </p:nvSpPr>
        <p:spPr bwMode="auto">
          <a:xfrm>
            <a:off x="2625057"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E3686D"/>
                </a:solidFill>
                <a:latin typeface="Univers 47 CondensedLight" panose="00000400000000000000" pitchFamily="2" charset="0"/>
              </a:rPr>
              <a:t>37</a:t>
            </a:r>
          </a:p>
        </p:txBody>
      </p:sp>
      <p:sp>
        <p:nvSpPr>
          <p:cNvPr id="73" name="Rectangle 31"/>
          <p:cNvSpPr>
            <a:spLocks noChangeArrowheads="1"/>
          </p:cNvSpPr>
          <p:nvPr/>
        </p:nvSpPr>
        <p:spPr bwMode="auto">
          <a:xfrm>
            <a:off x="3429101"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E3686D"/>
                </a:solidFill>
                <a:latin typeface="Univers 47 CondensedLight" panose="00000400000000000000" pitchFamily="2" charset="0"/>
              </a:rPr>
              <a:t>109</a:t>
            </a:r>
          </a:p>
        </p:txBody>
      </p:sp>
      <p:sp>
        <p:nvSpPr>
          <p:cNvPr id="74" name="Rectangle 32"/>
          <p:cNvSpPr>
            <a:spLocks noChangeArrowheads="1"/>
          </p:cNvSpPr>
          <p:nvPr/>
        </p:nvSpPr>
        <p:spPr bwMode="auto">
          <a:xfrm>
            <a:off x="4233145"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E3686D"/>
                </a:solidFill>
                <a:latin typeface="Univers 47 CondensedLight" panose="00000400000000000000" pitchFamily="2" charset="0"/>
              </a:rPr>
              <a:t>336</a:t>
            </a:r>
          </a:p>
        </p:txBody>
      </p:sp>
      <p:sp>
        <p:nvSpPr>
          <p:cNvPr id="75" name="Rectangle 33"/>
          <p:cNvSpPr>
            <a:spLocks noChangeArrowheads="1"/>
          </p:cNvSpPr>
          <p:nvPr/>
        </p:nvSpPr>
        <p:spPr bwMode="auto">
          <a:xfrm>
            <a:off x="5038162"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E3686D"/>
                </a:solidFill>
                <a:effectLst/>
                <a:uLnTx/>
                <a:uFillTx/>
                <a:latin typeface="Univers 47 CondensedLight" panose="00000400000000000000" pitchFamily="2" charset="0"/>
              </a:rPr>
              <a:t>270</a:t>
            </a:r>
          </a:p>
        </p:txBody>
      </p:sp>
      <p:sp>
        <p:nvSpPr>
          <p:cNvPr id="76" name="Rectangle 34"/>
          <p:cNvSpPr>
            <a:spLocks noChangeArrowheads="1"/>
          </p:cNvSpPr>
          <p:nvPr/>
        </p:nvSpPr>
        <p:spPr bwMode="auto">
          <a:xfrm>
            <a:off x="5846549"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lvl="0" algn="ctr" fontAlgn="base">
              <a:spcAft>
                <a:spcPct val="0"/>
              </a:spcAft>
              <a:defRPr/>
            </a:pPr>
            <a:r>
              <a:rPr lang="it-IT" altLang="it-IT" sz="1200" kern="0" dirty="0">
                <a:solidFill>
                  <a:srgbClr val="E3686D"/>
                </a:solidFill>
                <a:latin typeface="Univers 47 CondensedLight" panose="00000400000000000000" pitchFamily="2" charset="0"/>
              </a:rPr>
              <a:t>299</a:t>
            </a:r>
          </a:p>
        </p:txBody>
      </p:sp>
      <p:sp>
        <p:nvSpPr>
          <p:cNvPr id="77" name="Rectangle 35"/>
          <p:cNvSpPr>
            <a:spLocks noChangeArrowheads="1"/>
          </p:cNvSpPr>
          <p:nvPr/>
        </p:nvSpPr>
        <p:spPr bwMode="auto">
          <a:xfrm>
            <a:off x="6647175"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E3686D"/>
                </a:solidFill>
                <a:effectLst/>
                <a:uLnTx/>
                <a:uFillTx/>
                <a:latin typeface="Univers 47 CondensedLight" panose="00000400000000000000" pitchFamily="2" charset="0"/>
              </a:rPr>
              <a:t>146</a:t>
            </a:r>
          </a:p>
        </p:txBody>
      </p:sp>
      <p:sp>
        <p:nvSpPr>
          <p:cNvPr id="78" name="Rectangle 36"/>
          <p:cNvSpPr>
            <a:spLocks noChangeArrowheads="1"/>
          </p:cNvSpPr>
          <p:nvPr/>
        </p:nvSpPr>
        <p:spPr bwMode="auto">
          <a:xfrm>
            <a:off x="7454514"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E3686D"/>
                </a:solidFill>
                <a:effectLst/>
                <a:uLnTx/>
                <a:uFillTx/>
                <a:latin typeface="Univers 47 CondensedLight" panose="00000400000000000000" pitchFamily="2" charset="0"/>
              </a:rPr>
              <a:t>81</a:t>
            </a:r>
          </a:p>
        </p:txBody>
      </p:sp>
      <p:sp>
        <p:nvSpPr>
          <p:cNvPr id="79" name="Rectangle 37"/>
          <p:cNvSpPr>
            <a:spLocks noChangeArrowheads="1"/>
          </p:cNvSpPr>
          <p:nvPr/>
        </p:nvSpPr>
        <p:spPr bwMode="auto">
          <a:xfrm>
            <a:off x="8260047" y="4976375"/>
            <a:ext cx="624795" cy="529200"/>
          </a:xfrm>
          <a:prstGeom prst="rect">
            <a:avLst/>
          </a:prstGeom>
          <a:no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sz="1200" b="1" i="0" u="none" strike="noStrike" kern="0" cap="none" spc="0" normalizeH="0" baseline="0" noProof="0" dirty="0">
                <a:ln>
                  <a:noFill/>
                </a:ln>
                <a:solidFill>
                  <a:srgbClr val="E3686D"/>
                </a:solidFill>
                <a:effectLst/>
                <a:uLnTx/>
                <a:uFillTx/>
                <a:latin typeface="Univers 47 CondensedLight" panose="00000400000000000000" pitchFamily="2" charset="0"/>
              </a:rPr>
              <a:t>13</a:t>
            </a:r>
          </a:p>
        </p:txBody>
      </p:sp>
      <p:sp>
        <p:nvSpPr>
          <p:cNvPr id="80" name="Rectangle 64"/>
          <p:cNvSpPr>
            <a:spLocks noChangeArrowheads="1"/>
          </p:cNvSpPr>
          <p:nvPr/>
        </p:nvSpPr>
        <p:spPr bwMode="auto">
          <a:xfrm>
            <a:off x="614477" y="4285422"/>
            <a:ext cx="1076099" cy="529200"/>
          </a:xfrm>
          <a:prstGeom prst="rect">
            <a:avLst/>
          </a:prstGeom>
          <a:solidFill>
            <a:srgbClr val="6D2077"/>
          </a:solidFill>
          <a:ln w="12700" cap="rnd" cmpd="sng" algn="ctr">
            <a:noFill/>
            <a:prstDash val="solid"/>
          </a:ln>
          <a:effectLst/>
        </p:spPr>
        <p:txBody>
          <a:bodyPr vert="horz" rtlCol="0" anchor="ctr"/>
          <a:lstStyle/>
          <a:p>
            <a:pPr algn="ctr" defTabSz="914400"/>
            <a:r>
              <a:rPr lang="it-IT" altLang="it-IT" sz="1200" b="1" i="1" dirty="0">
                <a:solidFill>
                  <a:schemeClr val="bg1"/>
                </a:solidFill>
                <a:latin typeface="Univers 47 CondensedLight" panose="00000400000000000000" pitchFamily="2" charset="0"/>
              </a:rPr>
              <a:t>Baukosten </a:t>
            </a:r>
          </a:p>
        </p:txBody>
      </p:sp>
      <p:sp>
        <p:nvSpPr>
          <p:cNvPr id="81" name="Rectangle 64"/>
          <p:cNvSpPr>
            <a:spLocks noChangeArrowheads="1"/>
          </p:cNvSpPr>
          <p:nvPr/>
        </p:nvSpPr>
        <p:spPr bwMode="auto">
          <a:xfrm>
            <a:off x="614477" y="4976375"/>
            <a:ext cx="1076099" cy="529200"/>
          </a:xfrm>
          <a:prstGeom prst="rect">
            <a:avLst/>
          </a:prstGeom>
          <a:solidFill>
            <a:srgbClr val="E3686D"/>
          </a:solidFill>
          <a:ln w="12700" cap="rnd" cmpd="sng" algn="ctr">
            <a:noFill/>
            <a:prstDash val="solid"/>
          </a:ln>
          <a:effectLst/>
        </p:spPr>
        <p:txBody>
          <a:bodyPr vert="horz" rtlCol="0" anchor="ctr"/>
          <a:lstStyle/>
          <a:p>
            <a:pPr algn="ctr" defTabSz="914400"/>
            <a:r>
              <a:rPr lang="it-IT" altLang="it-IT" sz="1200" b="1" i="1" dirty="0">
                <a:solidFill>
                  <a:schemeClr val="bg1"/>
                </a:solidFill>
                <a:latin typeface="Univers 47 CondensedLight" panose="00000400000000000000" pitchFamily="2" charset="0"/>
              </a:rPr>
              <a:t>Erlöse</a:t>
            </a:r>
          </a:p>
        </p:txBody>
      </p:sp>
      <p:sp>
        <p:nvSpPr>
          <p:cNvPr id="111" name="CasellaDiTesto 66"/>
          <p:cNvSpPr txBox="1"/>
          <p:nvPr/>
        </p:nvSpPr>
        <p:spPr>
          <a:xfrm>
            <a:off x="614363" y="1392787"/>
            <a:ext cx="785835" cy="338554"/>
          </a:xfrm>
          <a:prstGeom prst="rect">
            <a:avLst/>
          </a:prstGeom>
          <a:noFill/>
        </p:spPr>
        <p:txBody>
          <a:bodyPr wrap="square" lIns="0" tIns="0" rIns="0" bIns="0" rtlCol="0">
            <a:sp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defTabSz="914400"/>
            <a:r>
              <a:rPr lang="it-IT" sz="1100" i="1" dirty="0">
                <a:solidFill>
                  <a:srgbClr val="000000"/>
                </a:solidFill>
                <a:latin typeface="Univers 47 CondensedLight" panose="00000400000000000000" pitchFamily="2" charset="0"/>
              </a:rPr>
              <a:t>Euro Millionen</a:t>
            </a:r>
          </a:p>
        </p:txBody>
      </p:sp>
      <p:grpSp>
        <p:nvGrpSpPr>
          <p:cNvPr id="104" name="Gruppo 103"/>
          <p:cNvGrpSpPr/>
          <p:nvPr/>
        </p:nvGrpSpPr>
        <p:grpSpPr>
          <a:xfrm>
            <a:off x="9096673" y="4944776"/>
            <a:ext cx="602417" cy="603225"/>
            <a:chOff x="8624158" y="3326293"/>
            <a:chExt cx="882000" cy="883181"/>
          </a:xfrm>
        </p:grpSpPr>
        <p:sp>
          <p:nvSpPr>
            <p:cNvPr id="105" name="Ovale 1"/>
            <p:cNvSpPr>
              <a:spLocks noChangeArrowheads="1"/>
            </p:cNvSpPr>
            <p:nvPr/>
          </p:nvSpPr>
          <p:spPr bwMode="auto">
            <a:xfrm>
              <a:off x="8624158" y="3326293"/>
              <a:ext cx="882000" cy="883181"/>
            </a:xfrm>
            <a:prstGeom prst="ellipse">
              <a:avLst/>
            </a:prstGeom>
            <a:solidFill>
              <a:schemeClr val="bg1">
                <a:lumMod val="85000"/>
                <a:alpha val="64000"/>
              </a:schemeClr>
            </a:solidFill>
            <a:ln w="9525">
              <a:solidFill>
                <a:srgbClr val="E3686D"/>
              </a:solidFill>
              <a:prstDash val="solid"/>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it-IT" altLang="en-US" sz="1050" i="1">
                <a:solidFill>
                  <a:srgbClr val="000000"/>
                </a:solidFill>
              </a:endParaRPr>
            </a:p>
          </p:txBody>
        </p:sp>
        <p:sp>
          <p:nvSpPr>
            <p:cNvPr id="106" name="Oval 502"/>
            <p:cNvSpPr>
              <a:spLocks noChangeAspect="1"/>
            </p:cNvSpPr>
            <p:nvPr/>
          </p:nvSpPr>
          <p:spPr>
            <a:xfrm>
              <a:off x="8691610" y="3389477"/>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it-IT" sz="1400" i="1" dirty="0">
                  <a:solidFill>
                    <a:srgbClr val="000000"/>
                  </a:solidFill>
                  <a:latin typeface="KPMG Light" panose="020B0403030202040204" pitchFamily="34" charset="0"/>
                </a:rPr>
                <a:t>Euro</a:t>
              </a:r>
            </a:p>
            <a:p>
              <a:pPr algn="ctr">
                <a:lnSpc>
                  <a:spcPct val="65000"/>
                </a:lnSpc>
              </a:pPr>
              <a:r>
                <a:rPr lang="it-IT" sz="2000" b="1" i="1" dirty="0">
                  <a:solidFill>
                    <a:srgbClr val="E3686D"/>
                  </a:solidFill>
                  <a:latin typeface="KPMG Light" panose="020B0403030202040204" pitchFamily="34" charset="0"/>
                </a:rPr>
                <a:t>1.290</a:t>
              </a:r>
              <a:r>
                <a:rPr lang="it-IT" sz="2400" b="1" i="1" dirty="0">
                  <a:solidFill>
                    <a:srgbClr val="E3686D"/>
                  </a:solidFill>
                  <a:latin typeface="KPMG Light" panose="020B0403030202040204" pitchFamily="34" charset="0"/>
                </a:rPr>
                <a:t> </a:t>
              </a:r>
            </a:p>
            <a:p>
              <a:pPr algn="ctr">
                <a:lnSpc>
                  <a:spcPct val="65000"/>
                </a:lnSpc>
              </a:pPr>
              <a:r>
                <a:rPr lang="it-IT" sz="1400" i="1" dirty="0">
                  <a:solidFill>
                    <a:srgbClr val="000000"/>
                  </a:solidFill>
                  <a:latin typeface="KPMG Light" panose="020B0403030202040204" pitchFamily="34" charset="0"/>
                </a:rPr>
                <a:t>Mio.</a:t>
              </a:r>
            </a:p>
          </p:txBody>
        </p:sp>
      </p:grpSp>
      <p:grpSp>
        <p:nvGrpSpPr>
          <p:cNvPr id="115" name="Gruppo 114"/>
          <p:cNvGrpSpPr/>
          <p:nvPr/>
        </p:nvGrpSpPr>
        <p:grpSpPr>
          <a:xfrm>
            <a:off x="9096673" y="4249438"/>
            <a:ext cx="602417" cy="603225"/>
            <a:chOff x="8624158" y="3326293"/>
            <a:chExt cx="882000" cy="883181"/>
          </a:xfrm>
        </p:grpSpPr>
        <p:sp>
          <p:nvSpPr>
            <p:cNvPr id="116" name="Ovale 1"/>
            <p:cNvSpPr>
              <a:spLocks noChangeArrowheads="1"/>
            </p:cNvSpPr>
            <p:nvPr/>
          </p:nvSpPr>
          <p:spPr bwMode="auto">
            <a:xfrm>
              <a:off x="8624158" y="3326293"/>
              <a:ext cx="882000" cy="883181"/>
            </a:xfrm>
            <a:prstGeom prst="ellipse">
              <a:avLst/>
            </a:prstGeom>
            <a:solidFill>
              <a:schemeClr val="bg1">
                <a:lumMod val="85000"/>
                <a:alpha val="64000"/>
              </a:schemeClr>
            </a:solidFill>
            <a:ln w="9525">
              <a:solidFill>
                <a:srgbClr val="6D2077"/>
              </a:solidFill>
              <a:prstDash val="solid"/>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it-IT" altLang="en-US" sz="1050" i="1">
                <a:solidFill>
                  <a:srgbClr val="000000"/>
                </a:solidFill>
              </a:endParaRPr>
            </a:p>
          </p:txBody>
        </p:sp>
        <p:sp>
          <p:nvSpPr>
            <p:cNvPr id="117" name="Oval 502"/>
            <p:cNvSpPr>
              <a:spLocks noChangeAspect="1"/>
            </p:cNvSpPr>
            <p:nvPr/>
          </p:nvSpPr>
          <p:spPr>
            <a:xfrm>
              <a:off x="8691610" y="3389477"/>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it-IT" sz="1400" i="1" dirty="0">
                  <a:solidFill>
                    <a:srgbClr val="000000"/>
                  </a:solidFill>
                  <a:latin typeface="KPMG Light" panose="020B0403030202040204" pitchFamily="34" charset="0"/>
                </a:rPr>
                <a:t>Euro</a:t>
              </a:r>
            </a:p>
            <a:p>
              <a:pPr algn="ctr">
                <a:lnSpc>
                  <a:spcPct val="65000"/>
                </a:lnSpc>
              </a:pPr>
              <a:r>
                <a:rPr lang="it-IT" sz="2000" b="1" i="1" dirty="0">
                  <a:solidFill>
                    <a:srgbClr val="6D2077"/>
                  </a:solidFill>
                  <a:latin typeface="KPMG Light" panose="020B0403030202040204" pitchFamily="34" charset="0"/>
                </a:rPr>
                <a:t>537</a:t>
              </a:r>
              <a:r>
                <a:rPr lang="it-IT" sz="2400" b="1" i="1" dirty="0">
                  <a:solidFill>
                    <a:srgbClr val="E3686D"/>
                  </a:solidFill>
                  <a:latin typeface="KPMG Light" panose="020B0403030202040204" pitchFamily="34" charset="0"/>
                </a:rPr>
                <a:t> </a:t>
              </a:r>
            </a:p>
            <a:p>
              <a:pPr algn="ctr">
                <a:lnSpc>
                  <a:spcPct val="65000"/>
                </a:lnSpc>
              </a:pPr>
              <a:r>
                <a:rPr lang="it-IT" sz="1400" i="1" dirty="0">
                  <a:solidFill>
                    <a:srgbClr val="000000"/>
                  </a:solidFill>
                  <a:latin typeface="KPMG Light" panose="020B0403030202040204" pitchFamily="34" charset="0"/>
                </a:rPr>
                <a:t>Mio.</a:t>
              </a:r>
            </a:p>
          </p:txBody>
        </p:sp>
      </p:grpSp>
      <p:sp>
        <p:nvSpPr>
          <p:cNvPr id="118" name="Rectangle 37"/>
          <p:cNvSpPr>
            <a:spLocks noChangeArrowheads="1"/>
          </p:cNvSpPr>
          <p:nvPr/>
        </p:nvSpPr>
        <p:spPr bwMode="auto">
          <a:xfrm>
            <a:off x="9013004" y="1261953"/>
            <a:ext cx="720000" cy="284163"/>
          </a:xfrm>
          <a:prstGeom prst="rect">
            <a:avLst/>
          </a:prstGeom>
          <a:solidFill>
            <a:schemeClr val="bg1">
              <a:lumMod val="85000"/>
            </a:schemeClr>
          </a:solidFill>
          <a:ln>
            <a:noFill/>
          </a:ln>
        </p:spPr>
        <p:txBody>
          <a:bodyPr lIns="54000" tIns="54000" rIns="54000" bIns="54000" anchor="ctr"/>
          <a:lstStyle>
            <a:lvl1pPr defTabSz="762000">
              <a:spcBef>
                <a:spcPct val="40000"/>
              </a:spcBef>
              <a:defRPr sz="1000" b="1">
                <a:solidFill>
                  <a:schemeClr val="tx2"/>
                </a:solidFill>
                <a:latin typeface="Univers 45 Light" pitchFamily="2" charset="0"/>
              </a:defRPr>
            </a:lvl1pPr>
            <a:lvl2pPr marL="742950" indent="-28575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2pPr>
            <a:lvl3pPr marL="11430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3pPr>
            <a:lvl4pPr marL="1600200" indent="-228600" defTabSz="762000">
              <a:spcBef>
                <a:spcPct val="40000"/>
              </a:spcBef>
              <a:buClr>
                <a:schemeClr val="tx2"/>
              </a:buClr>
              <a:buSzPct val="85000"/>
              <a:buFont typeface="Wingdings" panose="05000000000000000000" pitchFamily="2" charset="2"/>
              <a:buChar char="l"/>
              <a:defRPr sz="1000">
                <a:solidFill>
                  <a:schemeClr val="tx1"/>
                </a:solidFill>
                <a:latin typeface="Univers 45 Light" pitchFamily="2" charset="0"/>
              </a:defRPr>
            </a:lvl4pPr>
            <a:lvl5pPr marL="2057400" indent="-228600" defTabSz="762000">
              <a:spcBef>
                <a:spcPct val="40000"/>
              </a:spcBef>
              <a:buClr>
                <a:schemeClr val="tx2"/>
              </a:buClr>
              <a:buSzPct val="85000"/>
              <a:buFont typeface="Symbol" panose="05050102010706020507" pitchFamily="18" charset="2"/>
              <a:buChar char="-"/>
              <a:defRPr sz="1000">
                <a:solidFill>
                  <a:schemeClr val="tx1"/>
                </a:solidFill>
                <a:latin typeface="Univers 45 Light" pitchFamily="2" charset="0"/>
              </a:defRPr>
            </a:lvl5pPr>
            <a:lvl6pPr marL="25146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6pPr>
            <a:lvl7pPr marL="29718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7pPr>
            <a:lvl8pPr marL="34290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8pPr>
            <a:lvl9pPr marL="3886200" indent="-228600" defTabSz="762000" eaLnBrk="0" fontAlgn="base" hangingPunct="0">
              <a:spcBef>
                <a:spcPct val="40000"/>
              </a:spcBef>
              <a:spcAft>
                <a:spcPct val="0"/>
              </a:spcAft>
              <a:buClr>
                <a:schemeClr val="tx2"/>
              </a:buClr>
              <a:buSzPct val="85000"/>
              <a:buFont typeface="Symbol" panose="05050102010706020507" pitchFamily="18" charset="2"/>
              <a:buChar char="-"/>
              <a:defRPr sz="1000">
                <a:solidFill>
                  <a:schemeClr val="tx1"/>
                </a:solidFill>
                <a:latin typeface="Univers 45 Light" pitchFamily="2" charset="0"/>
              </a:defRPr>
            </a:lvl9pPr>
          </a:lstStyle>
          <a:p>
            <a:pPr marL="0" marR="0" lvl="0" indent="0" algn="ctr" defTabSz="762000" eaLnBrk="1" fontAlgn="base" latinLnBrk="0" hangingPunct="1">
              <a:lnSpc>
                <a:spcPct val="100000"/>
              </a:lnSpc>
              <a:spcBef>
                <a:spcPct val="40000"/>
              </a:spcBef>
              <a:spcAft>
                <a:spcPct val="0"/>
              </a:spcAft>
              <a:buClrTx/>
              <a:buSzTx/>
              <a:buFontTx/>
              <a:buNone/>
              <a:tabLst/>
              <a:defRPr/>
            </a:pPr>
            <a:r>
              <a:rPr kumimoji="0" lang="it-IT" altLang="it-IT" b="1" i="0" u="none" strike="noStrike" kern="0" cap="none" spc="0" normalizeH="0" baseline="0" noProof="0" dirty="0">
                <a:ln>
                  <a:noFill/>
                </a:ln>
                <a:solidFill>
                  <a:srgbClr val="00338D"/>
                </a:solidFill>
                <a:effectLst/>
                <a:uLnTx/>
                <a:uFillTx/>
                <a:latin typeface="Univers 47 CondensedLight" panose="00000400000000000000" pitchFamily="2" charset="0"/>
              </a:rPr>
              <a:t>Gesamt</a:t>
            </a:r>
          </a:p>
        </p:txBody>
      </p:sp>
      <p:sp>
        <p:nvSpPr>
          <p:cNvPr id="119" name="Line 148"/>
          <p:cNvSpPr>
            <a:spLocks noChangeShapeType="1"/>
          </p:cNvSpPr>
          <p:nvPr/>
        </p:nvSpPr>
        <p:spPr bwMode="auto">
          <a:xfrm rot="5400000">
            <a:off x="6815334" y="3421953"/>
            <a:ext cx="4320000" cy="0"/>
          </a:xfrm>
          <a:prstGeom prst="line">
            <a:avLst/>
          </a:prstGeom>
          <a:noFill/>
          <a:ln w="9525" algn="ctr">
            <a:solidFill>
              <a:schemeClr val="tx2">
                <a:lumMod val="60000"/>
                <a:lumOff val="40000"/>
              </a:scheme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000000"/>
              </a:solidFill>
              <a:effectLst/>
              <a:uLnTx/>
              <a:uFillTx/>
              <a:latin typeface="Univers 45 Light" pitchFamily="2" charset="0"/>
            </a:endParaRPr>
          </a:p>
        </p:txBody>
      </p:sp>
    </p:spTree>
    <p:extLst>
      <p:ext uri="{BB962C8B-B14F-4D97-AF65-F5344CB8AC3E}">
        <p14:creationId xmlns:p14="http://schemas.microsoft.com/office/powerpoint/2010/main" val="131720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7"/>
          <p:cNvSpPr txBox="1"/>
          <p:nvPr/>
        </p:nvSpPr>
        <p:spPr>
          <a:xfrm>
            <a:off x="614478" y="1320633"/>
            <a:ext cx="8589680" cy="2962349"/>
          </a:xfrm>
          <a:prstGeom prst="rect">
            <a:avLst/>
          </a:prstGeom>
          <a:noFill/>
        </p:spPr>
        <p:txBody>
          <a:bodyPr wrap="square" lIns="0" tIns="0" rIns="0" bIns="0" rtlCol="0">
            <a:spAutoFit/>
          </a:bodyPr>
          <a:lstStyle/>
          <a:p>
            <a:r>
              <a:rPr lang="de-DE" sz="1050" dirty="0"/>
              <a:t>Das vorliegende Dokument wurde mit Unterstützung durch KPMG, Pricewaterhouse Coopers, Proger, m³Dermott Will &amp; Emery und P&amp;I – Studio Legale Guccione e Associati (in der Folge „KPMG“, „PwC“, „Proger“, „m³ Dermott“, „P&amp;I“, oder alle gemeinsam als „ Berater“ bezeichnet), im ausschließlichen Interesse von Areal Bozen AG (in der Folge „ARBO“, die „Gesellschaft“ oder „der Kunde“ genannt) ausgearbeitet.</a:t>
            </a:r>
          </a:p>
          <a:p>
            <a:r>
              <a:rPr lang="de-DE" sz="1050" dirty="0"/>
              <a:t> </a:t>
            </a:r>
          </a:p>
          <a:p>
            <a:r>
              <a:rPr lang="de-DE" sz="1050" dirty="0"/>
              <a:t>Für die Bereitstellung des Dokuments und seine mündliche Präsentation, ohne die der Inhalt derselben als unvollständig verstanden werden muss und Missverständnisse aufwerfen könnte, wurde auf Informationen und Daten zurückgegriffen, die dem Publikum zugänglich sind oder von Dritten erhalten wurden, und/oder aus bereits bekannten Akten und/oder Fakten entnommen wurden.</a:t>
            </a:r>
          </a:p>
          <a:p>
            <a:r>
              <a:rPr lang="de-DE" sz="1050" dirty="0"/>
              <a:t>Die Vollständigkeit, Genauigkeit, Wahrhaftigkeit sowie die Aktualisierung der hier enthaltenen Informationen und Daten, sowie die Daten und Informationen, auf denen sie basieren, wurden nicht in unabhängiger Weise überprüft. </a:t>
            </a:r>
          </a:p>
          <a:p>
            <a:r>
              <a:rPr lang="de-DE" sz="1050" dirty="0"/>
              <a:t> </a:t>
            </a:r>
          </a:p>
          <a:p>
            <a:r>
              <a:rPr lang="de-DE" sz="1050" dirty="0"/>
              <a:t>Das vorliegende Dokument sowie die darin enthaltenen Informationen und Daten dürfen einzig und allein vom Kunden verwendet werden, der sich mit dem Erhalt verpflichtet, sie vertraulich zu behandeln und die hier vorgesehenen Einschränkungen anzunehmen, sowie sie nicht anderweitig als für den vorgesehenen und vorgelegten Zweck zu verwenden, sowie sie nicht zu verbreiten, zu reproduzieren und/oder Dritten bekannt zu machen, ohne die vorherige schriftliche Zustimmung der Berater eingeholt zu haben.</a:t>
            </a:r>
          </a:p>
          <a:p>
            <a:r>
              <a:rPr lang="de-DE" sz="1050" dirty="0"/>
              <a:t>Weder das Dokument noch jede darin enthaltene Information dürfen als vertragliche Willensäußerung und/oder als Aufforderung oder Einladung zu Investitionen jeglicher Art verstanden werden.</a:t>
            </a:r>
          </a:p>
          <a:p>
            <a:r>
              <a:rPr lang="de-DE" sz="1050" dirty="0"/>
              <a:t>Die hier enthaltenen Informationen dürfen nicht dafür verwendet werden, irgendeine Entscheidung zu treffen, ohne dass sie einem fachlichen Urteil in Bezug auf die spezifische und konkrete Situation unterzogen wird</a:t>
            </a:r>
            <a:r>
              <a:rPr lang="de-DE" sz="1400" dirty="0"/>
              <a:t>.</a:t>
            </a:r>
          </a:p>
        </p:txBody>
      </p:sp>
      <p:sp>
        <p:nvSpPr>
          <p:cNvPr id="4" name="Title 1"/>
          <p:cNvSpPr txBox="1">
            <a:spLocks/>
          </p:cNvSpPr>
          <p:nvPr/>
        </p:nvSpPr>
        <p:spPr>
          <a:xfrm>
            <a:off x="614478" y="236723"/>
            <a:ext cx="8684266" cy="72508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kern="0" dirty="0"/>
              <a:t>Disclaimer</a:t>
            </a:r>
          </a:p>
        </p:txBody>
      </p:sp>
    </p:spTree>
    <p:extLst>
      <p:ext uri="{BB962C8B-B14F-4D97-AF65-F5344CB8AC3E}">
        <p14:creationId xmlns:p14="http://schemas.microsoft.com/office/powerpoint/2010/main" val="260411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ext uri="{D42A27DB-BD31-4B8C-83A1-F6EECF244321}">
                <p14:modId xmlns:p14="http://schemas.microsoft.com/office/powerpoint/2010/main" val="3245560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76"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522092" cy="3510000"/>
          </a:xfrm>
        </p:spPr>
        <p:txBody>
          <a:bodyPr/>
          <a:lstStyle/>
          <a:p>
            <a:r>
              <a:rPr lang="it-IT" sz="8000" dirty="0"/>
              <a:t>Eisenbahnprojekt, öffentliche Eingriffe und </a:t>
            </a:r>
            <a:r>
              <a:rPr lang="it-IT" sz="8000" dirty="0" err="1"/>
              <a:t>Enteignungen,Bo-nifizierungen</a:t>
            </a:r>
            <a:r>
              <a:rPr lang="it-IT" sz="8000" dirty="0"/>
              <a:t> und</a:t>
            </a:r>
            <a:br>
              <a:rPr lang="it-IT" sz="8000" dirty="0"/>
            </a:br>
            <a:r>
              <a:rPr lang="it-IT" sz="8000" dirty="0" err="1"/>
              <a:t>Dazugehöriges</a:t>
            </a:r>
            <a:r>
              <a:rPr lang="it-IT" sz="8000" dirty="0"/>
              <a:t>  </a:t>
            </a:r>
            <a:br>
              <a:rPr lang="en-US" sz="10000" dirty="0"/>
            </a:br>
            <a:r>
              <a:rPr lang="en-US" sz="4800" dirty="0">
                <a:solidFill>
                  <a:schemeClr val="bg1"/>
                </a:solidFill>
              </a:rPr>
              <a:t>d</a:t>
            </a:r>
            <a:br>
              <a:rPr lang="en-US" sz="11500" dirty="0"/>
            </a:br>
            <a:endParaRPr lang="it-IT" sz="6000" dirty="0"/>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2202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40158089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29" name="Diapositiva think-cell" r:id="rId9" imgW="270" imgH="270" progId="TCLayout.ActiveDocument.1">
                  <p:embed/>
                </p:oleObj>
              </mc:Choice>
              <mc:Fallback>
                <p:oleObj name="Diapositiva think-cell"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5400" dirty="0">
              <a:latin typeface="KPMG Extralight" panose="020B0303030202040204" pitchFamily="34" charset="0"/>
              <a:cs typeface="Arial" panose="020B0604020202020204" pitchFamily="34" charset="0"/>
              <a:sym typeface="KPMG Extralight" panose="020B0303030202040204" pitchFamily="34" charset="0"/>
            </a:endParaRPr>
          </a:p>
        </p:txBody>
      </p:sp>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solidFill>
                  <a:srgbClr val="002060"/>
                </a:solidFill>
                <a:latin typeface="KPMG Extralight" panose="020B0303030202040204" pitchFamily="34" charset="0"/>
              </a:rPr>
              <a:t>Kosten  Eisenbahnprojekt, </a:t>
            </a:r>
            <a:r>
              <a:rPr lang="it-IT" sz="2000" dirty="0" err="1">
                <a:solidFill>
                  <a:srgbClr val="002060"/>
                </a:solidFill>
                <a:latin typeface="KPMG Extralight" panose="020B0303030202040204" pitchFamily="34" charset="0"/>
              </a:rPr>
              <a:t>öffentliche</a:t>
            </a:r>
            <a:r>
              <a:rPr lang="it-IT" sz="2000" dirty="0">
                <a:solidFill>
                  <a:srgbClr val="002060"/>
                </a:solidFill>
                <a:latin typeface="KPMG Extralight" panose="020B0303030202040204" pitchFamily="34" charset="0"/>
              </a:rPr>
              <a:t> </a:t>
            </a:r>
            <a:r>
              <a:rPr lang="it-IT" sz="2000" dirty="0" err="1">
                <a:solidFill>
                  <a:srgbClr val="002060"/>
                </a:solidFill>
                <a:latin typeface="KPMG Extralight" panose="020B0303030202040204" pitchFamily="34" charset="0"/>
              </a:rPr>
              <a:t>Eingriffe</a:t>
            </a:r>
            <a:r>
              <a:rPr lang="it-IT" sz="2000" dirty="0">
                <a:solidFill>
                  <a:srgbClr val="002060"/>
                </a:solidFill>
                <a:latin typeface="KPMG Extralight" panose="020B0303030202040204" pitchFamily="34" charset="0"/>
              </a:rPr>
              <a:t>, </a:t>
            </a:r>
            <a:r>
              <a:rPr lang="it-IT" sz="2000" dirty="0" err="1">
                <a:solidFill>
                  <a:srgbClr val="002060"/>
                </a:solidFill>
                <a:latin typeface="KPMG Extralight" panose="020B0303030202040204" pitchFamily="34" charset="0"/>
              </a:rPr>
              <a:t>Enteignungen</a:t>
            </a:r>
            <a:r>
              <a:rPr lang="it-IT" sz="2000" dirty="0">
                <a:solidFill>
                  <a:srgbClr val="002060"/>
                </a:solidFill>
                <a:latin typeface="KPMG Extralight" panose="020B0303030202040204" pitchFamily="34" charset="0"/>
              </a:rPr>
              <a:t>, </a:t>
            </a:r>
            <a:r>
              <a:rPr lang="it-IT" sz="2000" dirty="0" err="1">
                <a:solidFill>
                  <a:srgbClr val="002060"/>
                </a:solidFill>
                <a:latin typeface="KPMG Extralight" panose="020B0303030202040204" pitchFamily="34" charset="0"/>
              </a:rPr>
              <a:t>Bonifizierungen</a:t>
            </a:r>
            <a:r>
              <a:rPr lang="it-IT" sz="2000" dirty="0">
                <a:solidFill>
                  <a:srgbClr val="002060"/>
                </a:solidFill>
                <a:latin typeface="KPMG Extralight" panose="020B0303030202040204" pitchFamily="34" charset="0"/>
              </a:rPr>
              <a:t> et al.</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326035"/>
            <a:ext cx="8684266" cy="635774"/>
          </a:xfrm>
        </p:spPr>
        <p:txBody>
          <a:bodyPr/>
          <a:lstStyle/>
          <a:p>
            <a:r>
              <a:rPr lang="it-IT" dirty="0"/>
              <a:t>Overview</a:t>
            </a:r>
          </a:p>
        </p:txBody>
      </p:sp>
      <p:sp>
        <p:nvSpPr>
          <p:cNvPr id="103" name="Rettangolo 63"/>
          <p:cNvSpPr/>
          <p:nvPr/>
        </p:nvSpPr>
        <p:spPr>
          <a:xfrm>
            <a:off x="603846" y="1073201"/>
            <a:ext cx="3229192" cy="360000"/>
          </a:xfrm>
          <a:prstGeom prst="rect">
            <a:avLst/>
          </a:prstGeom>
          <a:noFill/>
          <a:ln w="12700" cap="rnd" cmpd="sng" algn="ctr">
            <a:noFill/>
            <a:prstDash val="solid"/>
          </a:ln>
          <a:effectLst/>
        </p:spPr>
        <p:txBody>
          <a:bodyPr vert="horz" rtlCol="0" anchor="ctr"/>
          <a:lstStyle/>
          <a:p>
            <a:pPr defTabSz="914400"/>
            <a:r>
              <a:rPr lang="it-IT" sz="1200" b="1" i="1" dirty="0">
                <a:solidFill>
                  <a:srgbClr val="00338D"/>
                </a:solidFill>
                <a:effectLst/>
                <a:latin typeface="Univers 47 CondensedLight" panose="00000400000000000000" pitchFamily="2" charset="0"/>
              </a:rPr>
              <a:t>Eisenbahnprojekt</a:t>
            </a:r>
          </a:p>
        </p:txBody>
      </p:sp>
      <p:sp>
        <p:nvSpPr>
          <p:cNvPr id="104" name="AutoShape 39"/>
          <p:cNvSpPr>
            <a:spLocks noChangeArrowheads="1"/>
          </p:cNvSpPr>
          <p:nvPr/>
        </p:nvSpPr>
        <p:spPr bwMode="auto">
          <a:xfrm>
            <a:off x="603846" y="1437116"/>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Neue Gleisanlage</a:t>
            </a:r>
          </a:p>
        </p:txBody>
      </p:sp>
      <p:sp>
        <p:nvSpPr>
          <p:cNvPr id="105" name="AutoShape 39"/>
          <p:cNvSpPr>
            <a:spLocks noChangeArrowheads="1"/>
          </p:cNvSpPr>
          <p:nvPr/>
        </p:nvSpPr>
        <p:spPr bwMode="auto">
          <a:xfrm>
            <a:off x="603846" y="1670040"/>
            <a:ext cx="3229192" cy="415498"/>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Errichtung des Intermodalen Zentrums, des Platzes und der unterirdischen Flächen</a:t>
            </a:r>
          </a:p>
        </p:txBody>
      </p:sp>
      <p:sp>
        <p:nvSpPr>
          <p:cNvPr id="106" name="AutoShape 39"/>
          <p:cNvSpPr>
            <a:spLocks noChangeArrowheads="1"/>
          </p:cNvSpPr>
          <p:nvPr/>
        </p:nvSpPr>
        <p:spPr bwMode="auto">
          <a:xfrm>
            <a:off x="3976207" y="1437116"/>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116</a:t>
            </a:r>
          </a:p>
        </p:txBody>
      </p:sp>
      <p:sp>
        <p:nvSpPr>
          <p:cNvPr id="107" name="AutoShape 39"/>
          <p:cNvSpPr>
            <a:spLocks noChangeArrowheads="1"/>
          </p:cNvSpPr>
          <p:nvPr/>
        </p:nvSpPr>
        <p:spPr bwMode="auto">
          <a:xfrm>
            <a:off x="603846" y="2064546"/>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Renovierung des bestehenden Bahnhofs</a:t>
            </a:r>
          </a:p>
        </p:txBody>
      </p:sp>
      <p:sp>
        <p:nvSpPr>
          <p:cNvPr id="108" name="Rettangolo 63"/>
          <p:cNvSpPr/>
          <p:nvPr/>
        </p:nvSpPr>
        <p:spPr>
          <a:xfrm>
            <a:off x="3976207" y="1073201"/>
            <a:ext cx="1121476"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Kosten (€Mio.)</a:t>
            </a:r>
          </a:p>
        </p:txBody>
      </p:sp>
      <p:sp>
        <p:nvSpPr>
          <p:cNvPr id="109" name="AutoShape 39"/>
          <p:cNvSpPr>
            <a:spLocks noChangeArrowheads="1"/>
          </p:cNvSpPr>
          <p:nvPr/>
        </p:nvSpPr>
        <p:spPr bwMode="auto">
          <a:xfrm>
            <a:off x="3976207" y="1750831"/>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64</a:t>
            </a:r>
          </a:p>
        </p:txBody>
      </p:sp>
      <p:sp>
        <p:nvSpPr>
          <p:cNvPr id="110" name="AutoShape 39"/>
          <p:cNvSpPr>
            <a:spLocks noChangeArrowheads="1"/>
          </p:cNvSpPr>
          <p:nvPr/>
        </p:nvSpPr>
        <p:spPr bwMode="auto">
          <a:xfrm>
            <a:off x="3976207" y="2064546"/>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13</a:t>
            </a:r>
          </a:p>
        </p:txBody>
      </p:sp>
      <p:cxnSp>
        <p:nvCxnSpPr>
          <p:cNvPr id="111" name="Connettore 1 110"/>
          <p:cNvCxnSpPr/>
          <p:nvPr/>
        </p:nvCxnSpPr>
        <p:spPr>
          <a:xfrm>
            <a:off x="603846" y="1391593"/>
            <a:ext cx="3229192"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112" name="Connettore 1 111"/>
          <p:cNvCxnSpPr/>
          <p:nvPr/>
        </p:nvCxnSpPr>
        <p:spPr>
          <a:xfrm>
            <a:off x="3976207" y="1391593"/>
            <a:ext cx="1121476"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113" name="AutoShape 39"/>
          <p:cNvSpPr>
            <a:spLocks noChangeArrowheads="1"/>
          </p:cNvSpPr>
          <p:nvPr/>
        </p:nvSpPr>
        <p:spPr bwMode="auto">
          <a:xfrm>
            <a:off x="603846" y="2378261"/>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Bau der Polymerabdeckung</a:t>
            </a:r>
          </a:p>
        </p:txBody>
      </p:sp>
      <p:sp>
        <p:nvSpPr>
          <p:cNvPr id="114" name="AutoShape 39"/>
          <p:cNvSpPr>
            <a:spLocks noChangeArrowheads="1"/>
          </p:cNvSpPr>
          <p:nvPr/>
        </p:nvSpPr>
        <p:spPr bwMode="auto">
          <a:xfrm>
            <a:off x="3976207" y="2378261"/>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a:t>
            </a:r>
          </a:p>
        </p:txBody>
      </p:sp>
      <p:sp>
        <p:nvSpPr>
          <p:cNvPr id="115" name="AutoShape 39"/>
          <p:cNvSpPr>
            <a:spLocks noChangeArrowheads="1"/>
          </p:cNvSpPr>
          <p:nvPr/>
        </p:nvSpPr>
        <p:spPr bwMode="auto">
          <a:xfrm>
            <a:off x="603846" y="2760417"/>
            <a:ext cx="4493837"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116" name="AutoShape 39"/>
          <p:cNvSpPr>
            <a:spLocks noChangeArrowheads="1"/>
          </p:cNvSpPr>
          <p:nvPr/>
        </p:nvSpPr>
        <p:spPr bwMode="auto">
          <a:xfrm>
            <a:off x="3976207" y="2728172"/>
            <a:ext cx="1123200"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204</a:t>
            </a:r>
          </a:p>
        </p:txBody>
      </p:sp>
      <p:sp>
        <p:nvSpPr>
          <p:cNvPr id="117" name="AutoShape 39"/>
          <p:cNvSpPr>
            <a:spLocks noChangeArrowheads="1"/>
          </p:cNvSpPr>
          <p:nvPr/>
        </p:nvSpPr>
        <p:spPr bwMode="auto">
          <a:xfrm>
            <a:off x="603846" y="2733336"/>
            <a:ext cx="2559291"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b="1" i="1" dirty="0">
                <a:solidFill>
                  <a:srgbClr val="00338D"/>
                </a:solidFill>
                <a:latin typeface="Univers 47 CondensedLight" panose="00000400000000000000" pitchFamily="2" charset="0"/>
                <a:cs typeface="Arial" pitchFamily="34" charset="0"/>
              </a:rPr>
              <a:t>Gesamt Eisenbahnprojekt</a:t>
            </a:r>
          </a:p>
        </p:txBody>
      </p:sp>
      <p:sp>
        <p:nvSpPr>
          <p:cNvPr id="118" name="Freeform 4"/>
          <p:cNvSpPr>
            <a:spLocks/>
          </p:cNvSpPr>
          <p:nvPr>
            <p:custDataLst>
              <p:tags r:id="rId4"/>
            </p:custDataLst>
          </p:nvPr>
        </p:nvSpPr>
        <p:spPr bwMode="auto">
          <a:xfrm rot="171080">
            <a:off x="4248553" y="2707910"/>
            <a:ext cx="576785" cy="335412"/>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9050" cap="flat" cmpd="sng">
            <a:solidFill>
              <a:srgbClr val="9E3039"/>
            </a:solidFill>
            <a:prstDash val="solid"/>
            <a:round/>
            <a:headEnd type="none" w="sm" len="sm"/>
            <a:tailEnd type="none" w="sm" len="sm"/>
          </a:ln>
        </p:spPr>
        <p:txBody>
          <a:bodyPr wrap="none" anchor="ctr"/>
          <a:lstStyle/>
          <a:p>
            <a:pPr defTabSz="914400"/>
            <a:endParaRPr lang="en-US" sz="1800">
              <a:solidFill>
                <a:srgbClr val="007C92"/>
              </a:solidFill>
              <a:latin typeface="Univers 47 CondensedLight" panose="00000400000000000000" pitchFamily="2" charset="0"/>
            </a:endParaRPr>
          </a:p>
        </p:txBody>
      </p:sp>
      <p:sp>
        <p:nvSpPr>
          <p:cNvPr id="119" name="AutoShape 39"/>
          <p:cNvSpPr>
            <a:spLocks noChangeArrowheads="1"/>
          </p:cNvSpPr>
          <p:nvPr/>
        </p:nvSpPr>
        <p:spPr bwMode="auto">
          <a:xfrm>
            <a:off x="5239654" y="1750831"/>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Verbindungs- und Verkehrsflächen</a:t>
            </a:r>
          </a:p>
        </p:txBody>
      </p:sp>
      <p:sp>
        <p:nvSpPr>
          <p:cNvPr id="120" name="AutoShape 39"/>
          <p:cNvSpPr>
            <a:spLocks noChangeArrowheads="1"/>
          </p:cNvSpPr>
          <p:nvPr/>
        </p:nvSpPr>
        <p:spPr bwMode="auto">
          <a:xfrm>
            <a:off x="5239654" y="2064546"/>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Landwirtschaftliches Grün</a:t>
            </a:r>
          </a:p>
        </p:txBody>
      </p:sp>
      <p:sp>
        <p:nvSpPr>
          <p:cNvPr id="121" name="AutoShape 39"/>
          <p:cNvSpPr>
            <a:spLocks noChangeArrowheads="1"/>
          </p:cNvSpPr>
          <p:nvPr/>
        </p:nvSpPr>
        <p:spPr bwMode="auto">
          <a:xfrm>
            <a:off x="8612015" y="1750831"/>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a:t>
            </a:r>
          </a:p>
        </p:txBody>
      </p:sp>
      <p:sp>
        <p:nvSpPr>
          <p:cNvPr id="122" name="AutoShape 39"/>
          <p:cNvSpPr>
            <a:spLocks noChangeArrowheads="1"/>
          </p:cNvSpPr>
          <p:nvPr/>
        </p:nvSpPr>
        <p:spPr bwMode="auto">
          <a:xfrm>
            <a:off x="8612015" y="2064546"/>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0,2</a:t>
            </a:r>
          </a:p>
        </p:txBody>
      </p:sp>
      <p:sp>
        <p:nvSpPr>
          <p:cNvPr id="123" name="AutoShape 39"/>
          <p:cNvSpPr>
            <a:spLocks noChangeArrowheads="1"/>
          </p:cNvSpPr>
          <p:nvPr/>
        </p:nvSpPr>
        <p:spPr bwMode="auto">
          <a:xfrm>
            <a:off x="5239654" y="2378261"/>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Öffentliche Dienste des Stadtviertels</a:t>
            </a:r>
          </a:p>
        </p:txBody>
      </p:sp>
      <p:sp>
        <p:nvSpPr>
          <p:cNvPr id="124" name="AutoShape 39"/>
          <p:cNvSpPr>
            <a:spLocks noChangeArrowheads="1"/>
          </p:cNvSpPr>
          <p:nvPr/>
        </p:nvSpPr>
        <p:spPr bwMode="auto">
          <a:xfrm>
            <a:off x="8612015" y="2378261"/>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itchFamily="34" charset="0"/>
              </a:rPr>
              <a:t>11</a:t>
            </a:r>
            <a:endPar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125" name="AutoShape 39"/>
          <p:cNvSpPr>
            <a:spLocks noChangeArrowheads="1"/>
          </p:cNvSpPr>
          <p:nvPr/>
        </p:nvSpPr>
        <p:spPr bwMode="auto">
          <a:xfrm>
            <a:off x="5239654" y="2691976"/>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Schwimmbad</a:t>
            </a:r>
          </a:p>
        </p:txBody>
      </p:sp>
      <p:sp>
        <p:nvSpPr>
          <p:cNvPr id="126" name="AutoShape 39"/>
          <p:cNvSpPr>
            <a:spLocks noChangeArrowheads="1"/>
          </p:cNvSpPr>
          <p:nvPr/>
        </p:nvSpPr>
        <p:spPr bwMode="auto">
          <a:xfrm>
            <a:off x="5239654" y="3005691"/>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Autobusbahnhof</a:t>
            </a:r>
          </a:p>
        </p:txBody>
      </p:sp>
      <p:sp>
        <p:nvSpPr>
          <p:cNvPr id="127" name="AutoShape 39"/>
          <p:cNvSpPr>
            <a:spLocks noChangeArrowheads="1"/>
          </p:cNvSpPr>
          <p:nvPr/>
        </p:nvSpPr>
        <p:spPr bwMode="auto">
          <a:xfrm>
            <a:off x="8612015" y="2691976"/>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a:t>
            </a:r>
          </a:p>
        </p:txBody>
      </p:sp>
      <p:sp>
        <p:nvSpPr>
          <p:cNvPr id="129" name="AutoShape 39"/>
          <p:cNvSpPr>
            <a:spLocks noChangeArrowheads="1"/>
          </p:cNvSpPr>
          <p:nvPr/>
        </p:nvSpPr>
        <p:spPr bwMode="auto">
          <a:xfrm>
            <a:off x="8612015" y="3005691"/>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a:t>
            </a:r>
          </a:p>
        </p:txBody>
      </p:sp>
      <p:sp>
        <p:nvSpPr>
          <p:cNvPr id="131" name="AutoShape 39"/>
          <p:cNvSpPr>
            <a:spLocks noChangeArrowheads="1"/>
          </p:cNvSpPr>
          <p:nvPr/>
        </p:nvSpPr>
        <p:spPr bwMode="auto">
          <a:xfrm>
            <a:off x="5239654" y="3633121"/>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Kultureinrichtungen und Museen</a:t>
            </a:r>
          </a:p>
        </p:txBody>
      </p:sp>
      <p:sp>
        <p:nvSpPr>
          <p:cNvPr id="132" name="AutoShape 39"/>
          <p:cNvSpPr>
            <a:spLocks noChangeArrowheads="1"/>
          </p:cNvSpPr>
          <p:nvPr/>
        </p:nvSpPr>
        <p:spPr bwMode="auto">
          <a:xfrm>
            <a:off x="8612015" y="3633121"/>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30</a:t>
            </a:r>
          </a:p>
        </p:txBody>
      </p:sp>
      <p:sp>
        <p:nvSpPr>
          <p:cNvPr id="133" name="Rettangolo 63"/>
          <p:cNvSpPr/>
          <p:nvPr/>
        </p:nvSpPr>
        <p:spPr>
          <a:xfrm>
            <a:off x="5239654" y="1073201"/>
            <a:ext cx="3229192" cy="360000"/>
          </a:xfrm>
          <a:prstGeom prst="rect">
            <a:avLst/>
          </a:prstGeom>
          <a:noFill/>
          <a:ln w="12700" cap="rnd" cmpd="sng" algn="ctr">
            <a:noFill/>
            <a:prstDash val="solid"/>
          </a:ln>
          <a:effectLst/>
        </p:spPr>
        <p:txBody>
          <a:bodyPr vert="horz" rtlCol="0" anchor="ctr"/>
          <a:lstStyle/>
          <a:p>
            <a:pPr defTabSz="914400"/>
            <a:r>
              <a:rPr lang="it-IT" sz="1200" b="1" i="1" dirty="0">
                <a:solidFill>
                  <a:srgbClr val="00338D"/>
                </a:solidFill>
                <a:effectLst/>
                <a:latin typeface="Univers 47 CondensedLight" panose="00000400000000000000" pitchFamily="2" charset="0"/>
              </a:rPr>
              <a:t>Öffentliche Eingriffe</a:t>
            </a:r>
          </a:p>
        </p:txBody>
      </p:sp>
      <p:sp>
        <p:nvSpPr>
          <p:cNvPr id="134" name="AutoShape 39"/>
          <p:cNvSpPr>
            <a:spLocks noChangeArrowheads="1"/>
          </p:cNvSpPr>
          <p:nvPr/>
        </p:nvSpPr>
        <p:spPr bwMode="auto">
          <a:xfrm>
            <a:off x="5239654" y="1437116"/>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Öffentliche Grünanlagen mit Ausstattung</a:t>
            </a:r>
          </a:p>
        </p:txBody>
      </p:sp>
      <p:sp>
        <p:nvSpPr>
          <p:cNvPr id="135" name="AutoShape 39"/>
          <p:cNvSpPr>
            <a:spLocks noChangeArrowheads="1"/>
          </p:cNvSpPr>
          <p:nvPr/>
        </p:nvSpPr>
        <p:spPr bwMode="auto">
          <a:xfrm>
            <a:off x="8612015" y="1437116"/>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a:t>
            </a:r>
          </a:p>
        </p:txBody>
      </p:sp>
      <p:sp>
        <p:nvSpPr>
          <p:cNvPr id="136" name="Rettangolo 63"/>
          <p:cNvSpPr/>
          <p:nvPr/>
        </p:nvSpPr>
        <p:spPr>
          <a:xfrm>
            <a:off x="8612015" y="1073201"/>
            <a:ext cx="1121476"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latin typeface="Univers 47 CondensedLight" panose="00000400000000000000" pitchFamily="2" charset="0"/>
              </a:rPr>
              <a:t>Kosten (€Mio.)</a:t>
            </a:r>
          </a:p>
        </p:txBody>
      </p:sp>
      <p:cxnSp>
        <p:nvCxnSpPr>
          <p:cNvPr id="137" name="Connettore 1 136"/>
          <p:cNvCxnSpPr/>
          <p:nvPr/>
        </p:nvCxnSpPr>
        <p:spPr>
          <a:xfrm>
            <a:off x="5239654" y="1391593"/>
            <a:ext cx="3229192"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138" name="Connettore 1 137"/>
          <p:cNvCxnSpPr/>
          <p:nvPr/>
        </p:nvCxnSpPr>
        <p:spPr>
          <a:xfrm>
            <a:off x="8612015" y="1391593"/>
            <a:ext cx="1121476"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139" name="AutoShape 39"/>
          <p:cNvSpPr>
            <a:spLocks noChangeArrowheads="1"/>
          </p:cNvSpPr>
          <p:nvPr/>
        </p:nvSpPr>
        <p:spPr bwMode="auto">
          <a:xfrm>
            <a:off x="5235549" y="4102789"/>
            <a:ext cx="4493837" cy="230832"/>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r>
              <a:rPr lang="it-IT" sz="900" b="1" dirty="0">
                <a:solidFill>
                  <a:srgbClr val="00338D"/>
                </a:solidFill>
                <a:latin typeface="Univers 47 CondensedLight" panose="00000400000000000000" pitchFamily="2" charset="0"/>
                <a:cs typeface="Arial" pitchFamily="34" charset="0"/>
              </a:rPr>
              <a:t> </a:t>
            </a:r>
            <a:r>
              <a:rPr lang="it-IT" sz="900" b="1" i="1" dirty="0" err="1">
                <a:solidFill>
                  <a:srgbClr val="00338D"/>
                </a:solidFill>
                <a:latin typeface="Univers 47 CondensedLight" panose="00000400000000000000" pitchFamily="2" charset="0"/>
                <a:cs typeface="Arial" pitchFamily="34" charset="0"/>
              </a:rPr>
              <a:t>Gesamtkosten</a:t>
            </a:r>
            <a:r>
              <a:rPr lang="it-IT" sz="900" b="1" i="1" dirty="0">
                <a:solidFill>
                  <a:srgbClr val="00338D"/>
                </a:solidFill>
                <a:latin typeface="Univers 47 CondensedLight" panose="00000400000000000000" pitchFamily="2" charset="0"/>
                <a:cs typeface="Arial" pitchFamily="34" charset="0"/>
              </a:rPr>
              <a:t> </a:t>
            </a:r>
            <a:r>
              <a:rPr lang="it-IT" sz="900" b="1" i="1" dirty="0" err="1">
                <a:solidFill>
                  <a:srgbClr val="00338D"/>
                </a:solidFill>
                <a:latin typeface="Univers 47 CondensedLight" panose="00000400000000000000" pitchFamily="2" charset="0"/>
                <a:cs typeface="Arial" pitchFamily="34" charset="0"/>
              </a:rPr>
              <a:t>Öffentliche</a:t>
            </a:r>
            <a:r>
              <a:rPr lang="it-IT" sz="900" b="1" i="1" dirty="0">
                <a:solidFill>
                  <a:srgbClr val="00338D"/>
                </a:solidFill>
                <a:latin typeface="Univers 47 CondensedLight" panose="00000400000000000000" pitchFamily="2" charset="0"/>
                <a:cs typeface="Arial" pitchFamily="34" charset="0"/>
              </a:rPr>
              <a:t> </a:t>
            </a:r>
            <a:r>
              <a:rPr lang="it-IT" sz="900" b="1" i="1" dirty="0" err="1">
                <a:solidFill>
                  <a:srgbClr val="00338D"/>
                </a:solidFill>
                <a:latin typeface="Univers 47 CondensedLight" panose="00000400000000000000" pitchFamily="2" charset="0"/>
                <a:cs typeface="Arial" pitchFamily="34" charset="0"/>
              </a:rPr>
              <a:t>Eingriffe</a:t>
            </a:r>
            <a:endParaRPr lang="it-IT" sz="900" b="1" i="1" dirty="0">
              <a:solidFill>
                <a:srgbClr val="00338D"/>
              </a:solidFill>
              <a:latin typeface="Univers 47 CondensedLight" panose="00000400000000000000" pitchFamily="2" charset="0"/>
              <a:cs typeface="Arial" pitchFamily="34" charset="0"/>
            </a:endParaRPr>
          </a:p>
        </p:txBody>
      </p:sp>
      <p:sp>
        <p:nvSpPr>
          <p:cNvPr id="140" name="AutoShape 39"/>
          <p:cNvSpPr>
            <a:spLocks noChangeArrowheads="1"/>
          </p:cNvSpPr>
          <p:nvPr/>
        </p:nvSpPr>
        <p:spPr bwMode="auto">
          <a:xfrm>
            <a:off x="8620985" y="4079705"/>
            <a:ext cx="1123200"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115</a:t>
            </a:r>
          </a:p>
        </p:txBody>
      </p:sp>
      <p:sp>
        <p:nvSpPr>
          <p:cNvPr id="142" name="Freeform 4"/>
          <p:cNvSpPr>
            <a:spLocks/>
          </p:cNvSpPr>
          <p:nvPr>
            <p:custDataLst>
              <p:tags r:id="rId5"/>
            </p:custDataLst>
          </p:nvPr>
        </p:nvSpPr>
        <p:spPr bwMode="auto">
          <a:xfrm rot="171080">
            <a:off x="8855637" y="4087932"/>
            <a:ext cx="576785" cy="335412"/>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9050" cap="flat" cmpd="sng">
            <a:solidFill>
              <a:srgbClr val="9E3039"/>
            </a:solidFill>
            <a:prstDash val="solid"/>
            <a:round/>
            <a:headEnd type="none" w="sm" len="sm"/>
            <a:tailEnd type="none" w="sm" len="sm"/>
          </a:ln>
        </p:spPr>
        <p:txBody>
          <a:bodyPr wrap="none" anchor="ctr"/>
          <a:lstStyle/>
          <a:p>
            <a:pPr defTabSz="914400"/>
            <a:endParaRPr lang="en-US" sz="1800">
              <a:solidFill>
                <a:srgbClr val="007C92"/>
              </a:solidFill>
              <a:latin typeface="Univers 47 CondensedLight" panose="00000400000000000000" pitchFamily="2" charset="0"/>
            </a:endParaRPr>
          </a:p>
        </p:txBody>
      </p:sp>
      <p:grpSp>
        <p:nvGrpSpPr>
          <p:cNvPr id="143" name="Gruppo 142"/>
          <p:cNvGrpSpPr/>
          <p:nvPr/>
        </p:nvGrpSpPr>
        <p:grpSpPr>
          <a:xfrm>
            <a:off x="4828021" y="5407309"/>
            <a:ext cx="882000" cy="883181"/>
            <a:chOff x="7230142" y="2936710"/>
            <a:chExt cx="882000" cy="883181"/>
          </a:xfrm>
        </p:grpSpPr>
        <p:sp>
          <p:nvSpPr>
            <p:cNvPr id="145" name="Ovale 1"/>
            <p:cNvSpPr>
              <a:spLocks noChangeArrowheads="1"/>
            </p:cNvSpPr>
            <p:nvPr/>
          </p:nvSpPr>
          <p:spPr bwMode="auto">
            <a:xfrm>
              <a:off x="7230142" y="2936710"/>
              <a:ext cx="882000" cy="883181"/>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it-IT" altLang="en-US" i="1">
                <a:solidFill>
                  <a:srgbClr val="000000"/>
                </a:solidFill>
              </a:endParaRPr>
            </a:p>
          </p:txBody>
        </p:sp>
        <p:sp>
          <p:nvSpPr>
            <p:cNvPr id="146" name="Oval 502"/>
            <p:cNvSpPr>
              <a:spLocks noChangeAspect="1"/>
            </p:cNvSpPr>
            <p:nvPr/>
          </p:nvSpPr>
          <p:spPr>
            <a:xfrm>
              <a:off x="7297594" y="2999894"/>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it-IT" sz="2400" i="1" dirty="0">
                  <a:solidFill>
                    <a:srgbClr val="000000"/>
                  </a:solidFill>
                  <a:latin typeface="KPMG Light" panose="020B0403030202040204" pitchFamily="34" charset="0"/>
                </a:rPr>
                <a:t>Euro</a:t>
              </a:r>
            </a:p>
            <a:p>
              <a:pPr algn="ctr">
                <a:lnSpc>
                  <a:spcPct val="65000"/>
                </a:lnSpc>
              </a:pPr>
              <a:r>
                <a:rPr lang="it-IT" sz="2800" i="1" dirty="0">
                  <a:solidFill>
                    <a:srgbClr val="C6007E"/>
                  </a:solidFill>
                  <a:latin typeface="KPMG Light" panose="020B0403030202040204" pitchFamily="34" charset="0"/>
                </a:rPr>
                <a:t>382</a:t>
              </a:r>
              <a:r>
                <a:rPr lang="it-IT" sz="3200" i="1" dirty="0">
                  <a:solidFill>
                    <a:prstClr val="white"/>
                  </a:solidFill>
                  <a:latin typeface="KPMG Light" panose="020B0403030202040204" pitchFamily="34" charset="0"/>
                </a:rPr>
                <a:t> </a:t>
              </a:r>
            </a:p>
            <a:p>
              <a:pPr algn="ctr">
                <a:lnSpc>
                  <a:spcPct val="65000"/>
                </a:lnSpc>
              </a:pPr>
              <a:r>
                <a:rPr lang="it-IT" sz="2400" i="1" dirty="0">
                  <a:solidFill>
                    <a:srgbClr val="000000"/>
                  </a:solidFill>
                  <a:latin typeface="KPMG Light" panose="020B0403030202040204" pitchFamily="34" charset="0"/>
                </a:rPr>
                <a:t>Mio.</a:t>
              </a:r>
            </a:p>
          </p:txBody>
        </p:sp>
      </p:grpSp>
      <p:sp>
        <p:nvSpPr>
          <p:cNvPr id="144" name="Rettangolo 63"/>
          <p:cNvSpPr/>
          <p:nvPr/>
        </p:nvSpPr>
        <p:spPr>
          <a:xfrm>
            <a:off x="903767" y="5494866"/>
            <a:ext cx="3942905" cy="651442"/>
          </a:xfrm>
          <a:prstGeom prst="rect">
            <a:avLst/>
          </a:prstGeom>
          <a:noFill/>
          <a:ln w="12700" cap="rnd" cmpd="sng" algn="ctr">
            <a:noFill/>
            <a:prstDash val="solid"/>
          </a:ln>
          <a:effectLst/>
        </p:spPr>
        <p:txBody>
          <a:bodyPr vert="horz" rtlCol="0" anchor="ctr"/>
          <a:lstStyle/>
          <a:p>
            <a:pPr algn="ctr" defTabSz="914400"/>
            <a:r>
              <a:rPr lang="it-IT" sz="1800" i="1" dirty="0">
                <a:solidFill>
                  <a:srgbClr val="00338D"/>
                </a:solidFill>
                <a:latin typeface="KPMG Light" panose="020B0403030202040204" pitchFamily="34" charset="0"/>
              </a:rPr>
              <a:t>Gesamtkosten Eisenbahnprojekt, </a:t>
            </a:r>
            <a:r>
              <a:rPr lang="it-IT" sz="1800" i="1" dirty="0" err="1">
                <a:solidFill>
                  <a:srgbClr val="00338D"/>
                </a:solidFill>
                <a:latin typeface="KPMG Light" panose="020B0403030202040204" pitchFamily="34" charset="0"/>
              </a:rPr>
              <a:t>öffentliche</a:t>
            </a:r>
            <a:r>
              <a:rPr lang="it-IT" sz="1800" i="1" dirty="0">
                <a:solidFill>
                  <a:srgbClr val="00338D"/>
                </a:solidFill>
                <a:latin typeface="KPMG Light" panose="020B0403030202040204" pitchFamily="34" charset="0"/>
              </a:rPr>
              <a:t> </a:t>
            </a:r>
            <a:r>
              <a:rPr lang="it-IT" sz="1800" i="1" dirty="0" err="1">
                <a:solidFill>
                  <a:srgbClr val="00338D"/>
                </a:solidFill>
                <a:latin typeface="KPMG Light" panose="020B0403030202040204" pitchFamily="34" charset="0"/>
              </a:rPr>
              <a:t>Eingriffe</a:t>
            </a:r>
            <a:r>
              <a:rPr lang="it-IT" sz="1800" i="1" dirty="0">
                <a:solidFill>
                  <a:srgbClr val="00338D"/>
                </a:solidFill>
                <a:latin typeface="KPMG Light" panose="020B0403030202040204" pitchFamily="34" charset="0"/>
              </a:rPr>
              <a:t>, </a:t>
            </a:r>
            <a:r>
              <a:rPr lang="it-IT" sz="1800" i="1" dirty="0" err="1">
                <a:solidFill>
                  <a:srgbClr val="00338D"/>
                </a:solidFill>
                <a:latin typeface="KPMG Light" panose="020B0403030202040204" pitchFamily="34" charset="0"/>
              </a:rPr>
              <a:t>Enteignungen</a:t>
            </a:r>
            <a:r>
              <a:rPr lang="it-IT" sz="1800" i="1" dirty="0">
                <a:solidFill>
                  <a:srgbClr val="00338D"/>
                </a:solidFill>
                <a:latin typeface="KPMG Light" panose="020B0403030202040204" pitchFamily="34" charset="0"/>
              </a:rPr>
              <a:t>, </a:t>
            </a:r>
            <a:r>
              <a:rPr lang="it-IT" sz="1800" i="1" dirty="0" err="1">
                <a:solidFill>
                  <a:srgbClr val="00338D"/>
                </a:solidFill>
                <a:latin typeface="KPMG Light" panose="020B0403030202040204" pitchFamily="34" charset="0"/>
              </a:rPr>
              <a:t>Bonifizierungen</a:t>
            </a:r>
            <a:r>
              <a:rPr lang="it-IT" sz="1800" i="1" dirty="0">
                <a:solidFill>
                  <a:srgbClr val="00338D"/>
                </a:solidFill>
                <a:latin typeface="KPMG Light" panose="020B0403030202040204" pitchFamily="34" charset="0"/>
              </a:rPr>
              <a:t> et al.</a:t>
            </a:r>
          </a:p>
        </p:txBody>
      </p:sp>
      <p:sp>
        <p:nvSpPr>
          <p:cNvPr id="68" name="Rettangolo 63"/>
          <p:cNvSpPr/>
          <p:nvPr/>
        </p:nvSpPr>
        <p:spPr>
          <a:xfrm>
            <a:off x="598543" y="3579547"/>
            <a:ext cx="3229192" cy="360000"/>
          </a:xfrm>
          <a:prstGeom prst="rect">
            <a:avLst/>
          </a:prstGeom>
          <a:noFill/>
          <a:ln w="12700" cap="rnd" cmpd="sng" algn="ctr">
            <a:noFill/>
            <a:prstDash val="solid"/>
          </a:ln>
          <a:effectLst/>
        </p:spPr>
        <p:txBody>
          <a:bodyPr vert="horz" rtlCol="0" anchor="ctr"/>
          <a:lstStyle/>
          <a:p>
            <a:pPr defTabSz="914400"/>
            <a:r>
              <a:rPr lang="it-IT" sz="1200" b="1" i="1" dirty="0" err="1">
                <a:solidFill>
                  <a:srgbClr val="00338D"/>
                </a:solidFill>
                <a:effectLst/>
                <a:latin typeface="Univers 47 CondensedLight" panose="00000400000000000000" pitchFamily="2" charset="0"/>
              </a:rPr>
              <a:t>Enteignungen</a:t>
            </a:r>
            <a:r>
              <a:rPr lang="it-IT" sz="1200" b="1" i="1" dirty="0">
                <a:solidFill>
                  <a:srgbClr val="00338D"/>
                </a:solidFill>
                <a:effectLst/>
                <a:latin typeface="Univers 47 CondensedLight" panose="00000400000000000000" pitchFamily="2" charset="0"/>
              </a:rPr>
              <a:t>, </a:t>
            </a:r>
            <a:r>
              <a:rPr lang="it-IT" sz="1200" b="1" i="1" dirty="0" err="1">
                <a:solidFill>
                  <a:srgbClr val="00338D"/>
                </a:solidFill>
                <a:effectLst/>
                <a:latin typeface="Univers 47 CondensedLight" panose="00000400000000000000" pitchFamily="2" charset="0"/>
              </a:rPr>
              <a:t>Bonifizierungen</a:t>
            </a:r>
            <a:r>
              <a:rPr lang="it-IT" sz="1200" b="1" i="1" dirty="0">
                <a:solidFill>
                  <a:srgbClr val="00338D"/>
                </a:solidFill>
                <a:effectLst/>
                <a:latin typeface="Univers 47 CondensedLight" panose="00000400000000000000" pitchFamily="2" charset="0"/>
              </a:rPr>
              <a:t> et al.</a:t>
            </a:r>
          </a:p>
        </p:txBody>
      </p:sp>
      <p:sp>
        <p:nvSpPr>
          <p:cNvPr id="70" name="AutoShape 39"/>
          <p:cNvSpPr>
            <a:spLocks noChangeArrowheads="1"/>
          </p:cNvSpPr>
          <p:nvPr/>
        </p:nvSpPr>
        <p:spPr bwMode="auto">
          <a:xfrm>
            <a:off x="598543" y="3946836"/>
            <a:ext cx="3229192"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Enteignungen Nicht-RFI-Flächen</a:t>
            </a:r>
          </a:p>
        </p:txBody>
      </p:sp>
      <p:sp>
        <p:nvSpPr>
          <p:cNvPr id="72" name="AutoShape 39"/>
          <p:cNvSpPr>
            <a:spLocks noChangeArrowheads="1"/>
          </p:cNvSpPr>
          <p:nvPr/>
        </p:nvSpPr>
        <p:spPr bwMode="auto">
          <a:xfrm>
            <a:off x="598543" y="4098972"/>
            <a:ext cx="3229192" cy="577081"/>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err="1">
                <a:solidFill>
                  <a:srgbClr val="00338D"/>
                </a:solidFill>
                <a:latin typeface="Univers 47 CondensedLight" panose="00000400000000000000" pitchFamily="2" charset="0"/>
                <a:cs typeface="Arial" pitchFamily="34" charset="0"/>
              </a:rPr>
              <a:t>Preis</a:t>
            </a:r>
            <a:r>
              <a:rPr lang="it-IT" sz="1050" b="1" i="1" dirty="0">
                <a:solidFill>
                  <a:srgbClr val="00338D"/>
                </a:solidFill>
                <a:latin typeface="Univers 47 CondensedLight" panose="00000400000000000000" pitchFamily="2" charset="0"/>
                <a:cs typeface="Arial" pitchFamily="34" charset="0"/>
              </a:rPr>
              <a:t> </a:t>
            </a:r>
            <a:r>
              <a:rPr lang="it-IT" sz="1050" b="1" i="1" dirty="0" err="1">
                <a:solidFill>
                  <a:srgbClr val="00338D"/>
                </a:solidFill>
                <a:latin typeface="Univers 47 CondensedLight" panose="00000400000000000000" pitchFamily="2" charset="0"/>
                <a:cs typeface="Arial" pitchFamily="34" charset="0"/>
              </a:rPr>
              <a:t>der</a:t>
            </a:r>
            <a:r>
              <a:rPr lang="it-IT" sz="1050" b="1" i="1" dirty="0">
                <a:solidFill>
                  <a:srgbClr val="00338D"/>
                </a:solidFill>
                <a:latin typeface="Univers 47 CondensedLight" panose="00000400000000000000" pitchFamily="2" charset="0"/>
                <a:cs typeface="Arial" pitchFamily="34" charset="0"/>
              </a:rPr>
              <a:t> Trenitalia-</a:t>
            </a:r>
            <a:r>
              <a:rPr lang="it-IT" sz="1050" b="1" i="1" dirty="0" err="1">
                <a:solidFill>
                  <a:srgbClr val="00338D"/>
                </a:solidFill>
                <a:latin typeface="Univers 47 CondensedLight" panose="00000400000000000000" pitchFamily="2" charset="0"/>
                <a:cs typeface="Arial" pitchFamily="34" charset="0"/>
              </a:rPr>
              <a:t>Flächen</a:t>
            </a:r>
            <a:endParaRPr lang="it-IT" sz="1050" b="1" i="1" dirty="0">
              <a:solidFill>
                <a:srgbClr val="00338D"/>
              </a:solidFill>
              <a:latin typeface="Univers 47 CondensedLight" panose="00000400000000000000" pitchFamily="2" charset="0"/>
              <a:cs typeface="Arial" pitchFamily="34" charset="0"/>
            </a:endParaRPr>
          </a:p>
          <a:p>
            <a:pPr defTabSz="914400"/>
            <a:r>
              <a:rPr lang="it-IT" sz="1050" b="1" i="1" dirty="0" err="1">
                <a:solidFill>
                  <a:srgbClr val="00338D"/>
                </a:solidFill>
                <a:latin typeface="Univers 47 CondensedLight" panose="00000400000000000000" pitchFamily="2" charset="0"/>
                <a:cs typeface="Arial" pitchFamily="34" charset="0"/>
              </a:rPr>
              <a:t>Beitrag</a:t>
            </a:r>
            <a:r>
              <a:rPr lang="it-IT" sz="1050" b="1" i="1" dirty="0">
                <a:solidFill>
                  <a:srgbClr val="00338D"/>
                </a:solidFill>
                <a:latin typeface="Univers 47 CondensedLight" panose="00000400000000000000" pitchFamily="2" charset="0"/>
                <a:cs typeface="Arial" pitchFamily="34" charset="0"/>
              </a:rPr>
              <a:t> </a:t>
            </a:r>
            <a:r>
              <a:rPr lang="it-IT" sz="1050" b="1" i="1" dirty="0" err="1">
                <a:solidFill>
                  <a:srgbClr val="00338D"/>
                </a:solidFill>
                <a:latin typeface="Univers 47 CondensedLight" panose="00000400000000000000" pitchFamily="2" charset="0"/>
                <a:cs typeface="Arial" pitchFamily="34" charset="0"/>
              </a:rPr>
              <a:t>Eisackbrücke</a:t>
            </a:r>
            <a:r>
              <a:rPr lang="it-IT" sz="1050" b="1" i="1" dirty="0">
                <a:solidFill>
                  <a:srgbClr val="00338D"/>
                </a:solidFill>
                <a:latin typeface="Univers 47 CondensedLight" panose="00000400000000000000" pitchFamily="2" charset="0"/>
                <a:cs typeface="Arial" pitchFamily="34" charset="0"/>
              </a:rPr>
              <a:t> </a:t>
            </a:r>
          </a:p>
          <a:p>
            <a:pPr defTabSz="914400"/>
            <a:r>
              <a:rPr lang="it-IT" sz="1050" b="1" i="1" dirty="0" err="1">
                <a:solidFill>
                  <a:srgbClr val="00338D"/>
                </a:solidFill>
                <a:latin typeface="Univers 47 CondensedLight" panose="00000400000000000000" pitchFamily="2" charset="0"/>
                <a:cs typeface="Arial" pitchFamily="34" charset="0"/>
              </a:rPr>
              <a:t>Bonifizierung</a:t>
            </a:r>
            <a:r>
              <a:rPr lang="it-IT" sz="1050" b="1" i="1" dirty="0">
                <a:solidFill>
                  <a:srgbClr val="00338D"/>
                </a:solidFill>
                <a:latin typeface="Univers 47 CondensedLight" panose="00000400000000000000" pitchFamily="2" charset="0"/>
                <a:cs typeface="Arial" pitchFamily="34" charset="0"/>
              </a:rPr>
              <a:t> von </a:t>
            </a:r>
            <a:r>
              <a:rPr lang="it-IT" sz="1050" b="1" i="1" dirty="0" err="1">
                <a:solidFill>
                  <a:srgbClr val="00338D"/>
                </a:solidFill>
                <a:latin typeface="Univers 47 CondensedLight" panose="00000400000000000000" pitchFamily="2" charset="0"/>
                <a:cs typeface="Arial" pitchFamily="34" charset="0"/>
              </a:rPr>
              <a:t>Nicht-Eisenbahnflächen</a:t>
            </a:r>
            <a:r>
              <a:rPr lang="it-IT" sz="1050" b="1" i="1" dirty="0">
                <a:solidFill>
                  <a:srgbClr val="00338D"/>
                </a:solidFill>
                <a:latin typeface="Univers 47 CondensedLight" panose="00000400000000000000" pitchFamily="2" charset="0"/>
                <a:cs typeface="Arial" pitchFamily="34" charset="0"/>
              </a:rPr>
              <a:t> </a:t>
            </a:r>
          </a:p>
        </p:txBody>
      </p:sp>
      <p:sp>
        <p:nvSpPr>
          <p:cNvPr id="73" name="Rettangolo 63"/>
          <p:cNvSpPr/>
          <p:nvPr/>
        </p:nvSpPr>
        <p:spPr>
          <a:xfrm>
            <a:off x="3970904" y="3579547"/>
            <a:ext cx="1121476"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Kosten (€Mio.)</a:t>
            </a:r>
          </a:p>
        </p:txBody>
      </p:sp>
      <p:sp>
        <p:nvSpPr>
          <p:cNvPr id="75" name="AutoShape 39"/>
          <p:cNvSpPr>
            <a:spLocks noChangeArrowheads="1"/>
          </p:cNvSpPr>
          <p:nvPr/>
        </p:nvSpPr>
        <p:spPr bwMode="auto">
          <a:xfrm>
            <a:off x="3970904" y="3883529"/>
            <a:ext cx="1121476" cy="1015663"/>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000" kern="0" dirty="0">
              <a:solidFill>
                <a:srgbClr val="00338D"/>
              </a:solidFill>
              <a:latin typeface="Univers 47 CondensedLight" panose="00000400000000000000" pitchFamily="2"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itchFamily="34" charset="0"/>
              </a:rPr>
              <a:t>23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30</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itchFamily="34" charset="0"/>
              </a:rPr>
              <a:t>7</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itchFamily="34" charset="0"/>
              </a:rPr>
              <a:t>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a:t>
            </a:r>
          </a:p>
        </p:txBody>
      </p:sp>
      <p:cxnSp>
        <p:nvCxnSpPr>
          <p:cNvPr id="76" name="Connettore 1 75"/>
          <p:cNvCxnSpPr/>
          <p:nvPr/>
        </p:nvCxnSpPr>
        <p:spPr>
          <a:xfrm>
            <a:off x="598543" y="3897939"/>
            <a:ext cx="3229192"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77" name="Connettore 1 76"/>
          <p:cNvCxnSpPr/>
          <p:nvPr/>
        </p:nvCxnSpPr>
        <p:spPr>
          <a:xfrm>
            <a:off x="3970904" y="3897939"/>
            <a:ext cx="1121476"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78" name="AutoShape 39"/>
          <p:cNvSpPr>
            <a:spLocks noChangeArrowheads="1"/>
          </p:cNvSpPr>
          <p:nvPr/>
        </p:nvSpPr>
        <p:spPr bwMode="auto">
          <a:xfrm>
            <a:off x="598543" y="4653481"/>
            <a:ext cx="4493837"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79" name="AutoShape 39"/>
          <p:cNvSpPr>
            <a:spLocks noChangeArrowheads="1"/>
          </p:cNvSpPr>
          <p:nvPr/>
        </p:nvSpPr>
        <p:spPr bwMode="auto">
          <a:xfrm>
            <a:off x="3970904" y="4621236"/>
            <a:ext cx="1123200"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00338D"/>
                </a:solidFill>
                <a:latin typeface="Univers 47 CondensedLight" panose="00000400000000000000" pitchFamily="2" charset="0"/>
                <a:cs typeface="Arial" pitchFamily="34" charset="0"/>
              </a:rPr>
              <a:t>64</a:t>
            </a:r>
            <a:endParaRPr kumimoji="0" lang="en-US" sz="12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80" name="AutoShape 39"/>
          <p:cNvSpPr>
            <a:spLocks noChangeArrowheads="1"/>
          </p:cNvSpPr>
          <p:nvPr/>
        </p:nvSpPr>
        <p:spPr bwMode="auto">
          <a:xfrm>
            <a:off x="598543" y="4626400"/>
            <a:ext cx="2559291"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b="1" i="1" dirty="0">
                <a:solidFill>
                  <a:srgbClr val="00338D"/>
                </a:solidFill>
                <a:latin typeface="Univers 47 CondensedLight" panose="00000400000000000000" pitchFamily="2" charset="0"/>
                <a:cs typeface="Arial" pitchFamily="34" charset="0"/>
              </a:rPr>
              <a:t>Gesamtkosten Enteignungen</a:t>
            </a:r>
          </a:p>
        </p:txBody>
      </p:sp>
      <p:sp>
        <p:nvSpPr>
          <p:cNvPr id="81" name="Freeform 4"/>
          <p:cNvSpPr>
            <a:spLocks/>
          </p:cNvSpPr>
          <p:nvPr>
            <p:custDataLst>
              <p:tags r:id="rId6"/>
            </p:custDataLst>
          </p:nvPr>
        </p:nvSpPr>
        <p:spPr bwMode="auto">
          <a:xfrm rot="171080">
            <a:off x="4243250" y="4598919"/>
            <a:ext cx="576785" cy="335412"/>
          </a:xfrm>
          <a:custGeom>
            <a:avLst/>
            <a:gdLst>
              <a:gd name="T0" fmla="*/ 949 w 1121"/>
              <a:gd name="T1" fmla="*/ 0 h 908"/>
              <a:gd name="T2" fmla="*/ 614 w 1121"/>
              <a:gd name="T3" fmla="*/ 28 h 908"/>
              <a:gd name="T4" fmla="*/ 170 w 1121"/>
              <a:gd name="T5" fmla="*/ 186 h 908"/>
              <a:gd name="T6" fmla="*/ 50 w 1121"/>
              <a:gd name="T7" fmla="*/ 429 h 908"/>
              <a:gd name="T8" fmla="*/ 184 w 1121"/>
              <a:gd name="T9" fmla="*/ 799 h 908"/>
              <a:gd name="T10" fmla="*/ 616 w 1121"/>
              <a:gd name="T11" fmla="*/ 838 h 908"/>
              <a:gd name="T12" fmla="*/ 961 w 1121"/>
              <a:gd name="T13" fmla="*/ 720 h 908"/>
              <a:gd name="T14" fmla="*/ 1121 w 1121"/>
              <a:gd name="T15" fmla="*/ 432 h 908"/>
              <a:gd name="T16" fmla="*/ 788 w 1121"/>
              <a:gd name="T17" fmla="*/ 123 h 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1"/>
              <a:gd name="T28" fmla="*/ 0 h 908"/>
              <a:gd name="T29" fmla="*/ 1121 w 1121"/>
              <a:gd name="T30" fmla="*/ 908 h 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1" h="908">
                <a:moveTo>
                  <a:pt x="949" y="0"/>
                </a:moveTo>
                <a:cubicBezTo>
                  <a:pt x="925" y="19"/>
                  <a:pt x="746" y="16"/>
                  <a:pt x="614" y="28"/>
                </a:cubicBezTo>
                <a:cubicBezTo>
                  <a:pt x="614" y="28"/>
                  <a:pt x="310" y="39"/>
                  <a:pt x="170" y="186"/>
                </a:cubicBezTo>
                <a:cubicBezTo>
                  <a:pt x="170" y="186"/>
                  <a:pt x="93" y="244"/>
                  <a:pt x="50" y="429"/>
                </a:cubicBezTo>
                <a:cubicBezTo>
                  <a:pt x="43" y="466"/>
                  <a:pt x="0" y="686"/>
                  <a:pt x="184" y="799"/>
                </a:cubicBezTo>
                <a:cubicBezTo>
                  <a:pt x="206" y="811"/>
                  <a:pt x="297" y="908"/>
                  <a:pt x="616" y="838"/>
                </a:cubicBezTo>
                <a:cubicBezTo>
                  <a:pt x="616" y="838"/>
                  <a:pt x="869" y="789"/>
                  <a:pt x="961" y="720"/>
                </a:cubicBezTo>
                <a:cubicBezTo>
                  <a:pt x="1002" y="690"/>
                  <a:pt x="1116" y="590"/>
                  <a:pt x="1121" y="432"/>
                </a:cubicBezTo>
                <a:cubicBezTo>
                  <a:pt x="1121" y="180"/>
                  <a:pt x="882" y="82"/>
                  <a:pt x="788" y="123"/>
                </a:cubicBezTo>
              </a:path>
            </a:pathLst>
          </a:custGeom>
          <a:noFill/>
          <a:ln w="19050" cap="flat" cmpd="sng">
            <a:solidFill>
              <a:srgbClr val="9E3039"/>
            </a:solidFill>
            <a:prstDash val="solid"/>
            <a:round/>
            <a:headEnd type="none" w="sm" len="sm"/>
            <a:tailEnd type="none" w="sm" len="sm"/>
          </a:ln>
        </p:spPr>
        <p:txBody>
          <a:bodyPr wrap="none" anchor="ctr"/>
          <a:lstStyle/>
          <a:p>
            <a:pPr defTabSz="914400"/>
            <a:endParaRPr lang="en-US" sz="1800">
              <a:solidFill>
                <a:srgbClr val="007C92"/>
              </a:solidFill>
              <a:latin typeface="Univers 47 CondensedLight" panose="00000400000000000000" pitchFamily="2" charset="0"/>
            </a:endParaRPr>
          </a:p>
        </p:txBody>
      </p:sp>
      <p:sp>
        <p:nvSpPr>
          <p:cNvPr id="69" name="AutoShape 39">
            <a:extLst>
              <a:ext uri="{FF2B5EF4-FFF2-40B4-BE49-F238E27FC236}">
                <a16:creationId xmlns:a16="http://schemas.microsoft.com/office/drawing/2014/main" id="{986ACD96-73B3-4E5F-AABD-F11414B4FC09}"/>
              </a:ext>
            </a:extLst>
          </p:cNvPr>
          <p:cNvSpPr>
            <a:spLocks noChangeArrowheads="1"/>
          </p:cNvSpPr>
          <p:nvPr/>
        </p:nvSpPr>
        <p:spPr bwMode="auto">
          <a:xfrm>
            <a:off x="5239654" y="3959090"/>
            <a:ext cx="2559291" cy="1569660"/>
          </a:xfrm>
          <a:prstGeom prst="homePlate">
            <a:avLst>
              <a:gd name="adj" fmla="val 0"/>
            </a:avLst>
          </a:prstGeom>
          <a:noFill/>
          <a:ln w="9525">
            <a:noFill/>
            <a:miter lim="800000"/>
            <a:headEnd/>
            <a:tailEnd/>
          </a:ln>
          <a:effectLst/>
        </p:spPr>
        <p:txBody>
          <a:bodyPr wrap="square" anchor="ctr">
            <a:spAutoFit/>
          </a:bodyPr>
          <a:lstStyle/>
          <a:p>
            <a:pPr defTabSz="914400"/>
            <a:endParaRPr lang="it-IT" sz="1200" b="1" i="1" dirty="0">
              <a:solidFill>
                <a:srgbClr val="00338D"/>
              </a:solidFill>
              <a:latin typeface="Univers 47 CondensedLight" panose="00000400000000000000" pitchFamily="2" charset="0"/>
              <a:cs typeface="Arial" pitchFamily="34" charset="0"/>
            </a:endParaRPr>
          </a:p>
          <a:p>
            <a:pPr defTabSz="914400"/>
            <a:r>
              <a:rPr lang="it-IT" sz="1200" b="1" i="1" dirty="0" err="1">
                <a:solidFill>
                  <a:srgbClr val="00338D"/>
                </a:solidFill>
                <a:latin typeface="Univers 47 CondensedLight" panose="00000400000000000000" pitchFamily="2" charset="0"/>
                <a:cs typeface="Arial" pitchFamily="34" charset="0"/>
              </a:rPr>
              <a:t>Eingriffe</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öffentlichen</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Interesses</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mit</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Privatinitiative</a:t>
            </a:r>
            <a:endParaRPr lang="it-IT" sz="1200" b="1" i="1" dirty="0">
              <a:solidFill>
                <a:srgbClr val="00338D"/>
              </a:solidFill>
              <a:latin typeface="Univers 47 CondensedLight" panose="00000400000000000000" pitchFamily="2" charset="0"/>
              <a:cs typeface="Arial" pitchFamily="34" charset="0"/>
            </a:endParaRPr>
          </a:p>
          <a:p>
            <a:pPr defTabSz="914400"/>
            <a:endParaRPr lang="it-IT" sz="1200" b="1" i="1" dirty="0">
              <a:solidFill>
                <a:srgbClr val="00338D"/>
              </a:solidFill>
              <a:latin typeface="Univers 47 CondensedLight" panose="00000400000000000000" pitchFamily="2" charset="0"/>
              <a:cs typeface="Arial" pitchFamily="34" charset="0"/>
            </a:endParaRPr>
          </a:p>
          <a:p>
            <a:pPr defTabSz="914400"/>
            <a:r>
              <a:rPr lang="it-IT" sz="1200" b="1" i="1" dirty="0" err="1">
                <a:solidFill>
                  <a:srgbClr val="00338D"/>
                </a:solidFill>
                <a:latin typeface="Univers 47 CondensedLight" panose="00000400000000000000" pitchFamily="2" charset="0"/>
                <a:cs typeface="Arial" pitchFamily="34" charset="0"/>
              </a:rPr>
              <a:t>Betreutes</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Wohnen</a:t>
            </a:r>
            <a:r>
              <a:rPr lang="it-IT" sz="1200" b="1" i="1" dirty="0">
                <a:solidFill>
                  <a:srgbClr val="00338D"/>
                </a:solidFill>
                <a:latin typeface="Univers 47 CondensedLight" panose="00000400000000000000" pitchFamily="2" charset="0"/>
                <a:cs typeface="Arial" pitchFamily="34" charset="0"/>
              </a:rPr>
              <a:t> und </a:t>
            </a:r>
            <a:r>
              <a:rPr lang="it-IT" sz="1200" b="1" i="1" dirty="0" err="1">
                <a:solidFill>
                  <a:srgbClr val="00338D"/>
                </a:solidFill>
                <a:latin typeface="Univers 47 CondensedLight" panose="00000400000000000000" pitchFamily="2" charset="0"/>
                <a:cs typeface="Arial" pitchFamily="34" charset="0"/>
              </a:rPr>
              <a:t>Dienste</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für</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Senioren</a:t>
            </a:r>
            <a:r>
              <a:rPr lang="it-IT" sz="1200" b="1" i="1" dirty="0">
                <a:solidFill>
                  <a:srgbClr val="00338D"/>
                </a:solidFill>
                <a:latin typeface="Univers 47 CondensedLight" panose="00000400000000000000" pitchFamily="2" charset="0"/>
                <a:cs typeface="Arial" pitchFamily="34" charset="0"/>
              </a:rPr>
              <a:t>    17 (</a:t>
            </a:r>
            <a:r>
              <a:rPr lang="it-IT" sz="900" b="1" i="1" dirty="0">
                <a:solidFill>
                  <a:srgbClr val="00338D"/>
                </a:solidFill>
                <a:latin typeface="Univers 47 CondensedLight" panose="00000400000000000000" pitchFamily="2" charset="0"/>
                <a:cs typeface="Arial" pitchFamily="34" charset="0"/>
              </a:rPr>
              <a:t>Die</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Erträgnisse</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wurden</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baukstengleich</a:t>
            </a:r>
            <a:r>
              <a:rPr lang="it-IT" sz="1200" b="1" i="1" dirty="0">
                <a:solidFill>
                  <a:srgbClr val="00338D"/>
                </a:solidFill>
                <a:latin typeface="Univers 47 CondensedLight" panose="00000400000000000000" pitchFamily="2" charset="0"/>
                <a:cs typeface="Arial" pitchFamily="34" charset="0"/>
              </a:rPr>
              <a:t> </a:t>
            </a:r>
            <a:r>
              <a:rPr lang="it-IT" sz="1200" b="1" i="1" dirty="0" err="1">
                <a:solidFill>
                  <a:srgbClr val="00338D"/>
                </a:solidFill>
                <a:latin typeface="Univers 47 CondensedLight" panose="00000400000000000000" pitchFamily="2" charset="0"/>
                <a:cs typeface="Arial" pitchFamily="34" charset="0"/>
              </a:rPr>
              <a:t>angenommen</a:t>
            </a:r>
            <a:r>
              <a:rPr lang="it-IT" sz="1200" b="1" i="1" dirty="0">
                <a:solidFill>
                  <a:srgbClr val="00338D"/>
                </a:solidFill>
                <a:latin typeface="Univers 47 CondensedLight" panose="00000400000000000000" pitchFamily="2" charset="0"/>
                <a:cs typeface="Arial" pitchFamily="34" charset="0"/>
              </a:rPr>
              <a:t>)                                                                                 </a:t>
            </a:r>
          </a:p>
        </p:txBody>
      </p:sp>
    </p:spTree>
    <p:extLst>
      <p:ext uri="{BB962C8B-B14F-4D97-AF65-F5344CB8AC3E}">
        <p14:creationId xmlns:p14="http://schemas.microsoft.com/office/powerpoint/2010/main" val="291353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737291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55" name="Diapositiva think-cell" r:id="rId15" imgW="270" imgH="270" progId="TCLayout.ActiveDocument.1">
                  <p:embed/>
                </p:oleObj>
              </mc:Choice>
              <mc:Fallback>
                <p:oleObj name="Diapositiva think-cell"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12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9" name="Title 1"/>
          <p:cNvSpPr>
            <a:spLocks noGrp="1"/>
          </p:cNvSpPr>
          <p:nvPr>
            <p:ph type="title"/>
          </p:nvPr>
        </p:nvSpPr>
        <p:spPr>
          <a:xfrm>
            <a:off x="614478" y="236723"/>
            <a:ext cx="8684266" cy="725086"/>
          </a:xfrm>
        </p:spPr>
        <p:txBody>
          <a:bodyPr/>
          <a:lstStyle/>
          <a:p>
            <a:r>
              <a:rPr lang="it-IT" dirty="0"/>
              <a:t>Kosten des Eisenbahnprojekts</a:t>
            </a:r>
          </a:p>
        </p:txBody>
      </p:sp>
      <p:cxnSp>
        <p:nvCxnSpPr>
          <p:cNvPr id="48" name="Connettore 1 47"/>
          <p:cNvCxnSpPr/>
          <p:nvPr>
            <p:custDataLst>
              <p:tags r:id="rId4"/>
            </p:custDataLst>
          </p:nvPr>
        </p:nvCxnSpPr>
        <p:spPr bwMode="gray">
          <a:xfrm>
            <a:off x="1819275" y="3554413"/>
            <a:ext cx="400050" cy="0"/>
          </a:xfrm>
          <a:prstGeom prst="line">
            <a:avLst/>
          </a:prstGeom>
          <a:ln w="12700">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custDataLst>
              <p:tags r:id="rId5"/>
            </p:custDataLst>
          </p:nvPr>
        </p:nvCxnSpPr>
        <p:spPr bwMode="gray">
          <a:xfrm>
            <a:off x="3224213" y="1436688"/>
            <a:ext cx="400050" cy="0"/>
          </a:xfrm>
          <a:prstGeom prst="line">
            <a:avLst/>
          </a:prstGeom>
          <a:ln w="12700">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3" name="Chart 3"/>
          <p:cNvGraphicFramePr/>
          <p:nvPr>
            <p:custDataLst>
              <p:tags r:id="rId6"/>
            </p:custDataLst>
            <p:extLst>
              <p:ext uri="{D42A27DB-BD31-4B8C-83A1-F6EECF244321}">
                <p14:modId xmlns:p14="http://schemas.microsoft.com/office/powerpoint/2010/main" val="649003660"/>
              </p:ext>
            </p:extLst>
          </p:nvPr>
        </p:nvGraphicFramePr>
        <p:xfrm>
          <a:off x="531813" y="1354138"/>
          <a:ext cx="4379912" cy="4275137"/>
        </p:xfrm>
        <a:graphic>
          <a:graphicData uri="http://schemas.openxmlformats.org/drawingml/2006/chart">
            <c:chart xmlns:c="http://schemas.openxmlformats.org/drawingml/2006/chart" xmlns:r="http://schemas.openxmlformats.org/officeDocument/2006/relationships" r:id="rId17"/>
          </a:graphicData>
        </a:graphic>
      </p:graphicFrame>
      <p:sp>
        <p:nvSpPr>
          <p:cNvPr id="52" name="Text Placeholder 2"/>
          <p:cNvSpPr>
            <a:spLocks noGrp="1"/>
          </p:cNvSpPr>
          <p:nvPr>
            <p:custDataLst>
              <p:tags r:id="rId7"/>
            </p:custDataLst>
          </p:nvPr>
        </p:nvSpPr>
        <p:spPr bwMode="auto">
          <a:xfrm>
            <a:off x="835025" y="5648325"/>
            <a:ext cx="9636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200" b="0" dirty="0">
                <a:latin typeface="Univers 47 CondensedLight" panose="00000400000000000000" pitchFamily="2" charset="0"/>
                <a:sym typeface="Univers 47 CondensedLight" panose="00000400000000000000" pitchFamily="2" charset="0"/>
              </a:rPr>
              <a:t>Eisenbahnbauten</a:t>
            </a:r>
          </a:p>
        </p:txBody>
      </p:sp>
      <p:sp>
        <p:nvSpPr>
          <p:cNvPr id="53" name="Text Placeholder 2"/>
          <p:cNvSpPr>
            <a:spLocks noGrp="1"/>
          </p:cNvSpPr>
          <p:nvPr>
            <p:custDataLst>
              <p:tags r:id="rId8"/>
            </p:custDataLst>
          </p:nvPr>
        </p:nvSpPr>
        <p:spPr bwMode="gray">
          <a:xfrm>
            <a:off x="2597150" y="2405063"/>
            <a:ext cx="249238" cy="182563"/>
          </a:xfrm>
          <a:prstGeom prst="rect">
            <a:avLst/>
          </a:prstGeom>
          <a:noFill/>
          <a:extLst>
            <a:ext uri="{909E8E84-426E-40DD-AFC4-6F175D3DCCD1}">
              <a14:hiddenFill xmlns:a14="http://schemas.microsoft.com/office/drawing/2010/main">
                <a:solidFill>
                  <a:srgbClr val="2272FF"/>
                </a:solidFill>
              </a14:hiddenFill>
            </a:ext>
          </a:extLst>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9DD4F4D1-2984-444F-9D8E-3F559410AB46}" type="datetime'''''''''''''''''''''''''''''''''10''''''''''5'''''''">
              <a:rPr lang="it-IT" altLang="en-US" sz="1200" b="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105</a:t>
            </a:fld>
            <a:endParaRPr lang="it-IT" sz="1200" b="0" dirty="0">
              <a:solidFill>
                <a:schemeClr val="bg1"/>
              </a:solidFill>
              <a:latin typeface="Univers 47 CondensedLight" panose="00000400000000000000" pitchFamily="2" charset="0"/>
              <a:sym typeface="Univers 47 CondensedLight" panose="00000400000000000000" pitchFamily="2" charset="0"/>
            </a:endParaRPr>
          </a:p>
        </p:txBody>
      </p:sp>
      <p:sp>
        <p:nvSpPr>
          <p:cNvPr id="51" name="Text Placeholder 2"/>
          <p:cNvSpPr>
            <a:spLocks noGrp="1"/>
          </p:cNvSpPr>
          <p:nvPr>
            <p:custDataLst>
              <p:tags r:id="rId9"/>
            </p:custDataLst>
          </p:nvPr>
        </p:nvSpPr>
        <p:spPr bwMode="auto">
          <a:xfrm>
            <a:off x="2303463" y="5648325"/>
            <a:ext cx="836613" cy="3732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1200" b="0" dirty="0">
                <a:latin typeface="Univers 47 CondensedLight" panose="00000400000000000000" pitchFamily="2" charset="0"/>
                <a:sym typeface="Univers 47 CondensedLight" panose="00000400000000000000" pitchFamily="2" charset="0"/>
              </a:rPr>
              <a:t>Zivile Zusatzbauten</a:t>
            </a:r>
            <a:endParaRPr lang="it-IT" sz="1200" b="0" dirty="0">
              <a:latin typeface="Univers 47 CondensedLight" panose="00000400000000000000" pitchFamily="2" charset="0"/>
              <a:sym typeface="Univers 47 CondensedLight" panose="00000400000000000000" pitchFamily="2" charset="0"/>
            </a:endParaRPr>
          </a:p>
        </p:txBody>
      </p:sp>
      <p:sp>
        <p:nvSpPr>
          <p:cNvPr id="54" name="Text Placeholder 2"/>
          <p:cNvSpPr>
            <a:spLocks noGrp="1"/>
          </p:cNvSpPr>
          <p:nvPr>
            <p:custDataLst>
              <p:tags r:id="rId10"/>
            </p:custDataLst>
          </p:nvPr>
        </p:nvSpPr>
        <p:spPr bwMode="auto">
          <a:xfrm>
            <a:off x="3951288" y="5648325"/>
            <a:ext cx="3508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200" b="0" dirty="0">
                <a:latin typeface="Univers 47 CondensedLight" panose="00000400000000000000" pitchFamily="2" charset="0"/>
                <a:sym typeface="Univers 47 CondensedLight" panose="00000400000000000000" pitchFamily="2" charset="0"/>
              </a:rPr>
              <a:t>Gesamt</a:t>
            </a:r>
          </a:p>
        </p:txBody>
      </p:sp>
      <p:sp>
        <p:nvSpPr>
          <p:cNvPr id="56" name="Text Placeholder 2"/>
          <p:cNvSpPr>
            <a:spLocks noGrp="1"/>
          </p:cNvSpPr>
          <p:nvPr>
            <p:custDataLst>
              <p:tags r:id="rId11"/>
            </p:custDataLst>
          </p:nvPr>
        </p:nvSpPr>
        <p:spPr bwMode="gray">
          <a:xfrm>
            <a:off x="1225550" y="3346450"/>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2790E016-6C96-48C5-8742-CB3938E2FDBF}" type="datetime'''''''''''''''9''''''''''''9'''''''''''''''''''''''''">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99</a:t>
            </a:fld>
            <a:endParaRPr lang="it-IT" sz="1200" b="0" dirty="0">
              <a:latin typeface="Univers 47 CondensedLight" panose="00000400000000000000" pitchFamily="2" charset="0"/>
              <a:sym typeface="Univers 47 CondensedLight" panose="00000400000000000000" pitchFamily="2" charset="0"/>
            </a:endParaRPr>
          </a:p>
        </p:txBody>
      </p:sp>
      <p:sp>
        <p:nvSpPr>
          <p:cNvPr id="55" name="Text Placeholder 2"/>
          <p:cNvSpPr>
            <a:spLocks noGrp="1"/>
          </p:cNvSpPr>
          <p:nvPr>
            <p:custDataLst>
              <p:tags r:id="rId12"/>
            </p:custDataLst>
          </p:nvPr>
        </p:nvSpPr>
        <p:spPr bwMode="gray">
          <a:xfrm>
            <a:off x="4002088" y="1228725"/>
            <a:ext cx="24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EF41B96D-93F8-4A4E-AA7E-F5DE39A6B0F6}" type="datetime'''2''0''''''''''''''''''''''''''''''''''''''3'''''''''''''''''">
              <a:rPr lang="it-IT" altLang="en-US" sz="1200" smtClean="0">
                <a:latin typeface="Univers 47 CondensedLight" panose="00000400000000000000" pitchFamily="2" charset="0"/>
                <a:sym typeface="Univers 47 CondensedLight" panose="00000400000000000000" pitchFamily="2" charset="0"/>
              </a:rPr>
              <a:pPr algn="ctr">
                <a:spcBef>
                  <a:spcPct val="0"/>
                </a:spcBef>
                <a:spcAft>
                  <a:spcPct val="0"/>
                </a:spcAft>
              </a:pPr>
              <a:t>203</a:t>
            </a:fld>
            <a:endParaRPr lang="it-IT" sz="1200" dirty="0">
              <a:latin typeface="Univers 47 CondensedLight" panose="00000400000000000000" pitchFamily="2" charset="0"/>
              <a:sym typeface="Univers 47 CondensedLight" panose="00000400000000000000" pitchFamily="2" charset="0"/>
            </a:endParaRPr>
          </a:p>
        </p:txBody>
      </p:sp>
      <p:sp>
        <p:nvSpPr>
          <p:cNvPr id="57" name="AutoShape 39"/>
          <p:cNvSpPr>
            <a:spLocks noChangeArrowheads="1"/>
          </p:cNvSpPr>
          <p:nvPr/>
        </p:nvSpPr>
        <p:spPr bwMode="auto">
          <a:xfrm>
            <a:off x="5459468" y="1572786"/>
            <a:ext cx="3721746" cy="1764586"/>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1150" dirty="0">
                <a:latin typeface="Univers 47 CondensedLight" panose="00000400000000000000" pitchFamily="2" charset="0"/>
              </a:rPr>
              <a:t>Die  Kosten der Eisenbahnbauten setzen sich hauptsächlich wie folgt zusammen:</a:t>
            </a:r>
          </a:p>
          <a:p>
            <a:pPr>
              <a:spcBef>
                <a:spcPts val="150"/>
              </a:spcBef>
              <a:spcAft>
                <a:spcPts val="150"/>
              </a:spcAft>
            </a:pPr>
            <a:r>
              <a:rPr lang="it-IT" sz="1150" dirty="0">
                <a:latin typeface="Univers 47 CondensedLight" panose="00000400000000000000" pitchFamily="2" charset="0"/>
              </a:rPr>
              <a:t>Signalanlagen für 14 Mio. Euro ;</a:t>
            </a:r>
          </a:p>
          <a:p>
            <a:pPr marL="171450" indent="-171450">
              <a:spcBef>
                <a:spcPts val="150"/>
              </a:spcBef>
              <a:spcAft>
                <a:spcPts val="150"/>
              </a:spcAft>
              <a:buFont typeface="Univers 45 Light" pitchFamily="2" charset="0"/>
              <a:buChar char="—"/>
            </a:pPr>
            <a:r>
              <a:rPr lang="it-IT" sz="1150" dirty="0">
                <a:latin typeface="Univers 47 CondensedLight" panose="00000400000000000000" pitchFamily="2" charset="0"/>
              </a:rPr>
              <a:t>Stützmauern und Lärmschutzbauten für 14 Mio. Euro ;</a:t>
            </a:r>
          </a:p>
          <a:p>
            <a:pPr marL="171450" indent="-171450">
              <a:spcBef>
                <a:spcPts val="150"/>
              </a:spcBef>
              <a:spcAft>
                <a:spcPts val="150"/>
              </a:spcAft>
              <a:buFont typeface="Univers 45 Light" pitchFamily="2" charset="0"/>
              <a:buChar char="—"/>
            </a:pPr>
            <a:r>
              <a:rPr lang="it-IT" sz="1150" dirty="0">
                <a:latin typeface="Univers 47 CondensedLight" panose="00000400000000000000" pitchFamily="2" charset="0"/>
              </a:rPr>
              <a:t>Technisches Areal (Hallen für Anlagen und Aufbereitungsanlagen) für 13 Mio. Euro ;</a:t>
            </a:r>
          </a:p>
          <a:p>
            <a:pPr marL="171450" indent="-171450">
              <a:spcBef>
                <a:spcPts val="150"/>
              </a:spcBef>
              <a:spcAft>
                <a:spcPts val="150"/>
              </a:spcAft>
              <a:buFont typeface="Univers 45 Light" pitchFamily="2" charset="0"/>
              <a:buChar char="—"/>
            </a:pPr>
            <a:r>
              <a:rPr lang="it-IT" sz="1150" dirty="0">
                <a:latin typeface="Univers 47 CondensedLight" panose="00000400000000000000" pitchFamily="2" charset="0"/>
              </a:rPr>
              <a:t>Traktionsbauten für 13 Mio. Euro; und </a:t>
            </a:r>
          </a:p>
          <a:p>
            <a:pPr marL="171450" indent="-171450">
              <a:spcBef>
                <a:spcPts val="150"/>
              </a:spcBef>
              <a:spcAft>
                <a:spcPts val="150"/>
              </a:spcAft>
              <a:buFont typeface="Univers 45 Light" pitchFamily="2" charset="0"/>
              <a:buChar char="—"/>
            </a:pPr>
            <a:r>
              <a:rPr lang="it-IT" sz="1150" dirty="0">
                <a:latin typeface="Univers 47 CondensedLight" panose="00000400000000000000" pitchFamily="2" charset="0"/>
              </a:rPr>
              <a:t>Gleisanlagen für 10 Mio. Euro .</a:t>
            </a:r>
          </a:p>
        </p:txBody>
      </p:sp>
      <p:sp>
        <p:nvSpPr>
          <p:cNvPr id="58" name="Rettangolo 63"/>
          <p:cNvSpPr/>
          <p:nvPr/>
        </p:nvSpPr>
        <p:spPr>
          <a:xfrm>
            <a:off x="5297543" y="1311215"/>
            <a:ext cx="3976742" cy="2042127"/>
          </a:xfrm>
          <a:prstGeom prst="rect">
            <a:avLst/>
          </a:prstGeom>
          <a:noFill/>
          <a:ln w="12700" cap="rnd" cmpd="sng" algn="ctr">
            <a:solidFill>
              <a:srgbClr val="00A3A1"/>
            </a:solid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endParaRPr lang="it-IT" sz="1050" b="1" i="1" dirty="0">
              <a:solidFill>
                <a:schemeClr val="bg1"/>
              </a:solidFill>
              <a:effectLst/>
              <a:latin typeface="Univers 47 CondensedLight" panose="00000400000000000000" pitchFamily="2" charset="0"/>
            </a:endParaRPr>
          </a:p>
        </p:txBody>
      </p:sp>
      <p:sp>
        <p:nvSpPr>
          <p:cNvPr id="59" name="Rettangolo 63"/>
          <p:cNvSpPr/>
          <p:nvPr/>
        </p:nvSpPr>
        <p:spPr>
          <a:xfrm>
            <a:off x="5416605" y="1284620"/>
            <a:ext cx="1319136" cy="270474"/>
          </a:xfrm>
          <a:prstGeom prst="rect">
            <a:avLst/>
          </a:prstGeom>
          <a:solidFill>
            <a:schemeClr val="bg1"/>
          </a:solidFill>
          <a:ln w="12700" cap="rnd" cmpd="sng" algn="ctr">
            <a:noFill/>
            <a:prstDash val="solid"/>
          </a:ln>
          <a:effectLst/>
        </p:spPr>
        <p:txBody>
          <a:bodyPr vert="horz" rtlCol="0" anchor="ctr"/>
          <a:lstStyle/>
          <a:p>
            <a:pPr defTabSz="914400"/>
            <a:r>
              <a:rPr lang="it-IT" sz="1200" b="1" i="1" dirty="0">
                <a:solidFill>
                  <a:srgbClr val="00A3A1"/>
                </a:solidFill>
                <a:effectLst/>
                <a:latin typeface="Univers 47 CondensedLight" panose="00000400000000000000" pitchFamily="2" charset="0"/>
              </a:rPr>
              <a:t>Eisenbahnbauten</a:t>
            </a:r>
          </a:p>
        </p:txBody>
      </p:sp>
      <p:sp>
        <p:nvSpPr>
          <p:cNvPr id="60" name="AutoShape 39"/>
          <p:cNvSpPr>
            <a:spLocks noChangeArrowheads="1"/>
          </p:cNvSpPr>
          <p:nvPr/>
        </p:nvSpPr>
        <p:spPr bwMode="auto">
          <a:xfrm>
            <a:off x="5459468" y="4262770"/>
            <a:ext cx="3721746" cy="1179810"/>
          </a:xfrm>
          <a:prstGeom prst="homePlate">
            <a:avLst>
              <a:gd name="adj" fmla="val 0"/>
            </a:avLst>
          </a:prstGeom>
          <a:noFill/>
          <a:ln w="9525">
            <a:noFill/>
            <a:miter lim="800000"/>
            <a:headEnd/>
            <a:tailEnd/>
          </a:ln>
          <a:effectLst/>
        </p:spPr>
        <p:txBody>
          <a:bodyPr wrap="square" anchor="t">
            <a:spAutoFit/>
          </a:bodyPr>
          <a:lstStyle/>
          <a:p>
            <a:r>
              <a:rPr lang="de-DE" sz="1150" dirty="0">
                <a:latin typeface="Univers 47 CondensedLight" panose="00000400000000000000"/>
              </a:rPr>
              <a:t>Die Kosten der zivilen Zusatzbauten setzen sich hauptsächlich wie folgt zusammen:</a:t>
            </a:r>
          </a:p>
          <a:p>
            <a:pPr marL="171450" lvl="0" indent="-171450">
              <a:buFont typeface="Symbol" panose="05050102010706020507" pitchFamily="18" charset="2"/>
              <a:buChar char="-"/>
            </a:pPr>
            <a:r>
              <a:rPr lang="de-DE" sz="1150" dirty="0">
                <a:latin typeface="Univers 47 CondensedLight" panose="00000400000000000000"/>
              </a:rPr>
              <a:t>Neuer Bahnhof für 87 Mio. </a:t>
            </a:r>
            <a:r>
              <a:rPr lang="it-IT" sz="1150" dirty="0">
                <a:latin typeface="Univers 47 CondensedLight" panose="00000400000000000000" pitchFamily="2" charset="0"/>
              </a:rPr>
              <a:t>Euro</a:t>
            </a:r>
            <a:endParaRPr lang="de-DE" sz="1150" dirty="0">
              <a:latin typeface="Univers 47 CondensedLight" panose="00000400000000000000"/>
            </a:endParaRPr>
          </a:p>
          <a:p>
            <a:pPr marL="171450" indent="-171450">
              <a:buFont typeface="Symbol" panose="05050102010706020507" pitchFamily="18" charset="2"/>
              <a:buChar char="-"/>
            </a:pPr>
            <a:r>
              <a:rPr lang="de-DE" sz="1150" dirty="0">
                <a:latin typeface="Univers 47 CondensedLight" panose="00000400000000000000"/>
              </a:rPr>
              <a:t>Bahnhofsbauten für 13 Mio. </a:t>
            </a:r>
            <a:r>
              <a:rPr lang="it-IT" sz="1150" dirty="0">
                <a:latin typeface="Univers 47 CondensedLight" panose="00000400000000000000" pitchFamily="2" charset="0"/>
              </a:rPr>
              <a:t>Euro </a:t>
            </a:r>
            <a:r>
              <a:rPr lang="de-DE" sz="1150" dirty="0">
                <a:latin typeface="Univers 47 CondensedLight" panose="00000400000000000000"/>
              </a:rPr>
              <a:t>und</a:t>
            </a:r>
          </a:p>
          <a:p>
            <a:pPr marL="171450" indent="-171450">
              <a:buFont typeface="Symbol" panose="05050102010706020507" pitchFamily="18" charset="2"/>
              <a:buChar char="-"/>
            </a:pPr>
            <a:r>
              <a:rPr lang="de-DE" sz="1150" dirty="0">
                <a:latin typeface="Univers 47 CondensedLight" panose="00000400000000000000"/>
              </a:rPr>
              <a:t>Verwaltungsbauten für 6 Mio. </a:t>
            </a:r>
            <a:r>
              <a:rPr lang="it-IT" sz="1150" dirty="0">
                <a:latin typeface="Univers 47 CondensedLight" panose="00000400000000000000" pitchFamily="2" charset="0"/>
              </a:rPr>
              <a:t>Euro</a:t>
            </a:r>
            <a:endParaRPr lang="it-IT" sz="1150" dirty="0">
              <a:latin typeface="Univers 47 CondensedLight" panose="00000400000000000000"/>
            </a:endParaRPr>
          </a:p>
          <a:p>
            <a:pPr>
              <a:spcBef>
                <a:spcPts val="150"/>
              </a:spcBef>
              <a:spcAft>
                <a:spcPts val="150"/>
              </a:spcAft>
            </a:pPr>
            <a:endParaRPr lang="it-IT" sz="1150" dirty="0">
              <a:latin typeface="Univers 47 CondensedLight" panose="00000400000000000000" pitchFamily="2" charset="0"/>
            </a:endParaRPr>
          </a:p>
        </p:txBody>
      </p:sp>
      <p:sp>
        <p:nvSpPr>
          <p:cNvPr id="61" name="Rettangolo 63"/>
          <p:cNvSpPr/>
          <p:nvPr/>
        </p:nvSpPr>
        <p:spPr>
          <a:xfrm>
            <a:off x="5297543" y="4116720"/>
            <a:ext cx="3976742" cy="1430065"/>
          </a:xfrm>
          <a:prstGeom prst="rect">
            <a:avLst/>
          </a:prstGeom>
          <a:noFill/>
          <a:ln w="12700" cap="rnd" cmpd="sng" algn="ctr">
            <a:solidFill>
              <a:schemeClr val="tx2">
                <a:lumMod val="60000"/>
                <a:lumOff val="40000"/>
              </a:schemeClr>
            </a:solid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endParaRPr lang="it-IT" sz="1050" b="1" i="1" dirty="0">
              <a:solidFill>
                <a:schemeClr val="bg1"/>
              </a:solidFill>
              <a:effectLst/>
              <a:latin typeface="Univers 47 CondensedLight" panose="00000400000000000000" pitchFamily="2" charset="0"/>
            </a:endParaRPr>
          </a:p>
        </p:txBody>
      </p:sp>
      <p:sp>
        <p:nvSpPr>
          <p:cNvPr id="62" name="Rettangolo 63"/>
          <p:cNvSpPr/>
          <p:nvPr/>
        </p:nvSpPr>
        <p:spPr>
          <a:xfrm>
            <a:off x="5416605" y="3964320"/>
            <a:ext cx="1969924" cy="270474"/>
          </a:xfrm>
          <a:prstGeom prst="rect">
            <a:avLst/>
          </a:prstGeom>
          <a:solidFill>
            <a:schemeClr val="bg1"/>
          </a:solidFill>
          <a:ln w="12700" cap="rnd" cmpd="sng" algn="ctr">
            <a:noFill/>
            <a:prstDash val="solid"/>
          </a:ln>
          <a:effectLst/>
        </p:spPr>
        <p:txBody>
          <a:bodyPr vert="horz" rtlCol="0" anchor="ctr"/>
          <a:lstStyle/>
          <a:p>
            <a:pPr defTabSz="914400"/>
            <a:r>
              <a:rPr lang="it-IT" sz="1200" b="1" i="1" dirty="0">
                <a:solidFill>
                  <a:schemeClr val="tx2">
                    <a:lumMod val="60000"/>
                    <a:lumOff val="40000"/>
                  </a:schemeClr>
                </a:solidFill>
                <a:effectLst/>
                <a:latin typeface="Univers 47 CondensedLight" panose="00000400000000000000" pitchFamily="2" charset="0"/>
              </a:rPr>
              <a:t>Zivile Zusatzbauten</a:t>
            </a:r>
          </a:p>
        </p:txBody>
      </p:sp>
      <p:sp>
        <p:nvSpPr>
          <p:cNvPr id="63" name="CasellaDiTesto 66"/>
          <p:cNvSpPr txBox="1"/>
          <p:nvPr/>
        </p:nvSpPr>
        <p:spPr>
          <a:xfrm>
            <a:off x="614363" y="1373188"/>
            <a:ext cx="785835" cy="338554"/>
          </a:xfrm>
          <a:prstGeom prst="rect">
            <a:avLst/>
          </a:prstGeom>
          <a:noFill/>
        </p:spPr>
        <p:txBody>
          <a:bodyPr wrap="square" lIns="0" tIns="0" rIns="0" bIns="0" rtlCol="0">
            <a:sp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defTabSz="914400"/>
            <a:r>
              <a:rPr lang="it-IT" sz="1100" i="1" dirty="0">
                <a:solidFill>
                  <a:srgbClr val="000000"/>
                </a:solidFill>
                <a:latin typeface="Univers 47 CondensedLight" panose="00000400000000000000" pitchFamily="2" charset="0"/>
              </a:rPr>
              <a:t>Millionen Euro</a:t>
            </a:r>
          </a:p>
        </p:txBody>
      </p:sp>
    </p:spTree>
    <p:extLst>
      <p:ext uri="{BB962C8B-B14F-4D97-AF65-F5344CB8AC3E}">
        <p14:creationId xmlns:p14="http://schemas.microsoft.com/office/powerpoint/2010/main" val="311829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1973398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49"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5400" dirty="0">
              <a:latin typeface="KPMG Extralight" panose="020B0303030202040204" pitchFamily="34" charset="0"/>
              <a:cs typeface="Arial" panose="020B0604020202020204" pitchFamily="34" charset="0"/>
              <a:sym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pPr defTabSz="914400"/>
            <a:r>
              <a:rPr lang="it-IT" dirty="0"/>
              <a:t>Kosten der Öffentlichen Eingriffe</a:t>
            </a:r>
          </a:p>
        </p:txBody>
      </p:sp>
      <p:sp>
        <p:nvSpPr>
          <p:cNvPr id="23" name="Rettangolo 63"/>
          <p:cNvSpPr/>
          <p:nvPr/>
        </p:nvSpPr>
        <p:spPr>
          <a:xfrm>
            <a:off x="1719374" y="985912"/>
            <a:ext cx="2643218" cy="360000"/>
          </a:xfrm>
          <a:prstGeom prst="rect">
            <a:avLst/>
          </a:prstGeom>
          <a:noFill/>
          <a:ln w="12700" cap="rnd" cmpd="sng" algn="ctr">
            <a:noFill/>
            <a:prstDash val="solid"/>
          </a:ln>
          <a:effectLst/>
        </p:spPr>
        <p:txBody>
          <a:bodyPr vert="horz" rtlCol="0" anchor="ctr"/>
          <a:lstStyle/>
          <a:p>
            <a:pPr defTabSz="914400"/>
            <a:r>
              <a:rPr lang="it-IT" sz="1200" b="1" i="1" dirty="0">
                <a:solidFill>
                  <a:srgbClr val="00338D"/>
                </a:solidFill>
                <a:effectLst/>
                <a:latin typeface="Univers 47 CondensedLight" panose="00000400000000000000" pitchFamily="2" charset="0"/>
              </a:rPr>
              <a:t>Öffentliche Eingriffe</a:t>
            </a:r>
          </a:p>
        </p:txBody>
      </p:sp>
      <p:sp>
        <p:nvSpPr>
          <p:cNvPr id="24" name="AutoShape 39"/>
          <p:cNvSpPr>
            <a:spLocks noChangeArrowheads="1"/>
          </p:cNvSpPr>
          <p:nvPr/>
        </p:nvSpPr>
        <p:spPr bwMode="auto">
          <a:xfrm>
            <a:off x="1719374" y="1463038"/>
            <a:ext cx="2638680"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Öffentliche Grünanlagen mit Ausstattung</a:t>
            </a:r>
          </a:p>
        </p:txBody>
      </p:sp>
      <p:sp>
        <p:nvSpPr>
          <p:cNvPr id="25" name="AutoShape 39"/>
          <p:cNvSpPr>
            <a:spLocks noChangeArrowheads="1"/>
          </p:cNvSpPr>
          <p:nvPr/>
        </p:nvSpPr>
        <p:spPr bwMode="auto">
          <a:xfrm>
            <a:off x="1719374" y="1648563"/>
            <a:ext cx="2638680" cy="415498"/>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Straßen, Infrastruktur und öffentliche Parkplätze</a:t>
            </a:r>
          </a:p>
        </p:txBody>
      </p:sp>
      <p:sp>
        <p:nvSpPr>
          <p:cNvPr id="26" name="AutoShape 39"/>
          <p:cNvSpPr>
            <a:spLocks noChangeArrowheads="1"/>
          </p:cNvSpPr>
          <p:nvPr/>
        </p:nvSpPr>
        <p:spPr bwMode="auto">
          <a:xfrm>
            <a:off x="4460663" y="1463038"/>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m²</a:t>
            </a:r>
          </a:p>
        </p:txBody>
      </p:sp>
      <p:sp>
        <p:nvSpPr>
          <p:cNvPr id="27" name="AutoShape 39"/>
          <p:cNvSpPr>
            <a:spLocks noChangeArrowheads="1"/>
          </p:cNvSpPr>
          <p:nvPr/>
        </p:nvSpPr>
        <p:spPr bwMode="auto">
          <a:xfrm>
            <a:off x="1719374" y="1995670"/>
            <a:ext cx="2638680"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Landwirtschaftliches Grün</a:t>
            </a:r>
          </a:p>
        </p:txBody>
      </p:sp>
      <p:sp>
        <p:nvSpPr>
          <p:cNvPr id="28" name="Rettangolo 63"/>
          <p:cNvSpPr/>
          <p:nvPr/>
        </p:nvSpPr>
        <p:spPr>
          <a:xfrm>
            <a:off x="4460663" y="985912"/>
            <a:ext cx="1121476"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Maßeinheit</a:t>
            </a:r>
          </a:p>
        </p:txBody>
      </p:sp>
      <p:sp>
        <p:nvSpPr>
          <p:cNvPr id="29" name="Rettangolo 63"/>
          <p:cNvSpPr/>
          <p:nvPr/>
        </p:nvSpPr>
        <p:spPr>
          <a:xfrm>
            <a:off x="5712378" y="985912"/>
            <a:ext cx="868494"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Menge (a)</a:t>
            </a:r>
          </a:p>
        </p:txBody>
      </p:sp>
      <p:sp>
        <p:nvSpPr>
          <p:cNvPr id="30" name="Rettangolo 63"/>
          <p:cNvSpPr/>
          <p:nvPr/>
        </p:nvSpPr>
        <p:spPr>
          <a:xfrm>
            <a:off x="6711737" y="985912"/>
            <a:ext cx="1265273"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Einheitskosten  €</a:t>
            </a:r>
          </a:p>
          <a:p>
            <a:pPr algn="ctr" defTabSz="914400"/>
            <a:r>
              <a:rPr lang="it-IT" sz="1200" b="1" i="1" dirty="0">
                <a:solidFill>
                  <a:srgbClr val="00338D"/>
                </a:solidFill>
                <a:effectLst/>
                <a:latin typeface="Univers 47 CondensedLight" panose="00000400000000000000" pitchFamily="2" charset="0"/>
              </a:rPr>
              <a:t>(b)</a:t>
            </a:r>
          </a:p>
        </p:txBody>
      </p:sp>
      <p:sp>
        <p:nvSpPr>
          <p:cNvPr id="31" name="Rettangolo 63"/>
          <p:cNvSpPr/>
          <p:nvPr/>
        </p:nvSpPr>
        <p:spPr>
          <a:xfrm>
            <a:off x="8104551" y="985912"/>
            <a:ext cx="1237072"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Kosten € Mio. </a:t>
            </a:r>
          </a:p>
          <a:p>
            <a:pPr algn="ctr" defTabSz="914400"/>
            <a:r>
              <a:rPr lang="it-IT" sz="1200" b="1" i="1" dirty="0">
                <a:solidFill>
                  <a:srgbClr val="00338D"/>
                </a:solidFill>
                <a:effectLst/>
                <a:latin typeface="Univers 47 CondensedLight" panose="00000400000000000000" pitchFamily="2" charset="0"/>
              </a:rPr>
              <a:t>(a*b)</a:t>
            </a:r>
          </a:p>
        </p:txBody>
      </p:sp>
      <p:sp>
        <p:nvSpPr>
          <p:cNvPr id="32" name="Rettangolo 63"/>
          <p:cNvSpPr/>
          <p:nvPr/>
        </p:nvSpPr>
        <p:spPr>
          <a:xfrm>
            <a:off x="612405" y="1484302"/>
            <a:ext cx="1006987" cy="1028545"/>
          </a:xfrm>
          <a:prstGeom prst="rect">
            <a:avLst/>
          </a:prstGeom>
          <a:solidFill>
            <a:srgbClr val="00A3A1"/>
          </a:solidFill>
          <a:ln w="12700" cap="rnd" cmpd="sng" algn="ctr">
            <a:no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r>
              <a:rPr lang="it-IT" sz="1050" b="1" i="1" dirty="0">
                <a:solidFill>
                  <a:schemeClr val="bg1"/>
                </a:solidFill>
                <a:effectLst/>
                <a:latin typeface="Univers 47 CondensedLight" panose="00000400000000000000" pitchFamily="2" charset="0"/>
              </a:rPr>
              <a:t>Öffentliche Freiflächen</a:t>
            </a:r>
          </a:p>
        </p:txBody>
      </p:sp>
      <p:sp>
        <p:nvSpPr>
          <p:cNvPr id="33" name="AutoShape 39"/>
          <p:cNvSpPr>
            <a:spLocks noChangeArrowheads="1"/>
          </p:cNvSpPr>
          <p:nvPr/>
        </p:nvSpPr>
        <p:spPr bwMode="auto">
          <a:xfrm>
            <a:off x="4460663" y="1729354"/>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m²</a:t>
            </a:r>
          </a:p>
        </p:txBody>
      </p:sp>
      <p:sp>
        <p:nvSpPr>
          <p:cNvPr id="34" name="AutoShape 39"/>
          <p:cNvSpPr>
            <a:spLocks noChangeArrowheads="1"/>
          </p:cNvSpPr>
          <p:nvPr/>
        </p:nvSpPr>
        <p:spPr bwMode="auto">
          <a:xfrm>
            <a:off x="4460663" y="1995670"/>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m²</a:t>
            </a:r>
          </a:p>
        </p:txBody>
      </p:sp>
      <p:sp>
        <p:nvSpPr>
          <p:cNvPr id="35" name="AutoShape 39"/>
          <p:cNvSpPr>
            <a:spLocks noChangeArrowheads="1"/>
          </p:cNvSpPr>
          <p:nvPr/>
        </p:nvSpPr>
        <p:spPr bwMode="auto">
          <a:xfrm>
            <a:off x="5712378" y="1463038"/>
            <a:ext cx="868494"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47.982</a:t>
            </a:r>
          </a:p>
        </p:txBody>
      </p:sp>
      <p:sp>
        <p:nvSpPr>
          <p:cNvPr id="36" name="AutoShape 39"/>
          <p:cNvSpPr>
            <a:spLocks noChangeArrowheads="1"/>
          </p:cNvSpPr>
          <p:nvPr/>
        </p:nvSpPr>
        <p:spPr bwMode="auto">
          <a:xfrm>
            <a:off x="5712378" y="1729354"/>
            <a:ext cx="868494"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94.811</a:t>
            </a:r>
          </a:p>
        </p:txBody>
      </p:sp>
      <p:sp>
        <p:nvSpPr>
          <p:cNvPr id="37" name="AutoShape 39"/>
          <p:cNvSpPr>
            <a:spLocks noChangeArrowheads="1"/>
          </p:cNvSpPr>
          <p:nvPr/>
        </p:nvSpPr>
        <p:spPr bwMode="auto">
          <a:xfrm>
            <a:off x="5712378" y="1995670"/>
            <a:ext cx="868494"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11.614</a:t>
            </a:r>
          </a:p>
        </p:txBody>
      </p:sp>
      <p:sp>
        <p:nvSpPr>
          <p:cNvPr id="38" name="AutoShape 39"/>
          <p:cNvSpPr>
            <a:spLocks noChangeArrowheads="1"/>
          </p:cNvSpPr>
          <p:nvPr/>
        </p:nvSpPr>
        <p:spPr bwMode="auto">
          <a:xfrm>
            <a:off x="8104551" y="1463038"/>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a:t>
            </a:r>
          </a:p>
        </p:txBody>
      </p:sp>
      <p:sp>
        <p:nvSpPr>
          <p:cNvPr id="39" name="AutoShape 39"/>
          <p:cNvSpPr>
            <a:spLocks noChangeArrowheads="1"/>
          </p:cNvSpPr>
          <p:nvPr/>
        </p:nvSpPr>
        <p:spPr bwMode="auto">
          <a:xfrm>
            <a:off x="8104551" y="1729354"/>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a:t>
            </a:r>
          </a:p>
        </p:txBody>
      </p:sp>
      <p:sp>
        <p:nvSpPr>
          <p:cNvPr id="40" name="AutoShape 39"/>
          <p:cNvSpPr>
            <a:spLocks noChangeArrowheads="1"/>
          </p:cNvSpPr>
          <p:nvPr/>
        </p:nvSpPr>
        <p:spPr bwMode="auto">
          <a:xfrm>
            <a:off x="8104551" y="1995670"/>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0,2</a:t>
            </a:r>
          </a:p>
        </p:txBody>
      </p:sp>
      <p:sp>
        <p:nvSpPr>
          <p:cNvPr id="41" name="AutoShape 39"/>
          <p:cNvSpPr>
            <a:spLocks noChangeArrowheads="1"/>
          </p:cNvSpPr>
          <p:nvPr/>
        </p:nvSpPr>
        <p:spPr bwMode="auto">
          <a:xfrm>
            <a:off x="6711737" y="1463038"/>
            <a:ext cx="126527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142</a:t>
            </a:r>
          </a:p>
        </p:txBody>
      </p:sp>
      <p:sp>
        <p:nvSpPr>
          <p:cNvPr id="42" name="AutoShape 39"/>
          <p:cNvSpPr>
            <a:spLocks noChangeArrowheads="1"/>
          </p:cNvSpPr>
          <p:nvPr/>
        </p:nvSpPr>
        <p:spPr bwMode="auto">
          <a:xfrm>
            <a:off x="6711737" y="1729354"/>
            <a:ext cx="126527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264</a:t>
            </a:r>
          </a:p>
        </p:txBody>
      </p:sp>
      <p:sp>
        <p:nvSpPr>
          <p:cNvPr id="43" name="AutoShape 39"/>
          <p:cNvSpPr>
            <a:spLocks noChangeArrowheads="1"/>
          </p:cNvSpPr>
          <p:nvPr/>
        </p:nvSpPr>
        <p:spPr bwMode="auto">
          <a:xfrm>
            <a:off x="6711737" y="1995670"/>
            <a:ext cx="126527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44" name="Line 146"/>
          <p:cNvSpPr>
            <a:spLocks noChangeShapeType="1"/>
          </p:cNvSpPr>
          <p:nvPr/>
        </p:nvSpPr>
        <p:spPr bwMode="auto">
          <a:xfrm flipV="1">
            <a:off x="612405" y="2574360"/>
            <a:ext cx="8784000" cy="0"/>
          </a:xfrm>
          <a:prstGeom prst="line">
            <a:avLst/>
          </a:prstGeom>
          <a:noFill/>
          <a:ln w="9525">
            <a:solidFill>
              <a:schemeClr val="bg1">
                <a:lumMod val="50000"/>
              </a:schemeClr>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000000"/>
              </a:solidFill>
              <a:effectLst/>
              <a:uLnTx/>
              <a:uFillTx/>
              <a:latin typeface="Univers 47 CondensedLight" panose="00000400000000000000" pitchFamily="2" charset="0"/>
            </a:endParaRPr>
          </a:p>
        </p:txBody>
      </p:sp>
      <p:cxnSp>
        <p:nvCxnSpPr>
          <p:cNvPr id="45" name="Connettore 1 44"/>
          <p:cNvCxnSpPr/>
          <p:nvPr/>
        </p:nvCxnSpPr>
        <p:spPr>
          <a:xfrm>
            <a:off x="1719374" y="1367059"/>
            <a:ext cx="2642975"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46" name="Connettore 1 45"/>
          <p:cNvCxnSpPr/>
          <p:nvPr/>
        </p:nvCxnSpPr>
        <p:spPr>
          <a:xfrm>
            <a:off x="4460663" y="1367059"/>
            <a:ext cx="1121476"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47" name="Connettore 1 46"/>
          <p:cNvCxnSpPr/>
          <p:nvPr/>
        </p:nvCxnSpPr>
        <p:spPr>
          <a:xfrm>
            <a:off x="5712378" y="1367059"/>
            <a:ext cx="868494"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50" name="Connettore 1 49"/>
          <p:cNvCxnSpPr/>
          <p:nvPr/>
        </p:nvCxnSpPr>
        <p:spPr>
          <a:xfrm>
            <a:off x="6711737" y="1367059"/>
            <a:ext cx="1265273"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64" name="Connettore 1 63"/>
          <p:cNvCxnSpPr/>
          <p:nvPr/>
        </p:nvCxnSpPr>
        <p:spPr>
          <a:xfrm>
            <a:off x="8104551" y="1367059"/>
            <a:ext cx="1237072"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65" name="Rettangolo 63"/>
          <p:cNvSpPr/>
          <p:nvPr/>
        </p:nvSpPr>
        <p:spPr>
          <a:xfrm>
            <a:off x="612405" y="2635874"/>
            <a:ext cx="1006987" cy="657301"/>
          </a:xfrm>
          <a:prstGeom prst="rect">
            <a:avLst/>
          </a:prstGeom>
          <a:solidFill>
            <a:srgbClr val="00B0F0"/>
          </a:solidFill>
          <a:ln w="12700" cap="rnd" cmpd="sng" algn="ctr">
            <a:no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r>
              <a:rPr lang="it-IT" sz="1050" b="1" i="1" dirty="0">
                <a:solidFill>
                  <a:schemeClr val="bg1"/>
                </a:solidFill>
                <a:effectLst/>
                <a:latin typeface="Univers 47 CondensedLight" panose="00000400000000000000" pitchFamily="2" charset="0"/>
              </a:rPr>
              <a:t>Öffentliche Dienste des Stadtviertels</a:t>
            </a:r>
          </a:p>
        </p:txBody>
      </p:sp>
      <p:sp>
        <p:nvSpPr>
          <p:cNvPr id="66" name="AutoShape 39"/>
          <p:cNvSpPr>
            <a:spLocks noChangeArrowheads="1"/>
          </p:cNvSpPr>
          <p:nvPr/>
        </p:nvSpPr>
        <p:spPr bwMode="auto">
          <a:xfrm>
            <a:off x="1719374" y="2635874"/>
            <a:ext cx="2643218"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Öffentliche Dienste des Stadtviertels</a:t>
            </a:r>
          </a:p>
        </p:txBody>
      </p:sp>
      <p:sp>
        <p:nvSpPr>
          <p:cNvPr id="67" name="AutoShape 39"/>
          <p:cNvSpPr>
            <a:spLocks noChangeArrowheads="1"/>
          </p:cNvSpPr>
          <p:nvPr/>
        </p:nvSpPr>
        <p:spPr bwMode="auto">
          <a:xfrm>
            <a:off x="4460663" y="2635874"/>
            <a:ext cx="1121476"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m³</a:t>
            </a:r>
          </a:p>
        </p:txBody>
      </p:sp>
      <p:sp>
        <p:nvSpPr>
          <p:cNvPr id="68" name="AutoShape 39"/>
          <p:cNvSpPr>
            <a:spLocks noChangeArrowheads="1"/>
          </p:cNvSpPr>
          <p:nvPr/>
        </p:nvSpPr>
        <p:spPr bwMode="auto">
          <a:xfrm>
            <a:off x="5712378" y="2635874"/>
            <a:ext cx="868494"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24.835</a:t>
            </a:r>
          </a:p>
        </p:txBody>
      </p:sp>
      <p:sp>
        <p:nvSpPr>
          <p:cNvPr id="69" name="AutoShape 39"/>
          <p:cNvSpPr>
            <a:spLocks noChangeArrowheads="1"/>
          </p:cNvSpPr>
          <p:nvPr/>
        </p:nvSpPr>
        <p:spPr bwMode="auto">
          <a:xfrm>
            <a:off x="8104551" y="2635874"/>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a:t>
            </a:r>
          </a:p>
        </p:txBody>
      </p:sp>
      <p:sp>
        <p:nvSpPr>
          <p:cNvPr id="70" name="AutoShape 39"/>
          <p:cNvSpPr>
            <a:spLocks noChangeArrowheads="1"/>
          </p:cNvSpPr>
          <p:nvPr/>
        </p:nvSpPr>
        <p:spPr bwMode="auto">
          <a:xfrm>
            <a:off x="6711737" y="2635874"/>
            <a:ext cx="126527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440</a:t>
            </a:r>
          </a:p>
        </p:txBody>
      </p:sp>
      <p:sp>
        <p:nvSpPr>
          <p:cNvPr id="71" name="Line 146"/>
          <p:cNvSpPr>
            <a:spLocks noChangeShapeType="1"/>
          </p:cNvSpPr>
          <p:nvPr/>
        </p:nvSpPr>
        <p:spPr bwMode="auto">
          <a:xfrm flipV="1">
            <a:off x="612405" y="3349237"/>
            <a:ext cx="8784000" cy="0"/>
          </a:xfrm>
          <a:prstGeom prst="line">
            <a:avLst/>
          </a:prstGeom>
          <a:noFill/>
          <a:ln w="9525">
            <a:solidFill>
              <a:schemeClr val="bg1">
                <a:lumMod val="50000"/>
              </a:schemeClr>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000000"/>
              </a:solidFill>
              <a:effectLst/>
              <a:uLnTx/>
              <a:uFillTx/>
              <a:latin typeface="Univers 47 CondensedLight" panose="00000400000000000000" pitchFamily="2" charset="0"/>
            </a:endParaRPr>
          </a:p>
        </p:txBody>
      </p:sp>
      <p:sp>
        <p:nvSpPr>
          <p:cNvPr id="73" name="Rettangolo 63"/>
          <p:cNvSpPr/>
          <p:nvPr/>
        </p:nvSpPr>
        <p:spPr>
          <a:xfrm>
            <a:off x="612405" y="3410751"/>
            <a:ext cx="1006987" cy="836119"/>
          </a:xfrm>
          <a:prstGeom prst="rect">
            <a:avLst/>
          </a:prstGeom>
          <a:solidFill>
            <a:srgbClr val="6D2077"/>
          </a:solidFill>
          <a:ln w="12700" cap="rnd" cmpd="sng" algn="ctr">
            <a:no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r>
              <a:rPr lang="it-IT" sz="1050" b="1" i="1" dirty="0">
                <a:solidFill>
                  <a:schemeClr val="bg1"/>
                </a:solidFill>
                <a:effectLst/>
                <a:latin typeface="Univers 47 CondensedLight" panose="00000400000000000000" pitchFamily="2" charset="0"/>
              </a:rPr>
              <a:t>Öffentliche Dienste  «mitfinanz-ierte Erschließungsbauten"</a:t>
            </a:r>
          </a:p>
        </p:txBody>
      </p:sp>
      <p:sp>
        <p:nvSpPr>
          <p:cNvPr id="74" name="Line 146"/>
          <p:cNvSpPr>
            <a:spLocks noChangeShapeType="1"/>
          </p:cNvSpPr>
          <p:nvPr/>
        </p:nvSpPr>
        <p:spPr bwMode="auto">
          <a:xfrm flipV="1">
            <a:off x="612405" y="4306780"/>
            <a:ext cx="8784000" cy="0"/>
          </a:xfrm>
          <a:prstGeom prst="line">
            <a:avLst/>
          </a:prstGeom>
          <a:noFill/>
          <a:ln w="9525">
            <a:solidFill>
              <a:schemeClr val="bg1">
                <a:lumMod val="50000"/>
              </a:schemeClr>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000000"/>
              </a:solidFill>
              <a:effectLst/>
              <a:uLnTx/>
              <a:uFillTx/>
              <a:latin typeface="Univers 47 CondensedLight" panose="00000400000000000000" pitchFamily="2" charset="0"/>
            </a:endParaRPr>
          </a:p>
        </p:txBody>
      </p:sp>
      <p:sp>
        <p:nvSpPr>
          <p:cNvPr id="75" name="AutoShape 39"/>
          <p:cNvSpPr>
            <a:spLocks noChangeArrowheads="1"/>
          </p:cNvSpPr>
          <p:nvPr/>
        </p:nvSpPr>
        <p:spPr bwMode="auto">
          <a:xfrm>
            <a:off x="1719374" y="3410879"/>
            <a:ext cx="2638680"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Schwimmbad</a:t>
            </a:r>
          </a:p>
        </p:txBody>
      </p:sp>
      <p:sp>
        <p:nvSpPr>
          <p:cNvPr id="76" name="AutoShape 39"/>
          <p:cNvSpPr>
            <a:spLocks noChangeArrowheads="1"/>
          </p:cNvSpPr>
          <p:nvPr/>
        </p:nvSpPr>
        <p:spPr bwMode="auto">
          <a:xfrm>
            <a:off x="1719374" y="3698379"/>
            <a:ext cx="2638680"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Autobusbahnhof</a:t>
            </a:r>
          </a:p>
        </p:txBody>
      </p:sp>
      <p:sp>
        <p:nvSpPr>
          <p:cNvPr id="77" name="AutoShape 39"/>
          <p:cNvSpPr>
            <a:spLocks noChangeArrowheads="1"/>
          </p:cNvSpPr>
          <p:nvPr/>
        </p:nvSpPr>
        <p:spPr bwMode="auto">
          <a:xfrm>
            <a:off x="5712378" y="3410879"/>
            <a:ext cx="868494"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itchFamily="34" charset="0"/>
              </a:rPr>
              <a:t>Gesamt</a:t>
            </a: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78" name="AutoShape 39"/>
          <p:cNvSpPr>
            <a:spLocks noChangeArrowheads="1"/>
          </p:cNvSpPr>
          <p:nvPr/>
        </p:nvSpPr>
        <p:spPr bwMode="auto">
          <a:xfrm>
            <a:off x="5712378" y="3706074"/>
            <a:ext cx="868494"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itchFamily="34" charset="0"/>
              </a:rPr>
              <a:t>Gesamt</a:t>
            </a:r>
            <a:r>
              <a:rPr kumimoji="0" lang="it-IT" sz="1000" b="0" i="0" u="none" strike="noStrike" kern="0" cap="none" spc="0" normalizeH="0" baseline="0" dirty="0">
                <a:ln>
                  <a:noFill/>
                </a:ln>
                <a:solidFill>
                  <a:srgbClr val="00338D"/>
                </a:solidFill>
                <a:effectLst/>
                <a:uLnTx/>
                <a:uFillTx/>
                <a:latin typeface="Univers 47 CondensedLight" panose="00000400000000000000" pitchFamily="2" charset="0"/>
                <a:cs typeface="Arial" pitchFamily="34" charset="0"/>
              </a:rPr>
              <a:t>*</a:t>
            </a:r>
          </a:p>
        </p:txBody>
      </p:sp>
      <p:sp>
        <p:nvSpPr>
          <p:cNvPr id="79" name="AutoShape 39"/>
          <p:cNvSpPr>
            <a:spLocks noChangeArrowheads="1"/>
          </p:cNvSpPr>
          <p:nvPr/>
        </p:nvSpPr>
        <p:spPr bwMode="auto">
          <a:xfrm>
            <a:off x="8104551" y="3410879"/>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a:t>
            </a:r>
          </a:p>
        </p:txBody>
      </p:sp>
      <p:sp>
        <p:nvSpPr>
          <p:cNvPr id="80" name="AutoShape 39"/>
          <p:cNvSpPr>
            <a:spLocks noChangeArrowheads="1"/>
          </p:cNvSpPr>
          <p:nvPr/>
        </p:nvSpPr>
        <p:spPr bwMode="auto">
          <a:xfrm>
            <a:off x="8104551" y="3706074"/>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a:t>
            </a:r>
          </a:p>
        </p:txBody>
      </p:sp>
      <p:sp>
        <p:nvSpPr>
          <p:cNvPr id="95" name="AutoShape 39"/>
          <p:cNvSpPr>
            <a:spLocks noChangeArrowheads="1"/>
          </p:cNvSpPr>
          <p:nvPr/>
        </p:nvSpPr>
        <p:spPr bwMode="auto">
          <a:xfrm>
            <a:off x="1730007" y="2282447"/>
            <a:ext cx="7613689"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FFFFFF"/>
              </a:solidFill>
              <a:latin typeface="Univers 47 CondensedLight" panose="00000400000000000000" pitchFamily="2" charset="0"/>
              <a:cs typeface="Arial" pitchFamily="34" charset="0"/>
            </a:endParaRPr>
          </a:p>
        </p:txBody>
      </p:sp>
      <p:sp>
        <p:nvSpPr>
          <p:cNvPr id="96" name="AutoShape 39"/>
          <p:cNvSpPr>
            <a:spLocks noChangeArrowheads="1"/>
          </p:cNvSpPr>
          <p:nvPr/>
        </p:nvSpPr>
        <p:spPr bwMode="auto">
          <a:xfrm>
            <a:off x="8104551" y="2257229"/>
            <a:ext cx="1237072"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A3A1"/>
                </a:solidFill>
                <a:effectLst/>
                <a:uLnTx/>
                <a:uFillTx/>
                <a:latin typeface="Univers 47 CondensedLight" panose="00000400000000000000" pitchFamily="2" charset="0"/>
                <a:cs typeface="Arial" pitchFamily="34" charset="0"/>
              </a:rPr>
              <a:t>32</a:t>
            </a:r>
          </a:p>
        </p:txBody>
      </p:sp>
      <p:sp>
        <p:nvSpPr>
          <p:cNvPr id="97" name="AutoShape 39"/>
          <p:cNvSpPr>
            <a:spLocks noChangeArrowheads="1"/>
          </p:cNvSpPr>
          <p:nvPr/>
        </p:nvSpPr>
        <p:spPr bwMode="auto">
          <a:xfrm>
            <a:off x="1719374" y="2261076"/>
            <a:ext cx="2638680"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b="1" i="1" dirty="0">
                <a:solidFill>
                  <a:srgbClr val="00A3A1"/>
                </a:solidFill>
                <a:latin typeface="Univers 47 CondensedLight" panose="00000400000000000000" pitchFamily="2" charset="0"/>
                <a:cs typeface="Arial" pitchFamily="34" charset="0"/>
              </a:rPr>
              <a:t>Gesamt</a:t>
            </a:r>
          </a:p>
        </p:txBody>
      </p:sp>
      <p:sp>
        <p:nvSpPr>
          <p:cNvPr id="98" name="AutoShape 39"/>
          <p:cNvSpPr>
            <a:spLocks noChangeArrowheads="1"/>
          </p:cNvSpPr>
          <p:nvPr/>
        </p:nvSpPr>
        <p:spPr bwMode="auto">
          <a:xfrm>
            <a:off x="1730007" y="3062775"/>
            <a:ext cx="7613689"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FFFFFF"/>
              </a:solidFill>
              <a:latin typeface="Univers 47 CondensedLight" panose="00000400000000000000" pitchFamily="2" charset="0"/>
              <a:cs typeface="Arial" pitchFamily="34" charset="0"/>
            </a:endParaRPr>
          </a:p>
        </p:txBody>
      </p:sp>
      <p:sp>
        <p:nvSpPr>
          <p:cNvPr id="99" name="AutoShape 39"/>
          <p:cNvSpPr>
            <a:spLocks noChangeArrowheads="1"/>
          </p:cNvSpPr>
          <p:nvPr/>
        </p:nvSpPr>
        <p:spPr bwMode="auto">
          <a:xfrm>
            <a:off x="8104551" y="3035827"/>
            <a:ext cx="1237072" cy="276999"/>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200" b="1" kern="0" dirty="0">
                <a:solidFill>
                  <a:srgbClr val="00B0F0"/>
                </a:solidFill>
                <a:latin typeface="Univers 47 CondensedLight" panose="00000400000000000000" pitchFamily="2" charset="0"/>
                <a:cs typeface="Arial" pitchFamily="34" charset="0"/>
              </a:rPr>
              <a:t>11</a:t>
            </a:r>
          </a:p>
        </p:txBody>
      </p:sp>
      <p:sp>
        <p:nvSpPr>
          <p:cNvPr id="100" name="AutoShape 39"/>
          <p:cNvSpPr>
            <a:spLocks noChangeArrowheads="1"/>
          </p:cNvSpPr>
          <p:nvPr/>
        </p:nvSpPr>
        <p:spPr bwMode="auto">
          <a:xfrm>
            <a:off x="1719374" y="3034358"/>
            <a:ext cx="2638680"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b="1" i="1" dirty="0">
                <a:solidFill>
                  <a:srgbClr val="00B0F0"/>
                </a:solidFill>
                <a:latin typeface="Univers 47 CondensedLight" panose="00000400000000000000" pitchFamily="2" charset="0"/>
                <a:cs typeface="Arial" pitchFamily="34" charset="0"/>
              </a:rPr>
              <a:t>Gesamt</a:t>
            </a:r>
          </a:p>
        </p:txBody>
      </p:sp>
      <p:sp>
        <p:nvSpPr>
          <p:cNvPr id="110" name="Rettangolo 63"/>
          <p:cNvSpPr/>
          <p:nvPr/>
        </p:nvSpPr>
        <p:spPr>
          <a:xfrm>
            <a:off x="612405" y="4368294"/>
            <a:ext cx="1006987" cy="754544"/>
          </a:xfrm>
          <a:prstGeom prst="rect">
            <a:avLst/>
          </a:prstGeom>
          <a:solidFill>
            <a:srgbClr val="C6007E"/>
          </a:solidFill>
          <a:ln w="12700" cap="rnd" cmpd="sng" algn="ctr">
            <a:no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r>
              <a:rPr lang="it-IT" sz="1050" b="1" i="1" dirty="0">
                <a:solidFill>
                  <a:schemeClr val="bg1"/>
                </a:solidFill>
                <a:latin typeface="Univers 47 CondensedLight" panose="00000400000000000000" pitchFamily="2" charset="0"/>
              </a:rPr>
              <a:t>Ausstattung und öffentliche </a:t>
            </a:r>
            <a:r>
              <a:rPr lang="it-IT" sz="1050" b="1" i="1" dirty="0" err="1">
                <a:solidFill>
                  <a:schemeClr val="bg1"/>
                </a:solidFill>
                <a:latin typeface="Univers 47 CondensedLight" panose="00000400000000000000" pitchFamily="2" charset="0"/>
              </a:rPr>
              <a:t>Stadtdienste</a:t>
            </a:r>
            <a:endParaRPr lang="it-IT" sz="1050" b="1" i="1" dirty="0">
              <a:solidFill>
                <a:schemeClr val="bg1"/>
              </a:solidFill>
              <a:latin typeface="Univers 47 CondensedLight" panose="00000400000000000000" pitchFamily="2" charset="0"/>
            </a:endParaRPr>
          </a:p>
        </p:txBody>
      </p:sp>
      <p:sp>
        <p:nvSpPr>
          <p:cNvPr id="111" name="Line 146"/>
          <p:cNvSpPr>
            <a:spLocks noChangeShapeType="1"/>
          </p:cNvSpPr>
          <p:nvPr/>
        </p:nvSpPr>
        <p:spPr bwMode="auto">
          <a:xfrm flipV="1">
            <a:off x="612405" y="5184665"/>
            <a:ext cx="8784000" cy="0"/>
          </a:xfrm>
          <a:prstGeom prst="line">
            <a:avLst/>
          </a:prstGeom>
          <a:noFill/>
          <a:ln w="9525">
            <a:solidFill>
              <a:schemeClr val="bg1">
                <a:lumMod val="50000"/>
              </a:schemeClr>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000000"/>
              </a:solidFill>
              <a:effectLst/>
              <a:uLnTx/>
              <a:uFillTx/>
              <a:latin typeface="Univers 47 CondensedLight" panose="00000400000000000000" pitchFamily="2" charset="0"/>
            </a:endParaRPr>
          </a:p>
        </p:txBody>
      </p:sp>
      <p:sp>
        <p:nvSpPr>
          <p:cNvPr id="122" name="AutoShape 39"/>
          <p:cNvSpPr>
            <a:spLocks noChangeArrowheads="1"/>
          </p:cNvSpPr>
          <p:nvPr/>
        </p:nvSpPr>
        <p:spPr bwMode="auto">
          <a:xfrm>
            <a:off x="1719374" y="4609217"/>
            <a:ext cx="2638680"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Kultureinrichtungen und Museen</a:t>
            </a:r>
          </a:p>
        </p:txBody>
      </p:sp>
      <p:sp>
        <p:nvSpPr>
          <p:cNvPr id="126" name="AutoShape 39"/>
          <p:cNvSpPr>
            <a:spLocks noChangeArrowheads="1"/>
          </p:cNvSpPr>
          <p:nvPr/>
        </p:nvSpPr>
        <p:spPr bwMode="auto">
          <a:xfrm>
            <a:off x="8104551" y="4609217"/>
            <a:ext cx="1237072"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30</a:t>
            </a:r>
          </a:p>
        </p:txBody>
      </p:sp>
      <p:sp>
        <p:nvSpPr>
          <p:cNvPr id="169" name="Rettangolo 63"/>
          <p:cNvSpPr/>
          <p:nvPr/>
        </p:nvSpPr>
        <p:spPr>
          <a:xfrm>
            <a:off x="612405" y="5246179"/>
            <a:ext cx="1006987" cy="754544"/>
          </a:xfrm>
          <a:prstGeom prst="rect">
            <a:avLst/>
          </a:prstGeom>
          <a:solidFill>
            <a:srgbClr val="E3686D"/>
          </a:solidFill>
          <a:ln w="12700" cap="rnd" cmpd="sng" algn="ctr">
            <a:no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r>
              <a:rPr lang="it-IT" sz="1050" b="1" i="1" dirty="0">
                <a:solidFill>
                  <a:schemeClr val="bg1"/>
                </a:solidFill>
                <a:latin typeface="Univers 47 CondensedLight" panose="00000400000000000000" pitchFamily="2" charset="0"/>
              </a:rPr>
              <a:t>Anderes </a:t>
            </a:r>
          </a:p>
        </p:txBody>
      </p:sp>
      <p:sp>
        <p:nvSpPr>
          <p:cNvPr id="170" name="Line 146"/>
          <p:cNvSpPr>
            <a:spLocks noChangeShapeType="1"/>
          </p:cNvSpPr>
          <p:nvPr/>
        </p:nvSpPr>
        <p:spPr bwMode="auto">
          <a:xfrm flipV="1">
            <a:off x="612405" y="6060941"/>
            <a:ext cx="8784000" cy="0"/>
          </a:xfrm>
          <a:prstGeom prst="line">
            <a:avLst/>
          </a:prstGeom>
          <a:noFill/>
          <a:ln w="9525">
            <a:solidFill>
              <a:schemeClr val="bg1">
                <a:lumMod val="50000"/>
              </a:schemeClr>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000000"/>
              </a:solidFill>
              <a:effectLst/>
              <a:uLnTx/>
              <a:uFillTx/>
              <a:latin typeface="Univers 47 CondensedLight" panose="00000400000000000000" pitchFamily="2" charset="0"/>
            </a:endParaRPr>
          </a:p>
        </p:txBody>
      </p:sp>
      <p:sp>
        <p:nvSpPr>
          <p:cNvPr id="172" name="AutoShape 39"/>
          <p:cNvSpPr>
            <a:spLocks noChangeArrowheads="1"/>
          </p:cNvSpPr>
          <p:nvPr/>
        </p:nvSpPr>
        <p:spPr bwMode="auto">
          <a:xfrm>
            <a:off x="8104551" y="5747256"/>
            <a:ext cx="1237072"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E3686D"/>
                </a:solidFill>
                <a:latin typeface="Univers 47 CondensedLight" panose="00000400000000000000" pitchFamily="2" charset="0"/>
                <a:cs typeface="Arial" pitchFamily="34" charset="0"/>
              </a:rPr>
              <a:t>72</a:t>
            </a:r>
            <a:endParaRPr kumimoji="0" lang="en-US" sz="1200" b="1" i="0" u="none" strike="noStrike" kern="0" cap="none" spc="0" normalizeH="0" baseline="0" noProof="0" dirty="0">
              <a:ln>
                <a:noFill/>
              </a:ln>
              <a:solidFill>
                <a:srgbClr val="E3686D"/>
              </a:solidFill>
              <a:effectLst/>
              <a:uLnTx/>
              <a:uFillTx/>
              <a:latin typeface="Univers 47 CondensedLight" panose="00000400000000000000" pitchFamily="2" charset="0"/>
              <a:cs typeface="Arial" pitchFamily="34" charset="0"/>
            </a:endParaRPr>
          </a:p>
        </p:txBody>
      </p:sp>
      <p:sp>
        <p:nvSpPr>
          <p:cNvPr id="173" name="AutoShape 39"/>
          <p:cNvSpPr>
            <a:spLocks noChangeArrowheads="1"/>
          </p:cNvSpPr>
          <p:nvPr/>
        </p:nvSpPr>
        <p:spPr bwMode="auto">
          <a:xfrm>
            <a:off x="1719374" y="5747256"/>
            <a:ext cx="2638680"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b="1" i="1" dirty="0">
                <a:solidFill>
                  <a:srgbClr val="E3686D"/>
                </a:solidFill>
                <a:latin typeface="Univers 47 CondensedLight" panose="00000400000000000000" pitchFamily="2" charset="0"/>
                <a:cs typeface="Arial" pitchFamily="34" charset="0"/>
              </a:rPr>
              <a:t>Gesamt</a:t>
            </a:r>
          </a:p>
        </p:txBody>
      </p:sp>
      <p:sp>
        <p:nvSpPr>
          <p:cNvPr id="194" name="AutoShape 39"/>
          <p:cNvSpPr>
            <a:spLocks noChangeArrowheads="1"/>
          </p:cNvSpPr>
          <p:nvPr/>
        </p:nvSpPr>
        <p:spPr bwMode="auto">
          <a:xfrm>
            <a:off x="1730007" y="6123743"/>
            <a:ext cx="7613689"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195" name="AutoShape 39"/>
          <p:cNvSpPr>
            <a:spLocks noChangeArrowheads="1"/>
          </p:cNvSpPr>
          <p:nvPr/>
        </p:nvSpPr>
        <p:spPr bwMode="auto">
          <a:xfrm>
            <a:off x="8104551" y="6092814"/>
            <a:ext cx="1237072"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115</a:t>
            </a:r>
          </a:p>
        </p:txBody>
      </p:sp>
      <p:sp>
        <p:nvSpPr>
          <p:cNvPr id="196" name="AutoShape 39"/>
          <p:cNvSpPr>
            <a:spLocks noChangeArrowheads="1"/>
          </p:cNvSpPr>
          <p:nvPr/>
        </p:nvSpPr>
        <p:spPr bwMode="auto">
          <a:xfrm>
            <a:off x="1719374" y="6096662"/>
            <a:ext cx="2638680"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b="1" i="1" dirty="0">
                <a:solidFill>
                  <a:srgbClr val="00338D"/>
                </a:solidFill>
                <a:latin typeface="Univers 47 CondensedLight" panose="00000400000000000000" pitchFamily="2" charset="0"/>
                <a:cs typeface="Arial" pitchFamily="34" charset="0"/>
              </a:rPr>
              <a:t>Gesamtkosten öffentliche Eingriffe</a:t>
            </a:r>
          </a:p>
        </p:txBody>
      </p:sp>
      <p:sp>
        <p:nvSpPr>
          <p:cNvPr id="197" name="AutoShape 39"/>
          <p:cNvSpPr>
            <a:spLocks noChangeArrowheads="1"/>
          </p:cNvSpPr>
          <p:nvPr/>
        </p:nvSpPr>
        <p:spPr bwMode="auto">
          <a:xfrm>
            <a:off x="614478" y="6356781"/>
            <a:ext cx="4673011" cy="215444"/>
          </a:xfrm>
          <a:prstGeom prst="homePlate">
            <a:avLst>
              <a:gd name="adj" fmla="val 0"/>
            </a:avLst>
          </a:prstGeom>
          <a:noFill/>
          <a:ln w="9525">
            <a:noFill/>
            <a:miter lim="800000"/>
            <a:headEnd/>
            <a:tailEn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800" kern="0" dirty="0">
                <a:latin typeface="Univers 47 CondensedLight" panose="00000400000000000000" pitchFamily="2" charset="0"/>
                <a:cs typeface="Arial" pitchFamily="34" charset="0"/>
              </a:rPr>
              <a:t>*vgl. nachfolgende Folie</a:t>
            </a:r>
            <a:endParaRPr kumimoji="0" lang="en-US" sz="800" b="0" i="0" u="none" strike="noStrike" kern="0" cap="none" spc="0" normalizeH="0" baseline="0" noProof="0" dirty="0">
              <a:ln>
                <a:noFill/>
              </a:ln>
              <a:effectLst/>
              <a:uLnTx/>
              <a:uFillTx/>
              <a:latin typeface="Univers 47 CondensedLight" panose="00000400000000000000" pitchFamily="2" charset="0"/>
              <a:cs typeface="Arial" pitchFamily="34" charset="0"/>
            </a:endParaRPr>
          </a:p>
        </p:txBody>
      </p:sp>
    </p:spTree>
    <p:extLst>
      <p:ext uri="{BB962C8B-B14F-4D97-AF65-F5344CB8AC3E}">
        <p14:creationId xmlns:p14="http://schemas.microsoft.com/office/powerpoint/2010/main" val="178836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10694529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93"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5400" dirty="0">
              <a:latin typeface="KPMG Extralight" panose="020B0303030202040204" pitchFamily="34" charset="0"/>
              <a:cs typeface="Arial" panose="020B0604020202020204" pitchFamily="34" charset="0"/>
              <a:sym typeface="KPMG Extralight" panose="020B0303030202040204" pitchFamily="34" charset="0"/>
            </a:endParaRPr>
          </a:p>
        </p:txBody>
      </p:sp>
      <p:sp>
        <p:nvSpPr>
          <p:cNvPr id="179" name="Title 1"/>
          <p:cNvSpPr>
            <a:spLocks noGrp="1"/>
          </p:cNvSpPr>
          <p:nvPr>
            <p:ph type="title"/>
          </p:nvPr>
        </p:nvSpPr>
        <p:spPr>
          <a:xfrm>
            <a:off x="614478" y="380997"/>
            <a:ext cx="8684266" cy="580812"/>
          </a:xfrm>
        </p:spPr>
        <p:txBody>
          <a:bodyPr/>
          <a:lstStyle/>
          <a:p>
            <a:pPr defTabSz="914400"/>
            <a:r>
              <a:rPr lang="it-IT" sz="4000" dirty="0"/>
              <a:t>Mitfinanzierte Erschließungsbauten</a:t>
            </a:r>
          </a:p>
        </p:txBody>
      </p:sp>
      <p:sp>
        <p:nvSpPr>
          <p:cNvPr id="109" name="Rettangolo 63"/>
          <p:cNvSpPr/>
          <p:nvPr/>
        </p:nvSpPr>
        <p:spPr>
          <a:xfrm>
            <a:off x="663032" y="4808711"/>
            <a:ext cx="8778679" cy="1336280"/>
          </a:xfrm>
          <a:prstGeom prst="rect">
            <a:avLst/>
          </a:prstGeom>
          <a:noFill/>
          <a:ln w="12700" cap="rnd" cmpd="sng" algn="ctr">
            <a:solidFill>
              <a:srgbClr val="6D2077"/>
            </a:solidFill>
            <a:prstDash val="solid"/>
          </a:ln>
          <a:effectLst/>
        </p:spPr>
        <p:txBody>
          <a:bodyPr vert="horz" rtlCol="0" anchor="ctr"/>
          <a:lstStyle/>
          <a:p>
            <a:pPr algn="ctr" defTabSz="914400"/>
            <a:r>
              <a:rPr lang="it-IT" sz="1050" b="1" i="1" dirty="0">
                <a:solidFill>
                  <a:schemeClr val="bg1"/>
                </a:solidFill>
                <a:effectLst/>
                <a:latin typeface="Univers 47 CondensedLight" panose="00000400000000000000" pitchFamily="2" charset="0"/>
              </a:rPr>
              <a:t>Spazi pubblici aperti</a:t>
            </a:r>
          </a:p>
        </p:txBody>
      </p:sp>
      <p:sp>
        <p:nvSpPr>
          <p:cNvPr id="110" name="Rettangolo 63"/>
          <p:cNvSpPr/>
          <p:nvPr/>
        </p:nvSpPr>
        <p:spPr>
          <a:xfrm>
            <a:off x="663032" y="1989458"/>
            <a:ext cx="8778679" cy="2412421"/>
          </a:xfrm>
          <a:prstGeom prst="rect">
            <a:avLst/>
          </a:prstGeom>
          <a:noFill/>
          <a:ln w="12700" cap="rnd" cmpd="sng" algn="ctr">
            <a:solidFill>
              <a:srgbClr val="6D2077"/>
            </a:solidFill>
            <a:prstDash val="solid"/>
          </a:ln>
          <a:effectLst/>
        </p:spPr>
        <p:txBody>
          <a:bodyPr vert="horz" rtlCol="0" anchor="ctr"/>
          <a:lstStyle/>
          <a:p>
            <a:pPr marR="0" lvl="0" indent="0" algn="ctr" defTabSz="914400" fontAlgn="auto">
              <a:lnSpc>
                <a:spcPct val="100000"/>
              </a:lnSpc>
              <a:spcBef>
                <a:spcPts val="0"/>
              </a:spcBef>
              <a:spcAft>
                <a:spcPts val="0"/>
              </a:spcAft>
              <a:buClrTx/>
              <a:buSzTx/>
              <a:buFontTx/>
              <a:buNone/>
              <a:tabLst/>
              <a:defRPr/>
            </a:pPr>
            <a:r>
              <a:rPr lang="it-IT" sz="1050" b="1" i="1" dirty="0">
                <a:solidFill>
                  <a:schemeClr val="bg1"/>
                </a:solidFill>
                <a:effectLst/>
                <a:latin typeface="Univers 47 CondensedLight" panose="00000400000000000000" pitchFamily="2" charset="0"/>
              </a:rPr>
              <a:t>Spazi pubblici aperti</a:t>
            </a:r>
          </a:p>
        </p:txBody>
      </p:sp>
      <p:sp>
        <p:nvSpPr>
          <p:cNvPr id="111" name="Rettangolo 63"/>
          <p:cNvSpPr/>
          <p:nvPr/>
        </p:nvSpPr>
        <p:spPr>
          <a:xfrm>
            <a:off x="951387" y="1848463"/>
            <a:ext cx="1121961" cy="270474"/>
          </a:xfrm>
          <a:prstGeom prst="rect">
            <a:avLst/>
          </a:prstGeom>
          <a:solidFill>
            <a:schemeClr val="bg1"/>
          </a:solidFill>
          <a:ln w="12700" cap="rnd" cmpd="sng" algn="ctr">
            <a:noFill/>
            <a:prstDash val="solid"/>
          </a:ln>
          <a:effectLst/>
        </p:spPr>
        <p:txBody>
          <a:bodyPr vert="horz" rtlCol="0" anchor="ctr"/>
          <a:lstStyle/>
          <a:p>
            <a:pPr algn="ctr" defTabSz="914400"/>
            <a:r>
              <a:rPr lang="it-IT" sz="1200" b="1" i="1" dirty="0">
                <a:solidFill>
                  <a:srgbClr val="6D2077"/>
                </a:solidFill>
                <a:effectLst/>
                <a:latin typeface="Univers 47 CondensedLight" panose="00000400000000000000" pitchFamily="2" charset="0"/>
              </a:rPr>
              <a:t>Schwimmbad</a:t>
            </a:r>
          </a:p>
        </p:txBody>
      </p:sp>
      <p:sp>
        <p:nvSpPr>
          <p:cNvPr id="112" name="AutoShape 39"/>
          <p:cNvSpPr>
            <a:spLocks noChangeArrowheads="1"/>
          </p:cNvSpPr>
          <p:nvPr/>
        </p:nvSpPr>
        <p:spPr bwMode="auto">
          <a:xfrm>
            <a:off x="882358" y="2049289"/>
            <a:ext cx="8597587" cy="6884833"/>
          </a:xfrm>
          <a:prstGeom prst="homePlate">
            <a:avLst>
              <a:gd name="adj" fmla="val 0"/>
            </a:avLst>
          </a:prstGeom>
          <a:noFill/>
          <a:ln w="9525">
            <a:noFill/>
            <a:miter lim="800000"/>
            <a:headEnd/>
            <a:tailEnd/>
          </a:ln>
          <a:effectLst/>
        </p:spPr>
        <p:txBody>
          <a:bodyPr wrap="square" anchor="t">
            <a:spAutoFit/>
          </a:bodyPr>
          <a:lstStyle/>
          <a:p>
            <a:r>
              <a:rPr lang="de-DE" sz="1150" dirty="0">
                <a:latin typeface="Univers 47 CondensedLight" panose="00000400000000000000"/>
              </a:rPr>
              <a:t>Die Gemeinde Bozen hat mit Beschluss des Gemeindeausschusses vom 05.12.2016 beschlossen, in den Bezirk D1 des Masterplans zum Bahnhofsareal ein Schwimmbad einzufügen, bestehend aus zwei Olympiabecken, eines für den Schwimmsport, das andere zum Wasserspringen, sowie einem Kinderbecken.</a:t>
            </a:r>
          </a:p>
          <a:p>
            <a:r>
              <a:rPr lang="de-DE" sz="1150" dirty="0">
                <a:latin typeface="Univers 47 CondensedLight" panose="00000400000000000000"/>
              </a:rPr>
              <a:t>Die Anlage weist folgende Merkmale nach CONI und FINA-Richtlinien 2013-2017 auf:</a:t>
            </a:r>
          </a:p>
          <a:p>
            <a:pPr lvl="0"/>
            <a:r>
              <a:rPr lang="de-DE" sz="1150" dirty="0">
                <a:latin typeface="Univers 47 CondensedLight" panose="00000400000000000000"/>
              </a:rPr>
              <a:t>Olympiabecken mit den Ausmaßen 50 x 25 m, bzw. 10 Bahnen mit 2,5 m Breite und 3 m Tiefe;</a:t>
            </a:r>
          </a:p>
          <a:p>
            <a:pPr lvl="0"/>
            <a:r>
              <a:rPr lang="de-DE" sz="1150" dirty="0">
                <a:latin typeface="Univers 47 CondensedLight" panose="00000400000000000000"/>
              </a:rPr>
              <a:t>Springerbecken im Ausmaß von 25 x 20 m und 5 m Wassertiefe;</a:t>
            </a:r>
          </a:p>
          <a:p>
            <a:pPr lvl="0"/>
            <a:r>
              <a:rPr lang="de-DE" sz="1150" dirty="0">
                <a:latin typeface="Univers 47 CondensedLight" panose="00000400000000000000"/>
              </a:rPr>
              <a:t>Sowie alle weiteren erforderlichen technischen Merkmale und die jeweiligen Dienste für die Austragung von internationalen Wettkämpfen. (FINA-Standard FR3).</a:t>
            </a:r>
          </a:p>
          <a:p>
            <a:r>
              <a:rPr lang="de-DE" sz="1150" dirty="0">
                <a:latin typeface="Univers 47 CondensedLight" panose="00000400000000000000"/>
              </a:rPr>
              <a:t>Das Kinderbecken in Trapezform hat eine Länge von 25 m und Breiten von 7,5 und 5 m. Die Anlage nimmt eine Gesamtfläche von ungefähr 6.200 m² ein, die effektive Fläche des Schwimmbeckens beträgt 1.290 m² und jene für das Wasserspringen 520 m². Die Tribünen mit einer Gesamtfläche von 1.275 m² fassen ungefähr 1.950 Zuschauer mit Blick auf beide Becken. Die Struktur wird insgesamt 17 m Höhe ab dem Beckenrand aufweisen.</a:t>
            </a:r>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r>
              <a:rPr lang="it-IT" dirty="0"/>
              <a:t> </a:t>
            </a:r>
            <a:endParaRPr lang="de-DE" dirty="0"/>
          </a:p>
          <a:p>
            <a:pPr>
              <a:spcBef>
                <a:spcPts val="150"/>
              </a:spcBef>
              <a:spcAft>
                <a:spcPts val="150"/>
              </a:spcAft>
            </a:pPr>
            <a:endParaRPr lang="it-IT" sz="800" dirty="0">
              <a:latin typeface="Univers 47 CondensedLight" panose="00000400000000000000" pitchFamily="2" charset="0"/>
            </a:endParaRPr>
          </a:p>
          <a:p>
            <a:pPr>
              <a:spcBef>
                <a:spcPts val="150"/>
              </a:spcBef>
              <a:spcAft>
                <a:spcPts val="150"/>
              </a:spcAft>
            </a:pPr>
            <a:endParaRPr lang="it-IT" sz="800" dirty="0">
              <a:latin typeface="Univers 47 CondensedLight" panose="00000400000000000000" pitchFamily="2" charset="0"/>
            </a:endParaRPr>
          </a:p>
          <a:p>
            <a:pPr>
              <a:spcBef>
                <a:spcPts val="150"/>
              </a:spcBef>
              <a:spcAft>
                <a:spcPts val="150"/>
              </a:spcAft>
            </a:pPr>
            <a:endParaRPr lang="it-IT" sz="800" dirty="0">
              <a:latin typeface="Univers 47 CondensedLight" panose="00000400000000000000" pitchFamily="2" charset="0"/>
            </a:endParaRPr>
          </a:p>
          <a:p>
            <a:pPr>
              <a:spcBef>
                <a:spcPts val="150"/>
              </a:spcBef>
              <a:spcAft>
                <a:spcPts val="150"/>
              </a:spcAft>
            </a:pPr>
            <a:endParaRPr lang="it-IT" sz="800" dirty="0">
              <a:latin typeface="Univers 47 CondensedLight" panose="00000400000000000000" pitchFamily="2" charset="0"/>
            </a:endParaRPr>
          </a:p>
          <a:p>
            <a:pPr>
              <a:spcBef>
                <a:spcPts val="150"/>
              </a:spcBef>
              <a:spcAft>
                <a:spcPts val="150"/>
              </a:spcAft>
            </a:pPr>
            <a:endParaRPr lang="it-IT" sz="800" dirty="0">
              <a:latin typeface="Univers 47 CondensedLight" panose="00000400000000000000" pitchFamily="2" charset="0"/>
            </a:endParaRPr>
          </a:p>
        </p:txBody>
      </p:sp>
      <p:sp>
        <p:nvSpPr>
          <p:cNvPr id="113" name="AutoShape 39"/>
          <p:cNvSpPr>
            <a:spLocks noChangeArrowheads="1"/>
          </p:cNvSpPr>
          <p:nvPr/>
        </p:nvSpPr>
        <p:spPr bwMode="auto">
          <a:xfrm>
            <a:off x="634436" y="1109125"/>
            <a:ext cx="8807276" cy="725840"/>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1150" dirty="0">
                <a:latin typeface="Univers 47 CondensedLight" panose="00000400000000000000" pitchFamily="2" charset="0"/>
              </a:rPr>
              <a:t>Die folgenden Bauten fallen unter jene, welche der Developer, der durch eine öffentliche Ausschreibung ermittelt wird, errichten wird.</a:t>
            </a:r>
          </a:p>
          <a:p>
            <a:pPr>
              <a:spcBef>
                <a:spcPts val="150"/>
              </a:spcBef>
              <a:spcAft>
                <a:spcPts val="150"/>
              </a:spcAft>
            </a:pPr>
            <a:r>
              <a:rPr lang="it-IT" sz="1150" dirty="0">
                <a:latin typeface="Univers 47 CondensedLight" panose="00000400000000000000" pitchFamily="2" charset="0"/>
              </a:rPr>
              <a:t>Der Developer ist verpflichtet, diese Bauten dem Land zur Verfügung zu stellen.</a:t>
            </a:r>
          </a:p>
          <a:p>
            <a:pPr>
              <a:spcBef>
                <a:spcPts val="150"/>
              </a:spcBef>
              <a:spcAft>
                <a:spcPts val="150"/>
              </a:spcAft>
            </a:pPr>
            <a:endParaRPr lang="it-IT" sz="1150" dirty="0">
              <a:latin typeface="Univers 47 CondensedLight" panose="00000400000000000000" pitchFamily="2" charset="0"/>
            </a:endParaRPr>
          </a:p>
        </p:txBody>
      </p:sp>
      <p:sp>
        <p:nvSpPr>
          <p:cNvPr id="114" name="Rettangolo 63"/>
          <p:cNvSpPr/>
          <p:nvPr/>
        </p:nvSpPr>
        <p:spPr>
          <a:xfrm>
            <a:off x="984852" y="4643559"/>
            <a:ext cx="1658906" cy="270474"/>
          </a:xfrm>
          <a:prstGeom prst="rect">
            <a:avLst/>
          </a:prstGeom>
          <a:solidFill>
            <a:schemeClr val="bg1"/>
          </a:solidFill>
          <a:ln w="12700" cap="rnd" cmpd="sng" algn="ctr">
            <a:noFill/>
            <a:prstDash val="solid"/>
          </a:ln>
          <a:effectLst/>
        </p:spPr>
        <p:txBody>
          <a:bodyPr vert="horz" rtlCol="0" anchor="ctr"/>
          <a:lstStyle/>
          <a:p>
            <a:pPr algn="ctr" defTabSz="914400"/>
            <a:r>
              <a:rPr lang="it-IT" sz="1200" b="1" i="1" dirty="0">
                <a:solidFill>
                  <a:srgbClr val="6D2077"/>
                </a:solidFill>
                <a:latin typeface="Univers 47 CondensedLight" panose="00000400000000000000" pitchFamily="2" charset="0"/>
              </a:rPr>
              <a:t>Autobusbahnhof</a:t>
            </a:r>
            <a:endParaRPr lang="it-IT" sz="1200" b="1" i="1" dirty="0">
              <a:solidFill>
                <a:srgbClr val="6D2077"/>
              </a:solidFill>
              <a:effectLst/>
              <a:latin typeface="Univers 47 CondensedLight" panose="00000400000000000000" pitchFamily="2" charset="0"/>
            </a:endParaRPr>
          </a:p>
        </p:txBody>
      </p:sp>
      <p:grpSp>
        <p:nvGrpSpPr>
          <p:cNvPr id="115" name="Gruppo 114"/>
          <p:cNvGrpSpPr/>
          <p:nvPr/>
        </p:nvGrpSpPr>
        <p:grpSpPr>
          <a:xfrm>
            <a:off x="577171" y="1766826"/>
            <a:ext cx="464946" cy="465440"/>
            <a:chOff x="-102622" y="2576933"/>
            <a:chExt cx="464946" cy="465440"/>
          </a:xfrm>
        </p:grpSpPr>
        <p:pic>
          <p:nvPicPr>
            <p:cNvPr id="116" name="Immagine 115"/>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358" y="2638137"/>
              <a:ext cx="350417" cy="350417"/>
            </a:xfrm>
            <a:prstGeom prst="rect">
              <a:avLst/>
            </a:prstGeom>
          </p:spPr>
        </p:pic>
        <p:sp>
          <p:nvSpPr>
            <p:cNvPr id="117" name="Ovale 116"/>
            <p:cNvSpPr>
              <a:spLocks noChangeAspect="1"/>
            </p:cNvSpPr>
            <p:nvPr/>
          </p:nvSpPr>
          <p:spPr>
            <a:xfrm>
              <a:off x="-102622" y="2576933"/>
              <a:ext cx="464946" cy="465440"/>
            </a:xfrm>
            <a:prstGeom prst="ellipse">
              <a:avLst/>
            </a:prstGeom>
            <a:noFill/>
            <a:ln w="12700" cap="rnd" cmpd="sng" algn="ctr">
              <a:solidFill>
                <a:srgbClr val="6D2077"/>
              </a:solidFill>
              <a:prstDash val="solid"/>
            </a:ln>
            <a:effectLst/>
          </p:spPr>
          <p:txBody>
            <a:bodyPr vert="horz" rtlCol="0" anchor="ctr"/>
            <a:lstStyle/>
            <a:p>
              <a:pPr algn="ctr" defTabSz="914400"/>
              <a:endParaRPr lang="it-IT" sz="1050" b="1" i="1">
                <a:solidFill>
                  <a:schemeClr val="bg1"/>
                </a:solidFill>
                <a:effectLst/>
                <a:latin typeface="Univers 47 CondensedLight" panose="00000400000000000000" pitchFamily="2" charset="0"/>
              </a:endParaRPr>
            </a:p>
          </p:txBody>
        </p:sp>
      </p:grpSp>
      <p:grpSp>
        <p:nvGrpSpPr>
          <p:cNvPr id="118" name="Gruppo 117"/>
          <p:cNvGrpSpPr/>
          <p:nvPr/>
        </p:nvGrpSpPr>
        <p:grpSpPr>
          <a:xfrm>
            <a:off x="577171" y="4584460"/>
            <a:ext cx="464946" cy="465440"/>
            <a:chOff x="314006" y="3871076"/>
            <a:chExt cx="464946" cy="465440"/>
          </a:xfrm>
        </p:grpSpPr>
        <p:sp>
          <p:nvSpPr>
            <p:cNvPr id="119" name="Ovale 118"/>
            <p:cNvSpPr>
              <a:spLocks noChangeAspect="1"/>
            </p:cNvSpPr>
            <p:nvPr/>
          </p:nvSpPr>
          <p:spPr>
            <a:xfrm>
              <a:off x="314006" y="3871076"/>
              <a:ext cx="464946" cy="465440"/>
            </a:xfrm>
            <a:prstGeom prst="ellipse">
              <a:avLst/>
            </a:prstGeom>
            <a:solidFill>
              <a:schemeClr val="bg1"/>
            </a:solidFill>
            <a:ln w="12700" cap="rnd" cmpd="sng" algn="ctr">
              <a:solidFill>
                <a:srgbClr val="6D2077"/>
              </a:solidFill>
              <a:prstDash val="solid"/>
            </a:ln>
            <a:effectLst/>
          </p:spPr>
          <p:txBody>
            <a:bodyPr vert="horz" rtlCol="0" anchor="ctr"/>
            <a:lstStyle/>
            <a:p>
              <a:pPr algn="ctr" defTabSz="914400"/>
              <a:endParaRPr lang="it-IT" sz="1050" b="1" i="1">
                <a:solidFill>
                  <a:schemeClr val="bg1"/>
                </a:solidFill>
                <a:effectLst/>
                <a:latin typeface="Univers 47 CondensedLight" panose="00000400000000000000" pitchFamily="2" charset="0"/>
              </a:endParaRPr>
            </a:p>
          </p:txBody>
        </p:sp>
        <p:pic>
          <p:nvPicPr>
            <p:cNvPr id="120" name="Immagine 119"/>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4711" t="4148" r="-1" b="13990"/>
            <a:stretch/>
          </p:blipFill>
          <p:spPr>
            <a:xfrm>
              <a:off x="361633" y="3977468"/>
              <a:ext cx="379918" cy="249273"/>
            </a:xfrm>
            <a:prstGeom prst="rect">
              <a:avLst/>
            </a:prstGeom>
          </p:spPr>
        </p:pic>
      </p:grpSp>
      <p:sp>
        <p:nvSpPr>
          <p:cNvPr id="121" name="AutoShape 39"/>
          <p:cNvSpPr>
            <a:spLocks noChangeArrowheads="1"/>
          </p:cNvSpPr>
          <p:nvPr/>
        </p:nvSpPr>
        <p:spPr bwMode="auto">
          <a:xfrm>
            <a:off x="951387" y="4808711"/>
            <a:ext cx="8491486" cy="1610697"/>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1150" dirty="0">
                <a:latin typeface="Univers 47 CondensedLight" panose="00000400000000000000" pitchFamily="2" charset="0"/>
              </a:rPr>
              <a:t>Der </a:t>
            </a:r>
            <a:r>
              <a:rPr lang="de-DE" sz="1150" dirty="0">
                <a:latin typeface="Univers 47 CondensedLight" panose="00000400000000000000" pitchFamily="2" charset="0"/>
              </a:rPr>
              <a:t>im</a:t>
            </a:r>
            <a:r>
              <a:rPr lang="it-IT" sz="1150" dirty="0">
                <a:latin typeface="Univers 47 CondensedLight" panose="00000400000000000000" pitchFamily="2" charset="0"/>
              </a:rPr>
              <a:t> </a:t>
            </a:r>
            <a:r>
              <a:rPr lang="de-DE" sz="1150" dirty="0">
                <a:latin typeface="Univers 47 CondensedLight" panose="00000400000000000000" pitchFamily="2" charset="0"/>
              </a:rPr>
              <a:t>Masterplan</a:t>
            </a:r>
            <a:r>
              <a:rPr lang="it-IT" sz="1150" dirty="0">
                <a:latin typeface="Univers 47 CondensedLight" panose="00000400000000000000" pitchFamily="2" charset="0"/>
              </a:rPr>
              <a:t> für </a:t>
            </a:r>
            <a:r>
              <a:rPr lang="it-IT" sz="1150" dirty="0" err="1">
                <a:latin typeface="Univers 47 CondensedLight" panose="00000400000000000000" pitchFamily="2" charset="0"/>
              </a:rPr>
              <a:t>das</a:t>
            </a:r>
            <a:r>
              <a:rPr lang="it-IT" sz="1150" dirty="0">
                <a:latin typeface="Univers 47 CondensedLight" panose="00000400000000000000" pitchFamily="2" charset="0"/>
              </a:rPr>
              <a:t> </a:t>
            </a:r>
            <a:r>
              <a:rPr lang="it-IT" sz="1150" dirty="0" err="1">
                <a:latin typeface="Univers 47 CondensedLight" panose="00000400000000000000" pitchFamily="2" charset="0"/>
              </a:rPr>
              <a:t>Bozner</a:t>
            </a:r>
            <a:r>
              <a:rPr lang="it-IT" sz="1150" dirty="0">
                <a:latin typeface="Univers 47 CondensedLight" panose="00000400000000000000" pitchFamily="2" charset="0"/>
              </a:rPr>
              <a:t> </a:t>
            </a:r>
            <a:r>
              <a:rPr lang="it-IT" sz="1150" dirty="0" err="1">
                <a:latin typeface="Univers 47 CondensedLight" panose="00000400000000000000" pitchFamily="2" charset="0"/>
              </a:rPr>
              <a:t>Bahnhofsareal</a:t>
            </a:r>
            <a:r>
              <a:rPr lang="it-IT" sz="1150" dirty="0">
                <a:latin typeface="Univers 47 CondensedLight" panose="00000400000000000000" pitchFamily="2" charset="0"/>
              </a:rPr>
              <a:t> </a:t>
            </a:r>
            <a:r>
              <a:rPr lang="it-IT" sz="1150" dirty="0" err="1">
                <a:latin typeface="Univers 47 CondensedLight" panose="00000400000000000000" pitchFamily="2" charset="0"/>
              </a:rPr>
              <a:t>vorgesehene</a:t>
            </a:r>
            <a:r>
              <a:rPr lang="it-IT" sz="1150" dirty="0">
                <a:latin typeface="Univers 47 CondensedLight" panose="00000400000000000000" pitchFamily="2" charset="0"/>
              </a:rPr>
              <a:t> und projektierte Autobusbahnhof bildet eine Hauptkomponente im Bereich des neuen Mobilitätssystems, das aus der Zielsetzung entsteht, das Stadtzentrum vom privaten motorisierten Verkehr zu befreien und die Vorauschau des SMP 2020 übernimmt. </a:t>
            </a:r>
            <a:r>
              <a:rPr lang="de-DE" sz="1150" dirty="0">
                <a:latin typeface="Univers 47 CondensedLight" panose="00000400000000000000"/>
              </a:rPr>
              <a:t>Die vorgeschlagene Lösung sieht insgesamt 23 Haltebereiche für Autobusse an 2 großen Autobahnsteigen vor.  </a:t>
            </a:r>
          </a:p>
          <a:p>
            <a:pPr>
              <a:spcBef>
                <a:spcPts val="150"/>
              </a:spcBef>
              <a:spcAft>
                <a:spcPts val="150"/>
              </a:spcAft>
            </a:pPr>
            <a:r>
              <a:rPr lang="de-DE" sz="1150" dirty="0">
                <a:latin typeface="Univers 47 CondensedLight" panose="00000400000000000000"/>
              </a:rPr>
              <a:t>Der Busbahnsteig für die SAD-Busse weist 12 Halteplätze auf, jener für die SASA 11. 4 Halteplätze sind so konzipiert, dass sie auch Gelenkbusse aufnehmen können. Die gesamte Fläche, die vom Autobusbahnhof besetzt wird, unter Einrechnung der Zufahrts- und Ausfahrtsrampen beläuft sich auf ungefähr 21.034 m².</a:t>
            </a:r>
          </a:p>
          <a:p>
            <a:pPr>
              <a:spcBef>
                <a:spcPts val="150"/>
              </a:spcBef>
              <a:spcAft>
                <a:spcPts val="150"/>
              </a:spcAft>
            </a:pPr>
            <a:endParaRPr lang="it-IT" sz="1150" dirty="0">
              <a:latin typeface="Univers 47 CondensedLight" panose="00000400000000000000" pitchFamily="2" charset="0"/>
            </a:endParaRPr>
          </a:p>
        </p:txBody>
      </p:sp>
      <p:sp>
        <p:nvSpPr>
          <p:cNvPr id="122"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t>Öffentliche Eingriffe</a:t>
            </a:r>
            <a:endParaRPr lang="it-IT" sz="2400" kern="0" dirty="0">
              <a:solidFill>
                <a:srgbClr val="002060"/>
              </a:solidFill>
              <a:latin typeface="KPMG Extralight" panose="020B0303030202040204" pitchFamily="34" charset="0"/>
            </a:endParaRPr>
          </a:p>
        </p:txBody>
      </p:sp>
    </p:spTree>
    <p:extLst>
      <p:ext uri="{BB962C8B-B14F-4D97-AF65-F5344CB8AC3E}">
        <p14:creationId xmlns:p14="http://schemas.microsoft.com/office/powerpoint/2010/main" val="396905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DCA58A-AB86-4D19-AE16-E43668A88B84}"/>
              </a:ext>
            </a:extLst>
          </p:cNvPr>
          <p:cNvSpPr>
            <a:spLocks noGrp="1"/>
          </p:cNvSpPr>
          <p:nvPr>
            <p:ph type="body" sz="quarter" idx="10"/>
          </p:nvPr>
        </p:nvSpPr>
        <p:spPr/>
        <p:txBody>
          <a:bodyPr/>
          <a:lstStyle/>
          <a:p>
            <a:r>
              <a:rPr lang="de-DE" dirty="0"/>
              <a:t> </a:t>
            </a:r>
          </a:p>
        </p:txBody>
      </p:sp>
      <p:sp>
        <p:nvSpPr>
          <p:cNvPr id="3" name="Titel 2">
            <a:extLst>
              <a:ext uri="{FF2B5EF4-FFF2-40B4-BE49-F238E27FC236}">
                <a16:creationId xmlns:a16="http://schemas.microsoft.com/office/drawing/2014/main" id="{9E16F23A-B0FD-4900-89EA-D4D322410A73}"/>
              </a:ext>
            </a:extLst>
          </p:cNvPr>
          <p:cNvSpPr>
            <a:spLocks noGrp="1"/>
          </p:cNvSpPr>
          <p:nvPr>
            <p:ph type="title"/>
          </p:nvPr>
        </p:nvSpPr>
        <p:spPr/>
        <p:txBody>
          <a:bodyPr/>
          <a:lstStyle/>
          <a:p>
            <a:r>
              <a:rPr lang="de-DE" dirty="0"/>
              <a:t>Mitfinanzierte Erschließungsbauten 2/2</a:t>
            </a:r>
          </a:p>
        </p:txBody>
      </p:sp>
      <p:sp>
        <p:nvSpPr>
          <p:cNvPr id="4" name="Textplatzhalter 3">
            <a:extLst>
              <a:ext uri="{FF2B5EF4-FFF2-40B4-BE49-F238E27FC236}">
                <a16:creationId xmlns:a16="http://schemas.microsoft.com/office/drawing/2014/main" id="{EB42B0B9-A719-48CE-8C34-FCE8334DAC5E}"/>
              </a:ext>
            </a:extLst>
          </p:cNvPr>
          <p:cNvSpPr>
            <a:spLocks noGrp="1"/>
          </p:cNvSpPr>
          <p:nvPr>
            <p:ph type="body" sz="quarter" idx="11"/>
          </p:nvPr>
        </p:nvSpPr>
        <p:spPr/>
        <p:txBody>
          <a:bodyPr/>
          <a:lstStyle/>
          <a:p>
            <a:r>
              <a:rPr lang="de-DE" sz="1100" dirty="0"/>
              <a:t>Kulturzentrum/ Zentrum für zeitgenössische Kommunikation </a:t>
            </a:r>
          </a:p>
          <a:p>
            <a:endParaRPr lang="de-DE" sz="1100" dirty="0"/>
          </a:p>
          <a:p>
            <a:r>
              <a:rPr lang="de-DE" sz="1100" dirty="0"/>
              <a:t>Das neue Zentrum für zeitgenössische Kommunikation wird im bestehenden, ehemaligen Eisenbahnlager entstehen, einem großen Gebäude mit Schlot und Backsteingemäuer, welches als industriearchäologisches Zeugnis das Landmark am Bozner Boden ist. </a:t>
            </a:r>
          </a:p>
          <a:p>
            <a:r>
              <a:rPr lang="de-DE" sz="1100" dirty="0"/>
              <a:t>Die  so gewonnenen Räumlichkeiten werden für alle Formen künstlerischen Schaffens im Bereich der Musik, der Malerei, der sprachlichen und – kurzum – sämtlicher Ausdrucksweisen in denen zeitgenössische Kunstproduktion stattfinden, offen und zur Verfügung sein. </a:t>
            </a:r>
          </a:p>
          <a:p>
            <a:r>
              <a:rPr lang="de-DE" sz="1100" dirty="0"/>
              <a:t>Die vormalige Werkshalle wird für die Beherbergung von Dauer- und Wanderausstellungen restrukturiert, wird Säle für Musikproben erhalten und eine große Halle für Konzerte und andere Veranstaltungen.</a:t>
            </a:r>
          </a:p>
          <a:p>
            <a:r>
              <a:rPr lang="de-DE" sz="1100" dirty="0"/>
              <a:t>Die Führung wird über Wettbewerb an Jugendorganisationen übertragen werden. Der Veranstaltungskalander soll schwerpunktmäßig darauf ausgerichtet sein, Studien und Vertiefungen in Bezug auf die gegenwärtigen künstlerischen Ausdrucksformen zu unterstützen, wobei auch grenzüberschreitende Befruchtungen  und internationale Zusammenarbeit, auch in Kooperation mit der </a:t>
            </a:r>
            <a:r>
              <a:rPr lang="de-DE" sz="1100" dirty="0" err="1"/>
              <a:t>Eurac</a:t>
            </a:r>
            <a:r>
              <a:rPr lang="de-DE" sz="1100" dirty="0"/>
              <a:t> , der  Universität, dem TIS usw. anzustreben ist.</a:t>
            </a:r>
          </a:p>
          <a:p>
            <a:r>
              <a:rPr lang="de-DE" sz="1100" dirty="0"/>
              <a:t>Die Kosten für die Restaurierung des Gebäudes und die volle Funktionsfähigkeit des Zentrum für zeitgenössische Kommunikation sind auf 17 Millionen Euro geschätzt. </a:t>
            </a:r>
          </a:p>
        </p:txBody>
      </p:sp>
    </p:spTree>
    <p:extLst>
      <p:ext uri="{BB962C8B-B14F-4D97-AF65-F5344CB8AC3E}">
        <p14:creationId xmlns:p14="http://schemas.microsoft.com/office/powerpoint/2010/main" val="310109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ext uri="{D42A27DB-BD31-4B8C-83A1-F6EECF244321}">
                <p14:modId xmlns:p14="http://schemas.microsoft.com/office/powerpoint/2010/main" val="2322398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52"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381618" cy="3510000"/>
          </a:xfrm>
        </p:spPr>
        <p:txBody>
          <a:bodyPr/>
          <a:lstStyle/>
          <a:p>
            <a:r>
              <a:rPr lang="it-IT" sz="8000" i="1" dirty="0" err="1">
                <a:solidFill>
                  <a:schemeClr val="tx2"/>
                </a:solidFill>
                <a:latin typeface="Univers 47 CondensedLight" panose="00000400000000000000" pitchFamily="2" charset="0"/>
                <a:cs typeface="Univers for KPMG"/>
              </a:rPr>
              <a:t>Weitere</a:t>
            </a:r>
            <a:r>
              <a:rPr lang="it-IT" sz="8000" i="1" dirty="0">
                <a:solidFill>
                  <a:schemeClr val="tx2"/>
                </a:solidFill>
                <a:latin typeface="Univers 47 CondensedLight" panose="00000400000000000000" pitchFamily="2" charset="0"/>
                <a:cs typeface="Univers for KPMG"/>
              </a:rPr>
              <a:t> </a:t>
            </a:r>
            <a:r>
              <a:rPr lang="it-IT" sz="8000" i="1" dirty="0" err="1">
                <a:solidFill>
                  <a:schemeClr val="tx2"/>
                </a:solidFill>
                <a:latin typeface="Univers 47 CondensedLight" panose="00000400000000000000" pitchFamily="2" charset="0"/>
                <a:cs typeface="Univers for KPMG"/>
              </a:rPr>
              <a:t>Annahmen</a:t>
            </a:r>
            <a:r>
              <a:rPr lang="it-IT" sz="8000" i="1" dirty="0">
                <a:solidFill>
                  <a:schemeClr val="tx2"/>
                </a:solidFill>
                <a:latin typeface="Univers 47 CondensedLight" panose="00000400000000000000" pitchFamily="2" charset="0"/>
                <a:cs typeface="Univers for KPMG"/>
              </a:rPr>
              <a:t> </a:t>
            </a:r>
            <a:r>
              <a:rPr lang="it-IT" sz="8000" i="1" dirty="0" err="1">
                <a:solidFill>
                  <a:schemeClr val="tx2"/>
                </a:solidFill>
                <a:latin typeface="Univers 47 CondensedLight" panose="00000400000000000000" pitchFamily="2" charset="0"/>
                <a:cs typeface="Univers for KPMG"/>
              </a:rPr>
              <a:t>auf</a:t>
            </a:r>
            <a:r>
              <a:rPr lang="it-IT" sz="8000" i="1" dirty="0">
                <a:solidFill>
                  <a:schemeClr val="tx2"/>
                </a:solidFill>
                <a:latin typeface="Univers 47 CondensedLight" panose="00000400000000000000" pitchFamily="2" charset="0"/>
                <a:cs typeface="Univers for KPMG"/>
              </a:rPr>
              <a:t> </a:t>
            </a:r>
            <a:r>
              <a:rPr lang="it-IT" sz="8000" i="1" dirty="0" err="1">
                <a:solidFill>
                  <a:schemeClr val="tx2"/>
                </a:solidFill>
                <a:latin typeface="Univers 47 CondensedLight" panose="00000400000000000000" pitchFamily="2" charset="0"/>
                <a:cs typeface="Univers for KPMG"/>
              </a:rPr>
              <a:t>denen</a:t>
            </a:r>
            <a:r>
              <a:rPr lang="it-IT" sz="8000" i="1" dirty="0">
                <a:solidFill>
                  <a:schemeClr val="tx2"/>
                </a:solidFill>
                <a:latin typeface="Univers 47 CondensedLight" panose="00000400000000000000" pitchFamily="2" charset="0"/>
                <a:cs typeface="Univers for KPMG"/>
              </a:rPr>
              <a:t>  </a:t>
            </a:r>
            <a:r>
              <a:rPr lang="it-IT" sz="8000" i="1" dirty="0" err="1">
                <a:solidFill>
                  <a:schemeClr val="tx2"/>
                </a:solidFill>
                <a:latin typeface="Univers 47 CondensedLight" panose="00000400000000000000" pitchFamily="2" charset="0"/>
                <a:cs typeface="Univers for KPMG"/>
              </a:rPr>
              <a:t>der</a:t>
            </a:r>
            <a:r>
              <a:rPr lang="it-IT" sz="8000" i="1" dirty="0">
                <a:solidFill>
                  <a:schemeClr val="tx2"/>
                </a:solidFill>
                <a:latin typeface="Univers 47 CondensedLight" panose="00000400000000000000" pitchFamily="2" charset="0"/>
                <a:cs typeface="Univers for KPMG"/>
              </a:rPr>
              <a:t> Finanz- und </a:t>
            </a:r>
            <a:r>
              <a:rPr lang="it-IT" sz="8000" i="1" dirty="0" err="1">
                <a:solidFill>
                  <a:schemeClr val="tx2"/>
                </a:solidFill>
                <a:latin typeface="Univers 47 CondensedLight" panose="00000400000000000000" pitchFamily="2" charset="0"/>
                <a:cs typeface="Univers for KPMG"/>
              </a:rPr>
              <a:t>Wirtschaftsplan</a:t>
            </a:r>
            <a:br>
              <a:rPr lang="it-IT" sz="8000" i="1" dirty="0">
                <a:solidFill>
                  <a:schemeClr val="tx2"/>
                </a:solidFill>
                <a:latin typeface="Univers 47 CondensedLight" panose="00000400000000000000" pitchFamily="2" charset="0"/>
                <a:cs typeface="Univers for KPMG"/>
              </a:rPr>
            </a:br>
            <a:r>
              <a:rPr lang="it-IT" sz="8000" i="1" dirty="0" err="1">
                <a:solidFill>
                  <a:schemeClr val="tx2"/>
                </a:solidFill>
                <a:latin typeface="Univers 47 CondensedLight" panose="00000400000000000000" pitchFamily="2" charset="0"/>
                <a:cs typeface="Univers for KPMG"/>
              </a:rPr>
              <a:t>fußt</a:t>
            </a:r>
            <a:br>
              <a:rPr lang="it-IT" sz="9600" i="1" dirty="0">
                <a:solidFill>
                  <a:schemeClr val="tx2"/>
                </a:solidFill>
                <a:latin typeface="Univers 47 CondensedLight" panose="00000400000000000000" pitchFamily="2" charset="0"/>
                <a:cs typeface="Univers for KPMG"/>
              </a:rPr>
            </a:br>
            <a:endParaRPr lang="it-IT" sz="6000" dirty="0"/>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3963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2252024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30"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it-IT" sz="700" b="1"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9" name="Title 1"/>
          <p:cNvSpPr>
            <a:spLocks noGrp="1"/>
          </p:cNvSpPr>
          <p:nvPr>
            <p:ph type="title"/>
          </p:nvPr>
        </p:nvSpPr>
        <p:spPr>
          <a:xfrm>
            <a:off x="510363" y="-1"/>
            <a:ext cx="9141638" cy="1083087"/>
          </a:xfrm>
        </p:spPr>
        <p:txBody>
          <a:bodyPr/>
          <a:lstStyle/>
          <a:p>
            <a:r>
              <a:rPr lang="it-IT" sz="3600" i="1" dirty="0" err="1">
                <a:solidFill>
                  <a:schemeClr val="tx2"/>
                </a:solidFill>
                <a:latin typeface="Univers 47 CondensedLight" panose="00000400000000000000" pitchFamily="2" charset="0"/>
                <a:cs typeface="Univers for KPMG"/>
              </a:rPr>
              <a:t>Weitere</a:t>
            </a:r>
            <a:r>
              <a:rPr lang="it-IT" sz="3600" i="1" dirty="0">
                <a:solidFill>
                  <a:schemeClr val="tx2"/>
                </a:solidFill>
                <a:latin typeface="Univers 47 CondensedLight" panose="00000400000000000000" pitchFamily="2" charset="0"/>
                <a:cs typeface="Univers for KPMG"/>
              </a:rPr>
              <a:t> </a:t>
            </a:r>
            <a:r>
              <a:rPr lang="it-IT" sz="3600" i="1" dirty="0" err="1">
                <a:solidFill>
                  <a:schemeClr val="tx2"/>
                </a:solidFill>
                <a:latin typeface="Univers 47 CondensedLight" panose="00000400000000000000" pitchFamily="2" charset="0"/>
                <a:cs typeface="Univers for KPMG"/>
              </a:rPr>
              <a:t>Annahmen</a:t>
            </a:r>
            <a:r>
              <a:rPr lang="it-IT" sz="3600" i="1" dirty="0">
                <a:solidFill>
                  <a:schemeClr val="tx2"/>
                </a:solidFill>
                <a:latin typeface="Univers 47 CondensedLight" panose="00000400000000000000" pitchFamily="2" charset="0"/>
                <a:cs typeface="Univers for KPMG"/>
              </a:rPr>
              <a:t> </a:t>
            </a:r>
            <a:r>
              <a:rPr lang="it-IT" sz="3600" i="1" dirty="0" err="1">
                <a:solidFill>
                  <a:schemeClr val="tx2"/>
                </a:solidFill>
                <a:latin typeface="Univers 47 CondensedLight" panose="00000400000000000000" pitchFamily="2" charset="0"/>
                <a:cs typeface="Univers for KPMG"/>
              </a:rPr>
              <a:t>als</a:t>
            </a:r>
            <a:r>
              <a:rPr lang="it-IT" sz="3600" i="1" dirty="0">
                <a:solidFill>
                  <a:schemeClr val="tx2"/>
                </a:solidFill>
                <a:latin typeface="Univers 47 CondensedLight" panose="00000400000000000000" pitchFamily="2" charset="0"/>
                <a:cs typeface="Univers for KPMG"/>
              </a:rPr>
              <a:t> </a:t>
            </a:r>
            <a:r>
              <a:rPr lang="it-IT" sz="3600" i="1" dirty="0" err="1">
                <a:solidFill>
                  <a:schemeClr val="tx2"/>
                </a:solidFill>
                <a:latin typeface="Univers 47 CondensedLight" panose="00000400000000000000" pitchFamily="2" charset="0"/>
                <a:cs typeface="Univers for KPMG"/>
              </a:rPr>
              <a:t>Basis</a:t>
            </a:r>
            <a:r>
              <a:rPr lang="it-IT" sz="3600" i="1" dirty="0">
                <a:solidFill>
                  <a:schemeClr val="tx2"/>
                </a:solidFill>
                <a:latin typeface="Univers 47 CondensedLight" panose="00000400000000000000" pitchFamily="2" charset="0"/>
                <a:cs typeface="Univers for KPMG"/>
              </a:rPr>
              <a:t> des Finanz- und Wirtschaftsplans</a:t>
            </a:r>
            <a:endParaRPr lang="it-IT" dirty="0"/>
          </a:p>
        </p:txBody>
      </p:sp>
      <p:sp>
        <p:nvSpPr>
          <p:cNvPr id="104" name="Pentagon 109"/>
          <p:cNvSpPr/>
          <p:nvPr/>
        </p:nvSpPr>
        <p:spPr>
          <a:xfrm>
            <a:off x="1137847" y="1156907"/>
            <a:ext cx="8103965" cy="5133856"/>
          </a:xfrm>
          <a:prstGeom prst="homePlate">
            <a:avLst>
              <a:gd name="adj" fmla="val 0"/>
            </a:avLst>
          </a:prstGeom>
          <a:solidFill>
            <a:srgbClr val="DCDDDD"/>
          </a:solidFill>
          <a:ln w="19050" cap="rnd"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a:ea typeface="+mn-ea"/>
              <a:cs typeface="+mn-cs"/>
            </a:endParaRPr>
          </a:p>
        </p:txBody>
      </p:sp>
      <p:sp>
        <p:nvSpPr>
          <p:cNvPr id="105" name="Text Placeholder 9"/>
          <p:cNvSpPr txBox="1">
            <a:spLocks/>
          </p:cNvSpPr>
          <p:nvPr/>
        </p:nvSpPr>
        <p:spPr bwMode="gray">
          <a:xfrm>
            <a:off x="1281515" y="1167299"/>
            <a:ext cx="167434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Inflation</a:t>
            </a:r>
          </a:p>
        </p:txBody>
      </p:sp>
      <p:sp>
        <p:nvSpPr>
          <p:cNvPr id="106" name="Rectangle 145"/>
          <p:cNvSpPr/>
          <p:nvPr/>
        </p:nvSpPr>
        <p:spPr>
          <a:xfrm>
            <a:off x="2694285" y="1657010"/>
            <a:ext cx="2462400" cy="496479"/>
          </a:xfrm>
          <a:prstGeom prst="rect">
            <a:avLst/>
          </a:prstGeom>
          <a:noFill/>
          <a:ln w="15875" cap="rnd" cmpd="sng" algn="ctr">
            <a:noFill/>
            <a:prstDash val="solid"/>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rPr>
              <a:t>Plan zu Realwerten</a:t>
            </a:r>
          </a:p>
        </p:txBody>
      </p:sp>
      <p:sp>
        <p:nvSpPr>
          <p:cNvPr id="107" name="Text Placeholder 9"/>
          <p:cNvSpPr txBox="1">
            <a:spLocks/>
          </p:cNvSpPr>
          <p:nvPr/>
        </p:nvSpPr>
        <p:spPr bwMode="gray">
          <a:xfrm>
            <a:off x="1281515" y="3775629"/>
            <a:ext cx="1674340" cy="250515"/>
          </a:xfrm>
          <a:prstGeom prst="rect">
            <a:avLst/>
          </a:prstGeom>
        </p:spPr>
        <p:txBody>
          <a:bodyPr/>
          <a:lstStyle/>
          <a:p>
            <a:pPr marL="1587" lvl="1" algn="ctr" defTabSz="914400">
              <a:spcBef>
                <a:spcPts val="100"/>
              </a:spcBef>
              <a:buClr>
                <a:srgbClr val="FFFFFF">
                  <a:lumMod val="65000"/>
                </a:srgbClr>
              </a:buClr>
              <a:buSzPct val="85000"/>
              <a:defRPr/>
            </a:pPr>
            <a:r>
              <a:rPr lang="en-GB" sz="1000" b="1" i="1" kern="0" dirty="0">
                <a:solidFill>
                  <a:srgbClr val="00338D"/>
                </a:solidFill>
                <a:latin typeface="Univers 47 CondensedLight" panose="00000400000000000000" pitchFamily="2" charset="0"/>
                <a:cs typeface="Arial" pitchFamily="34" charset="0"/>
              </a:rPr>
              <a:t>Contingency</a:t>
            </a:r>
          </a:p>
        </p:txBody>
      </p:sp>
      <p:sp>
        <p:nvSpPr>
          <p:cNvPr id="108" name="Ovale 41"/>
          <p:cNvSpPr>
            <a:spLocks/>
          </p:cNvSpPr>
          <p:nvPr/>
        </p:nvSpPr>
        <p:spPr>
          <a:xfrm>
            <a:off x="1768724" y="1496256"/>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09" name="Rectangle 145"/>
          <p:cNvSpPr/>
          <p:nvPr/>
        </p:nvSpPr>
        <p:spPr>
          <a:xfrm>
            <a:off x="2694285" y="4209582"/>
            <a:ext cx="2258715" cy="496479"/>
          </a:xfrm>
          <a:prstGeom prst="rect">
            <a:avLst/>
          </a:prstGeom>
          <a:noFill/>
          <a:ln w="15875" cap="rnd" cmpd="sng" algn="ctr">
            <a:noFill/>
            <a:prstDash val="solid"/>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10% der Baukosten der </a:t>
            </a:r>
            <a:r>
              <a:rPr lang="it-IT" sz="1000" kern="0" dirty="0">
                <a:solidFill>
                  <a:srgbClr val="00338D"/>
                </a:solidFill>
                <a:latin typeface="Univers 47 CondensedLight" panose="00000400000000000000" pitchFamily="2" charset="0"/>
                <a:cs typeface="Arial" panose="020B0604020202020204" pitchFamily="34" charset="0"/>
              </a:rPr>
              <a:t>pr</a:t>
            </a:r>
            <a:r>
              <a:rPr kumimoji="0" lang="it-IT" sz="1000" i="0" u="none" strike="noStrike" kern="0" cap="none" spc="0" normalizeH="0" baseline="0" noProof="0" dirty="0" err="1">
                <a:ln>
                  <a:noFill/>
                </a:ln>
                <a:solidFill>
                  <a:srgbClr val="00338D"/>
                </a:solidFill>
                <a:effectLst/>
                <a:uLnTx/>
                <a:uFillTx/>
                <a:latin typeface="Univers 47 CondensedLight" panose="00000400000000000000" pitchFamily="2" charset="0"/>
                <a:ea typeface="+mn-ea"/>
                <a:cs typeface="Arial" panose="020B0604020202020204" pitchFamily="34" charset="0"/>
              </a:rPr>
              <a:t>ivaten</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Bauten</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und der ö</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ffentlichen Eingriffe</a:t>
            </a:r>
            <a:endParaRPr kumimoji="0" lang="it-IT" sz="1000"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endParaRPr>
          </a:p>
        </p:txBody>
      </p:sp>
      <p:sp>
        <p:nvSpPr>
          <p:cNvPr id="110" name="Text Placeholder 9"/>
          <p:cNvSpPr txBox="1">
            <a:spLocks/>
          </p:cNvSpPr>
          <p:nvPr/>
        </p:nvSpPr>
        <p:spPr bwMode="gray">
          <a:xfrm>
            <a:off x="1281515" y="5147522"/>
            <a:ext cx="1674340" cy="250515"/>
          </a:xfrm>
          <a:prstGeom prst="rect">
            <a:avLst/>
          </a:prstGeom>
        </p:spPr>
        <p:txBody>
          <a:bodyPr/>
          <a:lstStyle/>
          <a:p>
            <a:pPr marL="1587" lvl="1" algn="ctr" defTabSz="914400">
              <a:spcBef>
                <a:spcPts val="100"/>
              </a:spcBef>
              <a:buClr>
                <a:srgbClr val="FFFFFF">
                  <a:lumMod val="65000"/>
                </a:srgbClr>
              </a:buClr>
              <a:buSzPct val="85000"/>
              <a:defRPr/>
            </a:pPr>
            <a:r>
              <a:rPr lang="en-GB" sz="1000" b="1" i="1" kern="0" dirty="0">
                <a:solidFill>
                  <a:srgbClr val="00338D"/>
                </a:solidFill>
                <a:latin typeface="Univers 47 CondensedLight" panose="00000400000000000000" pitchFamily="2" charset="0"/>
                <a:cs typeface="Arial" pitchFamily="34" charset="0"/>
              </a:rPr>
              <a:t>Agency Fee</a:t>
            </a:r>
          </a:p>
        </p:txBody>
      </p:sp>
      <p:sp>
        <p:nvSpPr>
          <p:cNvPr id="111" name="Rectangle 145"/>
          <p:cNvSpPr/>
          <p:nvPr/>
        </p:nvSpPr>
        <p:spPr>
          <a:xfrm>
            <a:off x="2694285" y="5597241"/>
            <a:ext cx="2462400" cy="496479"/>
          </a:xfrm>
          <a:prstGeom prst="rect">
            <a:avLst/>
          </a:prstGeom>
          <a:noFill/>
          <a:ln w="15875" cap="rnd" cmpd="sng" algn="ctr">
            <a:noFill/>
            <a:prstDash val="solid"/>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1% der Veräußerungskosten</a:t>
            </a:r>
          </a:p>
        </p:txBody>
      </p:sp>
      <p:sp>
        <p:nvSpPr>
          <p:cNvPr id="112" name="Text Placeholder 9"/>
          <p:cNvSpPr txBox="1">
            <a:spLocks/>
          </p:cNvSpPr>
          <p:nvPr/>
        </p:nvSpPr>
        <p:spPr bwMode="gray">
          <a:xfrm>
            <a:off x="1281515" y="2436385"/>
            <a:ext cx="167434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Strukturkosten</a:t>
            </a:r>
          </a:p>
        </p:txBody>
      </p:sp>
      <p:sp>
        <p:nvSpPr>
          <p:cNvPr id="113" name="Ovale 41"/>
          <p:cNvSpPr>
            <a:spLocks/>
          </p:cNvSpPr>
          <p:nvPr/>
        </p:nvSpPr>
        <p:spPr>
          <a:xfrm>
            <a:off x="1768724" y="2744823"/>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14" name="Rectangle 145"/>
          <p:cNvSpPr/>
          <p:nvPr/>
        </p:nvSpPr>
        <p:spPr>
          <a:xfrm>
            <a:off x="2694285" y="2862325"/>
            <a:ext cx="2462400" cy="496479"/>
          </a:xfrm>
          <a:prstGeom prst="rect">
            <a:avLst/>
          </a:prstGeom>
          <a:noFill/>
          <a:ln w="15875" cap="rnd" cmpd="sng" algn="ctr">
            <a:noFill/>
            <a:prstDash val="solid"/>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€ 3 Mio. jährlich</a:t>
            </a:r>
          </a:p>
        </p:txBody>
      </p:sp>
      <p:cxnSp>
        <p:nvCxnSpPr>
          <p:cNvPr id="115" name="Straight Connector 6"/>
          <p:cNvCxnSpPr/>
          <p:nvPr/>
        </p:nvCxnSpPr>
        <p:spPr>
          <a:xfrm>
            <a:off x="1281515" y="2651583"/>
            <a:ext cx="1674340" cy="0"/>
          </a:xfrm>
          <a:prstGeom prst="line">
            <a:avLst/>
          </a:prstGeom>
          <a:noFill/>
          <a:ln w="15875" cap="rnd" cmpd="sng" algn="ctr">
            <a:solidFill>
              <a:srgbClr val="00338D"/>
            </a:solidFill>
            <a:prstDash val="solid"/>
          </a:ln>
          <a:effectLst/>
        </p:spPr>
      </p:cxnSp>
      <p:cxnSp>
        <p:nvCxnSpPr>
          <p:cNvPr id="116" name="Straight Connector 6"/>
          <p:cNvCxnSpPr/>
          <p:nvPr/>
        </p:nvCxnSpPr>
        <p:spPr>
          <a:xfrm>
            <a:off x="1281515" y="3995010"/>
            <a:ext cx="1674340" cy="0"/>
          </a:xfrm>
          <a:prstGeom prst="line">
            <a:avLst/>
          </a:prstGeom>
          <a:noFill/>
          <a:ln w="15875" cap="rnd" cmpd="sng" algn="ctr">
            <a:solidFill>
              <a:srgbClr val="00338D"/>
            </a:solidFill>
            <a:prstDash val="solid"/>
          </a:ln>
          <a:effectLst/>
        </p:spPr>
      </p:cxnSp>
      <p:cxnSp>
        <p:nvCxnSpPr>
          <p:cNvPr id="117" name="Straight Connector 6"/>
          <p:cNvCxnSpPr/>
          <p:nvPr/>
        </p:nvCxnSpPr>
        <p:spPr>
          <a:xfrm>
            <a:off x="1281515" y="5362720"/>
            <a:ext cx="1674340" cy="0"/>
          </a:xfrm>
          <a:prstGeom prst="line">
            <a:avLst/>
          </a:prstGeom>
          <a:noFill/>
          <a:ln w="15875" cap="rnd" cmpd="sng" algn="ctr">
            <a:solidFill>
              <a:srgbClr val="00338D"/>
            </a:solidFill>
            <a:prstDash val="solid"/>
          </a:ln>
          <a:effectLst/>
        </p:spPr>
      </p:cxnSp>
      <p:cxnSp>
        <p:nvCxnSpPr>
          <p:cNvPr id="118" name="Straight Connector 6"/>
          <p:cNvCxnSpPr/>
          <p:nvPr/>
        </p:nvCxnSpPr>
        <p:spPr>
          <a:xfrm>
            <a:off x="1281515" y="1386680"/>
            <a:ext cx="1674340" cy="0"/>
          </a:xfrm>
          <a:prstGeom prst="line">
            <a:avLst/>
          </a:prstGeom>
          <a:noFill/>
          <a:ln w="15875" cap="rnd" cmpd="sng" algn="ctr">
            <a:solidFill>
              <a:srgbClr val="00338D"/>
            </a:solidFill>
            <a:prstDash val="solid"/>
          </a:ln>
          <a:effectLst/>
        </p:spPr>
      </p:cxnSp>
      <p:pic>
        <p:nvPicPr>
          <p:cNvPr id="120" name="Immagine 119"/>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18500" t="4268" r="23711" b="11737"/>
          <a:stretch/>
        </p:blipFill>
        <p:spPr>
          <a:xfrm>
            <a:off x="1896289" y="1603163"/>
            <a:ext cx="425510" cy="504056"/>
          </a:xfrm>
          <a:prstGeom prst="rect">
            <a:avLst/>
          </a:prstGeom>
        </p:spPr>
      </p:pic>
      <p:sp>
        <p:nvSpPr>
          <p:cNvPr id="121" name="Ovale 41"/>
          <p:cNvSpPr>
            <a:spLocks/>
          </p:cNvSpPr>
          <p:nvPr/>
        </p:nvSpPr>
        <p:spPr>
          <a:xfrm>
            <a:off x="1768724" y="4087808"/>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22" name="Ovale 41"/>
          <p:cNvSpPr>
            <a:spLocks/>
          </p:cNvSpPr>
          <p:nvPr/>
        </p:nvSpPr>
        <p:spPr>
          <a:xfrm>
            <a:off x="1768724" y="5455960"/>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Arial"/>
              <a:ea typeface="+mn-ea"/>
              <a:cs typeface="Arial" panose="020B0604020202020204" pitchFamily="34" charset="0"/>
            </a:endParaRPr>
          </a:p>
        </p:txBody>
      </p:sp>
      <p:sp>
        <p:nvSpPr>
          <p:cNvPr id="123" name="Rectangle 145"/>
          <p:cNvSpPr/>
          <p:nvPr/>
        </p:nvSpPr>
        <p:spPr>
          <a:xfrm>
            <a:off x="6722890" y="1657010"/>
            <a:ext cx="2463002" cy="496479"/>
          </a:xfrm>
          <a:prstGeom prst="rect">
            <a:avLst/>
          </a:prstGeom>
          <a:noFill/>
          <a:ln w="15875" cap="rnd" cmpd="sng" algn="ctr">
            <a:noFill/>
            <a:prstDash val="solid"/>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00338D"/>
                </a:solidFill>
                <a:latin typeface="Univers 47 CondensedLight" panose="00000400000000000000" pitchFamily="2" charset="0"/>
                <a:cs typeface="Arial" panose="020B0604020202020204" pitchFamily="34" charset="0"/>
              </a:rPr>
              <a:t>10</a:t>
            </a:r>
            <a:r>
              <a:rPr kumimoji="0" lang="en-US"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anose="020B0604020202020204" pitchFamily="34" charset="0"/>
              </a:rPr>
              <a:t>% der direkten Baukosten der</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anose="020B0604020202020204" pitchFamily="34" charset="0"/>
              </a:rPr>
              <a:t> </a:t>
            </a:r>
            <a:r>
              <a:rPr lang="it-IT" sz="1000" kern="0" dirty="0">
                <a:solidFill>
                  <a:srgbClr val="00338D"/>
                </a:solidFill>
                <a:latin typeface="Univers 47 CondensedLight" panose="00000400000000000000" pitchFamily="2" charset="0"/>
                <a:cs typeface="Arial" panose="020B0604020202020204" pitchFamily="34" charset="0"/>
              </a:rPr>
              <a:t>p</a:t>
            </a:r>
            <a:r>
              <a:rPr kumimoji="0" lang="it-IT" sz="1000" i="0" u="none" strike="noStrike" kern="0" cap="none" spc="0" normalizeH="0" baseline="0" noProof="0" dirty="0" err="1">
                <a:ln>
                  <a:noFill/>
                </a:ln>
                <a:solidFill>
                  <a:srgbClr val="00338D"/>
                </a:solidFill>
                <a:effectLst/>
                <a:uLnTx/>
                <a:uFillTx/>
                <a:latin typeface="Univers 47 CondensedLight" panose="00000400000000000000" pitchFamily="2" charset="0"/>
                <a:cs typeface="Arial" panose="020B0604020202020204" pitchFamily="34" charset="0"/>
              </a:rPr>
              <a:t>rivaten</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anose="020B0604020202020204" pitchFamily="34" charset="0"/>
              </a:rPr>
              <a:t> Bauten</a:t>
            </a:r>
            <a:endPar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124" name="Rectangle 145"/>
          <p:cNvSpPr/>
          <p:nvPr/>
        </p:nvSpPr>
        <p:spPr>
          <a:xfrm>
            <a:off x="6722890" y="2862325"/>
            <a:ext cx="2442358" cy="496479"/>
          </a:xfrm>
          <a:prstGeom prst="rect">
            <a:avLst/>
          </a:prstGeom>
          <a:noFill/>
          <a:ln w="15875" cap="rnd" cmpd="sng" algn="ctr">
            <a:noFill/>
            <a:prstDash val="solid"/>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anose="020B0604020202020204" pitchFamily="34" charset="0"/>
              </a:rPr>
              <a:t>2,5% der Kosten des Eisenbahnprojekts</a:t>
            </a:r>
          </a:p>
        </p:txBody>
      </p:sp>
      <p:sp>
        <p:nvSpPr>
          <p:cNvPr id="125" name="Rectangle 145"/>
          <p:cNvSpPr/>
          <p:nvPr/>
        </p:nvSpPr>
        <p:spPr>
          <a:xfrm>
            <a:off x="6722890" y="4209582"/>
            <a:ext cx="2442359" cy="496479"/>
          </a:xfrm>
          <a:prstGeom prst="rect">
            <a:avLst/>
          </a:prstGeom>
          <a:noFill/>
          <a:ln w="15875" cap="rnd" cmpd="sng" algn="ctr">
            <a:noFill/>
            <a:prstDash val="solid"/>
          </a:ln>
          <a:effectLst/>
        </p:spPr>
        <p:txBody>
          <a:bodyPr lIns="54000" tIns="54000" rIns="54000" bIns="54000" rtlCol="0" anchor="ctr"/>
          <a:lstStyle/>
          <a:p>
            <a:pPr lvl="0" defTabSz="914400">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anose="020B0604020202020204" pitchFamily="34" charset="0"/>
              </a:rPr>
              <a:t>11% der Kosten des </a:t>
            </a:r>
            <a:r>
              <a:rPr lang="it-IT" sz="1000" kern="0" dirty="0">
                <a:solidFill>
                  <a:srgbClr val="00338D"/>
                </a:solidFill>
                <a:latin typeface="Univers 47 CondensedLight" panose="00000400000000000000" pitchFamily="2" charset="0"/>
                <a:cs typeface="Arial" panose="020B0604020202020204" pitchFamily="34" charset="0"/>
              </a:rPr>
              <a:t>Eisenbahnprojekts</a:t>
            </a:r>
          </a:p>
        </p:txBody>
      </p:sp>
      <p:sp>
        <p:nvSpPr>
          <p:cNvPr id="126" name="Text Placeholder 9"/>
          <p:cNvSpPr txBox="1">
            <a:spLocks/>
          </p:cNvSpPr>
          <p:nvPr/>
        </p:nvSpPr>
        <p:spPr bwMode="gray">
          <a:xfrm>
            <a:off x="5315063" y="1167299"/>
            <a:ext cx="1674340" cy="250515"/>
          </a:xfrm>
          <a:prstGeom prst="rect">
            <a:avLst/>
          </a:prstGeom>
        </p:spPr>
        <p:txBody>
          <a:bodyPr/>
          <a:lstStyle/>
          <a:p>
            <a:pPr marL="1587" lvl="1" algn="ctr" defTabSz="914400">
              <a:spcBef>
                <a:spcPts val="100"/>
              </a:spcBef>
              <a:buClr>
                <a:srgbClr val="FFFFFF">
                  <a:lumMod val="65000"/>
                </a:srgbClr>
              </a:buClr>
              <a:buSzPct val="85000"/>
              <a:defRPr/>
            </a:pPr>
            <a:r>
              <a:rPr lang="en-GB" sz="1000" b="1" i="1" kern="0" dirty="0">
                <a:solidFill>
                  <a:srgbClr val="00338D"/>
                </a:solidFill>
                <a:latin typeface="Univers 47 CondensedLight" panose="00000400000000000000" pitchFamily="2" charset="0"/>
                <a:cs typeface="Arial" pitchFamily="34" charset="0"/>
              </a:rPr>
              <a:t>Soft Costs</a:t>
            </a:r>
          </a:p>
        </p:txBody>
      </p:sp>
      <p:sp>
        <p:nvSpPr>
          <p:cNvPr id="127" name="Text Placeholder 9"/>
          <p:cNvSpPr txBox="1">
            <a:spLocks/>
          </p:cNvSpPr>
          <p:nvPr/>
        </p:nvSpPr>
        <p:spPr bwMode="gray">
          <a:xfrm>
            <a:off x="5261901" y="3775629"/>
            <a:ext cx="2329745" cy="276862"/>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Projektierung, Bauleitung  Buchhaltung</a:t>
            </a:r>
          </a:p>
        </p:txBody>
      </p:sp>
      <p:sp>
        <p:nvSpPr>
          <p:cNvPr id="128" name="Ovale 41"/>
          <p:cNvSpPr>
            <a:spLocks/>
          </p:cNvSpPr>
          <p:nvPr/>
        </p:nvSpPr>
        <p:spPr>
          <a:xfrm>
            <a:off x="5802272" y="1496256"/>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29" name="Text Placeholder 9"/>
          <p:cNvSpPr txBox="1">
            <a:spLocks/>
          </p:cNvSpPr>
          <p:nvPr/>
        </p:nvSpPr>
        <p:spPr bwMode="gray">
          <a:xfrm>
            <a:off x="5315063" y="2436385"/>
            <a:ext cx="167434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Sicherheitskosten</a:t>
            </a:r>
          </a:p>
        </p:txBody>
      </p:sp>
      <p:sp>
        <p:nvSpPr>
          <p:cNvPr id="130" name="Ovale 41"/>
          <p:cNvSpPr>
            <a:spLocks/>
          </p:cNvSpPr>
          <p:nvPr/>
        </p:nvSpPr>
        <p:spPr>
          <a:xfrm>
            <a:off x="5802272" y="2744823"/>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cxnSp>
        <p:nvCxnSpPr>
          <p:cNvPr id="131" name="Straight Connector 6"/>
          <p:cNvCxnSpPr/>
          <p:nvPr/>
        </p:nvCxnSpPr>
        <p:spPr>
          <a:xfrm>
            <a:off x="5315063" y="2651583"/>
            <a:ext cx="1674340" cy="0"/>
          </a:xfrm>
          <a:prstGeom prst="line">
            <a:avLst/>
          </a:prstGeom>
          <a:noFill/>
          <a:ln w="15875" cap="rnd" cmpd="sng" algn="ctr">
            <a:solidFill>
              <a:srgbClr val="00338D"/>
            </a:solidFill>
            <a:prstDash val="solid"/>
          </a:ln>
          <a:effectLst/>
        </p:spPr>
      </p:cxnSp>
      <p:cxnSp>
        <p:nvCxnSpPr>
          <p:cNvPr id="132" name="Straight Connector 6"/>
          <p:cNvCxnSpPr/>
          <p:nvPr/>
        </p:nvCxnSpPr>
        <p:spPr>
          <a:xfrm>
            <a:off x="5315063" y="3995010"/>
            <a:ext cx="1674340" cy="0"/>
          </a:xfrm>
          <a:prstGeom prst="line">
            <a:avLst/>
          </a:prstGeom>
          <a:noFill/>
          <a:ln w="15875" cap="rnd" cmpd="sng" algn="ctr">
            <a:solidFill>
              <a:srgbClr val="00338D"/>
            </a:solidFill>
            <a:prstDash val="solid"/>
          </a:ln>
          <a:effectLst/>
        </p:spPr>
      </p:cxnSp>
      <p:cxnSp>
        <p:nvCxnSpPr>
          <p:cNvPr id="133" name="Straight Connector 6"/>
          <p:cNvCxnSpPr/>
          <p:nvPr/>
        </p:nvCxnSpPr>
        <p:spPr>
          <a:xfrm>
            <a:off x="5315063" y="1386680"/>
            <a:ext cx="1674340" cy="0"/>
          </a:xfrm>
          <a:prstGeom prst="line">
            <a:avLst/>
          </a:prstGeom>
          <a:noFill/>
          <a:ln w="15875" cap="rnd" cmpd="sng" algn="ctr">
            <a:solidFill>
              <a:srgbClr val="00338D"/>
            </a:solidFill>
            <a:prstDash val="solid"/>
          </a:ln>
          <a:effectLst/>
        </p:spPr>
      </p:cxnSp>
      <p:sp>
        <p:nvSpPr>
          <p:cNvPr id="153" name="Ovale 41"/>
          <p:cNvSpPr>
            <a:spLocks/>
          </p:cNvSpPr>
          <p:nvPr/>
        </p:nvSpPr>
        <p:spPr>
          <a:xfrm>
            <a:off x="5802272" y="4087808"/>
            <a:ext cx="720000" cy="72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pic>
        <p:nvPicPr>
          <p:cNvPr id="193" name="Immagine 192"/>
          <p:cNvPicPr>
            <a:picLocks noChangeAspect="1"/>
          </p:cNvPicPr>
          <p:nvPr/>
        </p:nvPicPr>
        <p:blipFill>
          <a:blip r:embed="rId9" cstate="print">
            <a:duotone>
              <a:srgbClr val="00338D">
                <a:shade val="45000"/>
                <a:satMod val="135000"/>
              </a:srgbClr>
              <a:prstClr val="white"/>
            </a:duotone>
            <a:extLst>
              <a:ext uri="{28A0092B-C50C-407E-A947-70E740481C1C}">
                <a14:useLocalDpi xmlns:a14="http://schemas.microsoft.com/office/drawing/2010/main" val="0"/>
              </a:ext>
            </a:extLst>
          </a:blip>
          <a:stretch>
            <a:fillRect/>
          </a:stretch>
        </p:blipFill>
        <p:spPr>
          <a:xfrm>
            <a:off x="1695837" y="2813610"/>
            <a:ext cx="910487" cy="606991"/>
          </a:xfrm>
          <a:prstGeom prst="rect">
            <a:avLst/>
          </a:prstGeom>
        </p:spPr>
      </p:pic>
      <p:pic>
        <p:nvPicPr>
          <p:cNvPr id="194" name="Immagine 193"/>
          <p:cNvPicPr>
            <a:picLocks noChangeAspect="1"/>
          </p:cNvPicPr>
          <p:nvPr/>
        </p:nvPicPr>
        <p:blipFill>
          <a:blip r:embed="rId10" cstate="print">
            <a:duotone>
              <a:srgbClr val="00338D">
                <a:shade val="45000"/>
                <a:satMod val="135000"/>
              </a:srgbClr>
              <a:prstClr val="white"/>
            </a:duotone>
            <a:extLst>
              <a:ext uri="{28A0092B-C50C-407E-A947-70E740481C1C}">
                <a14:useLocalDpi xmlns:a14="http://schemas.microsoft.com/office/drawing/2010/main" val="0"/>
              </a:ext>
            </a:extLst>
          </a:blip>
          <a:stretch>
            <a:fillRect/>
          </a:stretch>
        </p:blipFill>
        <p:spPr>
          <a:xfrm>
            <a:off x="5919649" y="4218394"/>
            <a:ext cx="432324" cy="432324"/>
          </a:xfrm>
          <a:prstGeom prst="rect">
            <a:avLst/>
          </a:prstGeom>
        </p:spPr>
      </p:pic>
      <p:sp>
        <p:nvSpPr>
          <p:cNvPr id="195" name="Freeform 13"/>
          <p:cNvSpPr>
            <a:spLocks noChangeAspect="1" noEditPoints="1"/>
          </p:cNvSpPr>
          <p:nvPr/>
        </p:nvSpPr>
        <p:spPr bwMode="auto">
          <a:xfrm>
            <a:off x="1857906" y="4257305"/>
            <a:ext cx="548064" cy="332176"/>
          </a:xfrm>
          <a:custGeom>
            <a:avLst/>
            <a:gdLst/>
            <a:ahLst/>
            <a:cxnLst>
              <a:cxn ang="0">
                <a:pos x="819" y="18"/>
              </a:cxn>
              <a:cxn ang="0">
                <a:pos x="846" y="52"/>
              </a:cxn>
              <a:cxn ang="0">
                <a:pos x="855" y="93"/>
              </a:cxn>
              <a:cxn ang="0">
                <a:pos x="846" y="127"/>
              </a:cxn>
              <a:cxn ang="0">
                <a:pos x="819" y="162"/>
              </a:cxn>
              <a:cxn ang="0">
                <a:pos x="779" y="178"/>
              </a:cxn>
              <a:cxn ang="0">
                <a:pos x="736" y="174"/>
              </a:cxn>
              <a:cxn ang="0">
                <a:pos x="705" y="156"/>
              </a:cxn>
              <a:cxn ang="0">
                <a:pos x="682" y="121"/>
              </a:cxn>
              <a:cxn ang="0">
                <a:pos x="676" y="77"/>
              </a:cxn>
              <a:cxn ang="0">
                <a:pos x="689" y="44"/>
              </a:cxn>
              <a:cxn ang="0">
                <a:pos x="719" y="13"/>
              </a:cxn>
              <a:cxn ang="0">
                <a:pos x="760" y="0"/>
              </a:cxn>
              <a:cxn ang="0">
                <a:pos x="795" y="5"/>
              </a:cxn>
              <a:cxn ang="0">
                <a:pos x="678" y="597"/>
              </a:cxn>
              <a:cxn ang="0">
                <a:pos x="851" y="436"/>
              </a:cxn>
              <a:cxn ang="0">
                <a:pos x="849" y="266"/>
              </a:cxn>
              <a:cxn ang="0">
                <a:pos x="830" y="228"/>
              </a:cxn>
              <a:cxn ang="0">
                <a:pos x="781" y="202"/>
              </a:cxn>
              <a:cxn ang="0">
                <a:pos x="711" y="217"/>
              </a:cxn>
              <a:cxn ang="0">
                <a:pos x="684" y="250"/>
              </a:cxn>
              <a:cxn ang="0">
                <a:pos x="678" y="353"/>
              </a:cxn>
              <a:cxn ang="0">
                <a:pos x="437" y="311"/>
              </a:cxn>
              <a:cxn ang="0">
                <a:pos x="309" y="287"/>
              </a:cxn>
              <a:cxn ang="0">
                <a:pos x="297" y="242"/>
              </a:cxn>
              <a:cxn ang="0">
                <a:pos x="269" y="214"/>
              </a:cxn>
              <a:cxn ang="0">
                <a:pos x="190" y="206"/>
              </a:cxn>
              <a:cxn ang="0">
                <a:pos x="150" y="234"/>
              </a:cxn>
              <a:cxn ang="0">
                <a:pos x="135" y="277"/>
              </a:cxn>
              <a:cxn ang="0">
                <a:pos x="0" y="558"/>
              </a:cxn>
              <a:cxn ang="0">
                <a:pos x="309" y="435"/>
              </a:cxn>
              <a:cxn ang="0">
                <a:pos x="678" y="476"/>
              </a:cxn>
              <a:cxn ang="0">
                <a:pos x="482" y="281"/>
              </a:cxn>
              <a:cxn ang="0">
                <a:pos x="520" y="329"/>
              </a:cxn>
              <a:cxn ang="0">
                <a:pos x="513" y="350"/>
              </a:cxn>
              <a:cxn ang="0">
                <a:pos x="523" y="376"/>
              </a:cxn>
              <a:cxn ang="0">
                <a:pos x="445" y="387"/>
              </a:cxn>
              <a:cxn ang="0">
                <a:pos x="471" y="362"/>
              </a:cxn>
              <a:cxn ang="0">
                <a:pos x="471" y="338"/>
              </a:cxn>
              <a:cxn ang="0">
                <a:pos x="190" y="5"/>
              </a:cxn>
              <a:cxn ang="0">
                <a:pos x="226" y="0"/>
              </a:cxn>
              <a:cxn ang="0">
                <a:pos x="266" y="13"/>
              </a:cxn>
              <a:cxn ang="0">
                <a:pos x="297" y="44"/>
              </a:cxn>
              <a:cxn ang="0">
                <a:pos x="309" y="77"/>
              </a:cxn>
              <a:cxn ang="0">
                <a:pos x="305" y="121"/>
              </a:cxn>
              <a:cxn ang="0">
                <a:pos x="280" y="156"/>
              </a:cxn>
              <a:cxn ang="0">
                <a:pos x="250" y="174"/>
              </a:cxn>
              <a:cxn ang="0">
                <a:pos x="206" y="178"/>
              </a:cxn>
              <a:cxn ang="0">
                <a:pos x="167" y="162"/>
              </a:cxn>
              <a:cxn ang="0">
                <a:pos x="139" y="127"/>
              </a:cxn>
              <a:cxn ang="0">
                <a:pos x="131" y="93"/>
              </a:cxn>
              <a:cxn ang="0">
                <a:pos x="140" y="52"/>
              </a:cxn>
              <a:cxn ang="0">
                <a:pos x="167" y="18"/>
              </a:cxn>
            </a:cxnLst>
            <a:rect l="0" t="0" r="r" b="b"/>
            <a:pathLst>
              <a:path w="985" h="597">
                <a:moveTo>
                  <a:pt x="795" y="5"/>
                </a:moveTo>
                <a:lnTo>
                  <a:pt x="795" y="5"/>
                </a:lnTo>
                <a:lnTo>
                  <a:pt x="804" y="9"/>
                </a:lnTo>
                <a:lnTo>
                  <a:pt x="812" y="13"/>
                </a:lnTo>
                <a:lnTo>
                  <a:pt x="819" y="18"/>
                </a:lnTo>
                <a:lnTo>
                  <a:pt x="826" y="23"/>
                </a:lnTo>
                <a:lnTo>
                  <a:pt x="832" y="30"/>
                </a:lnTo>
                <a:lnTo>
                  <a:pt x="837" y="36"/>
                </a:lnTo>
                <a:lnTo>
                  <a:pt x="842" y="44"/>
                </a:lnTo>
                <a:lnTo>
                  <a:pt x="846" y="52"/>
                </a:lnTo>
                <a:lnTo>
                  <a:pt x="850" y="59"/>
                </a:lnTo>
                <a:lnTo>
                  <a:pt x="853" y="67"/>
                </a:lnTo>
                <a:lnTo>
                  <a:pt x="854" y="76"/>
                </a:lnTo>
                <a:lnTo>
                  <a:pt x="855" y="84"/>
                </a:lnTo>
                <a:lnTo>
                  <a:pt x="855" y="93"/>
                </a:lnTo>
                <a:lnTo>
                  <a:pt x="854" y="102"/>
                </a:lnTo>
                <a:lnTo>
                  <a:pt x="853" y="111"/>
                </a:lnTo>
                <a:lnTo>
                  <a:pt x="850" y="120"/>
                </a:lnTo>
                <a:lnTo>
                  <a:pt x="850" y="120"/>
                </a:lnTo>
                <a:lnTo>
                  <a:pt x="846" y="127"/>
                </a:lnTo>
                <a:lnTo>
                  <a:pt x="842" y="136"/>
                </a:lnTo>
                <a:lnTo>
                  <a:pt x="837" y="143"/>
                </a:lnTo>
                <a:lnTo>
                  <a:pt x="832" y="151"/>
                </a:lnTo>
                <a:lnTo>
                  <a:pt x="826" y="156"/>
                </a:lnTo>
                <a:lnTo>
                  <a:pt x="819" y="162"/>
                </a:lnTo>
                <a:lnTo>
                  <a:pt x="812" y="166"/>
                </a:lnTo>
                <a:lnTo>
                  <a:pt x="804" y="170"/>
                </a:lnTo>
                <a:lnTo>
                  <a:pt x="796" y="174"/>
                </a:lnTo>
                <a:lnTo>
                  <a:pt x="788" y="176"/>
                </a:lnTo>
                <a:lnTo>
                  <a:pt x="779" y="178"/>
                </a:lnTo>
                <a:lnTo>
                  <a:pt x="770" y="179"/>
                </a:lnTo>
                <a:lnTo>
                  <a:pt x="763" y="179"/>
                </a:lnTo>
                <a:lnTo>
                  <a:pt x="754" y="179"/>
                </a:lnTo>
                <a:lnTo>
                  <a:pt x="745" y="176"/>
                </a:lnTo>
                <a:lnTo>
                  <a:pt x="736" y="174"/>
                </a:lnTo>
                <a:lnTo>
                  <a:pt x="736" y="174"/>
                </a:lnTo>
                <a:lnTo>
                  <a:pt x="727" y="171"/>
                </a:lnTo>
                <a:lnTo>
                  <a:pt x="719" y="166"/>
                </a:lnTo>
                <a:lnTo>
                  <a:pt x="712" y="162"/>
                </a:lnTo>
                <a:lnTo>
                  <a:pt x="705" y="156"/>
                </a:lnTo>
                <a:lnTo>
                  <a:pt x="700" y="149"/>
                </a:lnTo>
                <a:lnTo>
                  <a:pt x="693" y="143"/>
                </a:lnTo>
                <a:lnTo>
                  <a:pt x="689" y="136"/>
                </a:lnTo>
                <a:lnTo>
                  <a:pt x="684" y="129"/>
                </a:lnTo>
                <a:lnTo>
                  <a:pt x="682" y="121"/>
                </a:lnTo>
                <a:lnTo>
                  <a:pt x="679" y="112"/>
                </a:lnTo>
                <a:lnTo>
                  <a:pt x="676" y="104"/>
                </a:lnTo>
                <a:lnTo>
                  <a:pt x="676" y="95"/>
                </a:lnTo>
                <a:lnTo>
                  <a:pt x="676" y="86"/>
                </a:lnTo>
                <a:lnTo>
                  <a:pt x="676" y="77"/>
                </a:lnTo>
                <a:lnTo>
                  <a:pt x="678" y="68"/>
                </a:lnTo>
                <a:lnTo>
                  <a:pt x="682" y="61"/>
                </a:lnTo>
                <a:lnTo>
                  <a:pt x="682" y="61"/>
                </a:lnTo>
                <a:lnTo>
                  <a:pt x="684" y="52"/>
                </a:lnTo>
                <a:lnTo>
                  <a:pt x="689" y="44"/>
                </a:lnTo>
                <a:lnTo>
                  <a:pt x="693" y="36"/>
                </a:lnTo>
                <a:lnTo>
                  <a:pt x="700" y="30"/>
                </a:lnTo>
                <a:lnTo>
                  <a:pt x="705" y="23"/>
                </a:lnTo>
                <a:lnTo>
                  <a:pt x="712" y="18"/>
                </a:lnTo>
                <a:lnTo>
                  <a:pt x="719" y="13"/>
                </a:lnTo>
                <a:lnTo>
                  <a:pt x="727" y="9"/>
                </a:lnTo>
                <a:lnTo>
                  <a:pt x="734" y="5"/>
                </a:lnTo>
                <a:lnTo>
                  <a:pt x="743" y="3"/>
                </a:lnTo>
                <a:lnTo>
                  <a:pt x="751" y="1"/>
                </a:lnTo>
                <a:lnTo>
                  <a:pt x="760" y="0"/>
                </a:lnTo>
                <a:lnTo>
                  <a:pt x="769" y="0"/>
                </a:lnTo>
                <a:lnTo>
                  <a:pt x="778" y="1"/>
                </a:lnTo>
                <a:lnTo>
                  <a:pt x="786" y="3"/>
                </a:lnTo>
                <a:lnTo>
                  <a:pt x="795" y="5"/>
                </a:lnTo>
                <a:lnTo>
                  <a:pt x="795" y="5"/>
                </a:lnTo>
                <a:close/>
                <a:moveTo>
                  <a:pt x="0" y="558"/>
                </a:moveTo>
                <a:lnTo>
                  <a:pt x="0" y="597"/>
                </a:lnTo>
                <a:lnTo>
                  <a:pt x="135" y="597"/>
                </a:lnTo>
                <a:lnTo>
                  <a:pt x="309" y="597"/>
                </a:lnTo>
                <a:lnTo>
                  <a:pt x="678" y="597"/>
                </a:lnTo>
                <a:lnTo>
                  <a:pt x="851" y="597"/>
                </a:lnTo>
                <a:lnTo>
                  <a:pt x="985" y="597"/>
                </a:lnTo>
                <a:lnTo>
                  <a:pt x="985" y="558"/>
                </a:lnTo>
                <a:lnTo>
                  <a:pt x="851" y="558"/>
                </a:lnTo>
                <a:lnTo>
                  <a:pt x="851" y="436"/>
                </a:lnTo>
                <a:lnTo>
                  <a:pt x="851" y="436"/>
                </a:lnTo>
                <a:lnTo>
                  <a:pt x="851" y="287"/>
                </a:lnTo>
                <a:lnTo>
                  <a:pt x="851" y="287"/>
                </a:lnTo>
                <a:lnTo>
                  <a:pt x="850" y="277"/>
                </a:lnTo>
                <a:lnTo>
                  <a:pt x="849" y="266"/>
                </a:lnTo>
                <a:lnTo>
                  <a:pt x="846" y="257"/>
                </a:lnTo>
                <a:lnTo>
                  <a:pt x="844" y="250"/>
                </a:lnTo>
                <a:lnTo>
                  <a:pt x="840" y="242"/>
                </a:lnTo>
                <a:lnTo>
                  <a:pt x="835" y="234"/>
                </a:lnTo>
                <a:lnTo>
                  <a:pt x="830" y="228"/>
                </a:lnTo>
                <a:lnTo>
                  <a:pt x="823" y="223"/>
                </a:lnTo>
                <a:lnTo>
                  <a:pt x="818" y="217"/>
                </a:lnTo>
                <a:lnTo>
                  <a:pt x="810" y="214"/>
                </a:lnTo>
                <a:lnTo>
                  <a:pt x="796" y="206"/>
                </a:lnTo>
                <a:lnTo>
                  <a:pt x="781" y="202"/>
                </a:lnTo>
                <a:lnTo>
                  <a:pt x="764" y="201"/>
                </a:lnTo>
                <a:lnTo>
                  <a:pt x="748" y="202"/>
                </a:lnTo>
                <a:lnTo>
                  <a:pt x="732" y="206"/>
                </a:lnTo>
                <a:lnTo>
                  <a:pt x="718" y="214"/>
                </a:lnTo>
                <a:lnTo>
                  <a:pt x="711" y="217"/>
                </a:lnTo>
                <a:lnTo>
                  <a:pt x="705" y="223"/>
                </a:lnTo>
                <a:lnTo>
                  <a:pt x="698" y="228"/>
                </a:lnTo>
                <a:lnTo>
                  <a:pt x="693" y="234"/>
                </a:lnTo>
                <a:lnTo>
                  <a:pt x="688" y="242"/>
                </a:lnTo>
                <a:lnTo>
                  <a:pt x="684" y="250"/>
                </a:lnTo>
                <a:lnTo>
                  <a:pt x="682" y="257"/>
                </a:lnTo>
                <a:lnTo>
                  <a:pt x="679" y="266"/>
                </a:lnTo>
                <a:lnTo>
                  <a:pt x="678" y="277"/>
                </a:lnTo>
                <a:lnTo>
                  <a:pt x="678" y="287"/>
                </a:lnTo>
                <a:lnTo>
                  <a:pt x="678" y="353"/>
                </a:lnTo>
                <a:lnTo>
                  <a:pt x="586" y="322"/>
                </a:lnTo>
                <a:lnTo>
                  <a:pt x="593" y="309"/>
                </a:lnTo>
                <a:lnTo>
                  <a:pt x="471" y="247"/>
                </a:lnTo>
                <a:lnTo>
                  <a:pt x="437" y="311"/>
                </a:lnTo>
                <a:lnTo>
                  <a:pt x="437" y="311"/>
                </a:lnTo>
                <a:lnTo>
                  <a:pt x="430" y="311"/>
                </a:lnTo>
                <a:lnTo>
                  <a:pt x="422" y="313"/>
                </a:lnTo>
                <a:lnTo>
                  <a:pt x="309" y="353"/>
                </a:lnTo>
                <a:lnTo>
                  <a:pt x="309" y="287"/>
                </a:lnTo>
                <a:lnTo>
                  <a:pt x="309" y="287"/>
                </a:lnTo>
                <a:lnTo>
                  <a:pt x="309" y="277"/>
                </a:lnTo>
                <a:lnTo>
                  <a:pt x="306" y="266"/>
                </a:lnTo>
                <a:lnTo>
                  <a:pt x="305" y="257"/>
                </a:lnTo>
                <a:lnTo>
                  <a:pt x="301" y="250"/>
                </a:lnTo>
                <a:lnTo>
                  <a:pt x="297" y="242"/>
                </a:lnTo>
                <a:lnTo>
                  <a:pt x="292" y="234"/>
                </a:lnTo>
                <a:lnTo>
                  <a:pt x="287" y="228"/>
                </a:lnTo>
                <a:lnTo>
                  <a:pt x="282" y="223"/>
                </a:lnTo>
                <a:lnTo>
                  <a:pt x="275" y="217"/>
                </a:lnTo>
                <a:lnTo>
                  <a:pt x="269" y="214"/>
                </a:lnTo>
                <a:lnTo>
                  <a:pt x="253" y="206"/>
                </a:lnTo>
                <a:lnTo>
                  <a:pt x="238" y="202"/>
                </a:lnTo>
                <a:lnTo>
                  <a:pt x="221" y="201"/>
                </a:lnTo>
                <a:lnTo>
                  <a:pt x="206" y="202"/>
                </a:lnTo>
                <a:lnTo>
                  <a:pt x="190" y="206"/>
                </a:lnTo>
                <a:lnTo>
                  <a:pt x="175" y="214"/>
                </a:lnTo>
                <a:lnTo>
                  <a:pt x="168" y="217"/>
                </a:lnTo>
                <a:lnTo>
                  <a:pt x="162" y="223"/>
                </a:lnTo>
                <a:lnTo>
                  <a:pt x="157" y="228"/>
                </a:lnTo>
                <a:lnTo>
                  <a:pt x="150" y="234"/>
                </a:lnTo>
                <a:lnTo>
                  <a:pt x="147" y="242"/>
                </a:lnTo>
                <a:lnTo>
                  <a:pt x="143" y="250"/>
                </a:lnTo>
                <a:lnTo>
                  <a:pt x="139" y="257"/>
                </a:lnTo>
                <a:lnTo>
                  <a:pt x="138" y="266"/>
                </a:lnTo>
                <a:lnTo>
                  <a:pt x="135" y="277"/>
                </a:lnTo>
                <a:lnTo>
                  <a:pt x="135" y="287"/>
                </a:lnTo>
                <a:lnTo>
                  <a:pt x="135" y="436"/>
                </a:lnTo>
                <a:lnTo>
                  <a:pt x="135" y="436"/>
                </a:lnTo>
                <a:lnTo>
                  <a:pt x="135" y="558"/>
                </a:lnTo>
                <a:lnTo>
                  <a:pt x="0" y="558"/>
                </a:lnTo>
                <a:lnTo>
                  <a:pt x="0" y="558"/>
                </a:lnTo>
                <a:close/>
                <a:moveTo>
                  <a:pt x="309" y="558"/>
                </a:moveTo>
                <a:lnTo>
                  <a:pt x="309" y="476"/>
                </a:lnTo>
                <a:lnTo>
                  <a:pt x="309" y="476"/>
                </a:lnTo>
                <a:lnTo>
                  <a:pt x="309" y="435"/>
                </a:lnTo>
                <a:lnTo>
                  <a:pt x="401" y="403"/>
                </a:lnTo>
                <a:lnTo>
                  <a:pt x="514" y="461"/>
                </a:lnTo>
                <a:lnTo>
                  <a:pt x="550" y="391"/>
                </a:lnTo>
                <a:lnTo>
                  <a:pt x="678" y="435"/>
                </a:lnTo>
                <a:lnTo>
                  <a:pt x="678" y="476"/>
                </a:lnTo>
                <a:lnTo>
                  <a:pt x="678" y="476"/>
                </a:lnTo>
                <a:lnTo>
                  <a:pt x="678" y="558"/>
                </a:lnTo>
                <a:lnTo>
                  <a:pt x="309" y="558"/>
                </a:lnTo>
                <a:lnTo>
                  <a:pt x="309" y="558"/>
                </a:lnTo>
                <a:close/>
                <a:moveTo>
                  <a:pt x="482" y="281"/>
                </a:moveTo>
                <a:lnTo>
                  <a:pt x="544" y="313"/>
                </a:lnTo>
                <a:lnTo>
                  <a:pt x="544" y="313"/>
                </a:lnTo>
                <a:lnTo>
                  <a:pt x="534" y="317"/>
                </a:lnTo>
                <a:lnTo>
                  <a:pt x="526" y="322"/>
                </a:lnTo>
                <a:lnTo>
                  <a:pt x="520" y="329"/>
                </a:lnTo>
                <a:lnTo>
                  <a:pt x="516" y="338"/>
                </a:lnTo>
                <a:lnTo>
                  <a:pt x="516" y="338"/>
                </a:lnTo>
                <a:lnTo>
                  <a:pt x="516" y="338"/>
                </a:lnTo>
                <a:lnTo>
                  <a:pt x="514" y="345"/>
                </a:lnTo>
                <a:lnTo>
                  <a:pt x="513" y="350"/>
                </a:lnTo>
                <a:lnTo>
                  <a:pt x="514" y="356"/>
                </a:lnTo>
                <a:lnTo>
                  <a:pt x="516" y="362"/>
                </a:lnTo>
                <a:lnTo>
                  <a:pt x="517" y="367"/>
                </a:lnTo>
                <a:lnTo>
                  <a:pt x="520" y="372"/>
                </a:lnTo>
                <a:lnTo>
                  <a:pt x="523" y="376"/>
                </a:lnTo>
                <a:lnTo>
                  <a:pt x="527" y="380"/>
                </a:lnTo>
                <a:lnTo>
                  <a:pt x="504" y="426"/>
                </a:lnTo>
                <a:lnTo>
                  <a:pt x="435" y="391"/>
                </a:lnTo>
                <a:lnTo>
                  <a:pt x="445" y="387"/>
                </a:lnTo>
                <a:lnTo>
                  <a:pt x="445" y="387"/>
                </a:lnTo>
                <a:lnTo>
                  <a:pt x="451" y="385"/>
                </a:lnTo>
                <a:lnTo>
                  <a:pt x="458" y="380"/>
                </a:lnTo>
                <a:lnTo>
                  <a:pt x="463" y="374"/>
                </a:lnTo>
                <a:lnTo>
                  <a:pt x="468" y="368"/>
                </a:lnTo>
                <a:lnTo>
                  <a:pt x="471" y="362"/>
                </a:lnTo>
                <a:lnTo>
                  <a:pt x="472" y="354"/>
                </a:lnTo>
                <a:lnTo>
                  <a:pt x="472" y="346"/>
                </a:lnTo>
                <a:lnTo>
                  <a:pt x="471" y="338"/>
                </a:lnTo>
                <a:lnTo>
                  <a:pt x="471" y="338"/>
                </a:lnTo>
                <a:lnTo>
                  <a:pt x="471" y="338"/>
                </a:lnTo>
                <a:lnTo>
                  <a:pt x="467" y="331"/>
                </a:lnTo>
                <a:lnTo>
                  <a:pt x="460" y="323"/>
                </a:lnTo>
                <a:lnTo>
                  <a:pt x="482" y="281"/>
                </a:lnTo>
                <a:lnTo>
                  <a:pt x="482" y="281"/>
                </a:lnTo>
                <a:close/>
                <a:moveTo>
                  <a:pt x="190" y="5"/>
                </a:moveTo>
                <a:lnTo>
                  <a:pt x="190" y="5"/>
                </a:lnTo>
                <a:lnTo>
                  <a:pt x="199" y="3"/>
                </a:lnTo>
                <a:lnTo>
                  <a:pt x="208" y="1"/>
                </a:lnTo>
                <a:lnTo>
                  <a:pt x="217" y="0"/>
                </a:lnTo>
                <a:lnTo>
                  <a:pt x="226" y="0"/>
                </a:lnTo>
                <a:lnTo>
                  <a:pt x="234" y="1"/>
                </a:lnTo>
                <a:lnTo>
                  <a:pt x="243" y="3"/>
                </a:lnTo>
                <a:lnTo>
                  <a:pt x="251" y="5"/>
                </a:lnTo>
                <a:lnTo>
                  <a:pt x="259" y="9"/>
                </a:lnTo>
                <a:lnTo>
                  <a:pt x="266" y="13"/>
                </a:lnTo>
                <a:lnTo>
                  <a:pt x="274" y="18"/>
                </a:lnTo>
                <a:lnTo>
                  <a:pt x="280" y="23"/>
                </a:lnTo>
                <a:lnTo>
                  <a:pt x="287" y="30"/>
                </a:lnTo>
                <a:lnTo>
                  <a:pt x="292" y="36"/>
                </a:lnTo>
                <a:lnTo>
                  <a:pt x="297" y="44"/>
                </a:lnTo>
                <a:lnTo>
                  <a:pt x="301" y="52"/>
                </a:lnTo>
                <a:lnTo>
                  <a:pt x="305" y="61"/>
                </a:lnTo>
                <a:lnTo>
                  <a:pt x="305" y="61"/>
                </a:lnTo>
                <a:lnTo>
                  <a:pt x="307" y="68"/>
                </a:lnTo>
                <a:lnTo>
                  <a:pt x="309" y="77"/>
                </a:lnTo>
                <a:lnTo>
                  <a:pt x="310" y="86"/>
                </a:lnTo>
                <a:lnTo>
                  <a:pt x="310" y="95"/>
                </a:lnTo>
                <a:lnTo>
                  <a:pt x="309" y="104"/>
                </a:lnTo>
                <a:lnTo>
                  <a:pt x="307" y="112"/>
                </a:lnTo>
                <a:lnTo>
                  <a:pt x="305" y="121"/>
                </a:lnTo>
                <a:lnTo>
                  <a:pt x="301" y="129"/>
                </a:lnTo>
                <a:lnTo>
                  <a:pt x="297" y="136"/>
                </a:lnTo>
                <a:lnTo>
                  <a:pt x="292" y="143"/>
                </a:lnTo>
                <a:lnTo>
                  <a:pt x="287" y="149"/>
                </a:lnTo>
                <a:lnTo>
                  <a:pt x="280" y="156"/>
                </a:lnTo>
                <a:lnTo>
                  <a:pt x="274" y="162"/>
                </a:lnTo>
                <a:lnTo>
                  <a:pt x="266" y="166"/>
                </a:lnTo>
                <a:lnTo>
                  <a:pt x="259" y="171"/>
                </a:lnTo>
                <a:lnTo>
                  <a:pt x="250" y="174"/>
                </a:lnTo>
                <a:lnTo>
                  <a:pt x="250" y="174"/>
                </a:lnTo>
                <a:lnTo>
                  <a:pt x="242" y="176"/>
                </a:lnTo>
                <a:lnTo>
                  <a:pt x="233" y="179"/>
                </a:lnTo>
                <a:lnTo>
                  <a:pt x="224" y="179"/>
                </a:lnTo>
                <a:lnTo>
                  <a:pt x="215" y="179"/>
                </a:lnTo>
                <a:lnTo>
                  <a:pt x="206" y="178"/>
                </a:lnTo>
                <a:lnTo>
                  <a:pt x="198" y="176"/>
                </a:lnTo>
                <a:lnTo>
                  <a:pt x="189" y="174"/>
                </a:lnTo>
                <a:lnTo>
                  <a:pt x="181" y="170"/>
                </a:lnTo>
                <a:lnTo>
                  <a:pt x="174" y="166"/>
                </a:lnTo>
                <a:lnTo>
                  <a:pt x="167" y="162"/>
                </a:lnTo>
                <a:lnTo>
                  <a:pt x="161" y="156"/>
                </a:lnTo>
                <a:lnTo>
                  <a:pt x="154" y="151"/>
                </a:lnTo>
                <a:lnTo>
                  <a:pt x="149" y="143"/>
                </a:lnTo>
                <a:lnTo>
                  <a:pt x="144" y="136"/>
                </a:lnTo>
                <a:lnTo>
                  <a:pt x="139" y="127"/>
                </a:lnTo>
                <a:lnTo>
                  <a:pt x="136" y="120"/>
                </a:lnTo>
                <a:lnTo>
                  <a:pt x="136" y="120"/>
                </a:lnTo>
                <a:lnTo>
                  <a:pt x="134" y="111"/>
                </a:lnTo>
                <a:lnTo>
                  <a:pt x="131" y="102"/>
                </a:lnTo>
                <a:lnTo>
                  <a:pt x="131" y="93"/>
                </a:lnTo>
                <a:lnTo>
                  <a:pt x="131" y="84"/>
                </a:lnTo>
                <a:lnTo>
                  <a:pt x="132" y="76"/>
                </a:lnTo>
                <a:lnTo>
                  <a:pt x="134" y="67"/>
                </a:lnTo>
                <a:lnTo>
                  <a:pt x="136" y="59"/>
                </a:lnTo>
                <a:lnTo>
                  <a:pt x="140" y="52"/>
                </a:lnTo>
                <a:lnTo>
                  <a:pt x="144" y="44"/>
                </a:lnTo>
                <a:lnTo>
                  <a:pt x="148" y="36"/>
                </a:lnTo>
                <a:lnTo>
                  <a:pt x="154" y="30"/>
                </a:lnTo>
                <a:lnTo>
                  <a:pt x="159" y="23"/>
                </a:lnTo>
                <a:lnTo>
                  <a:pt x="167" y="18"/>
                </a:lnTo>
                <a:lnTo>
                  <a:pt x="174" y="13"/>
                </a:lnTo>
                <a:lnTo>
                  <a:pt x="183" y="9"/>
                </a:lnTo>
                <a:lnTo>
                  <a:pt x="190" y="5"/>
                </a:lnTo>
                <a:lnTo>
                  <a:pt x="190" y="5"/>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96" name="Freeform 26"/>
          <p:cNvSpPr>
            <a:spLocks noEditPoints="1"/>
          </p:cNvSpPr>
          <p:nvPr/>
        </p:nvSpPr>
        <p:spPr bwMode="auto">
          <a:xfrm>
            <a:off x="5977337" y="2855565"/>
            <a:ext cx="372604" cy="499866"/>
          </a:xfrm>
          <a:custGeom>
            <a:avLst/>
            <a:gdLst/>
            <a:ahLst/>
            <a:cxnLst>
              <a:cxn ang="0">
                <a:pos x="113" y="164"/>
              </a:cxn>
              <a:cxn ang="0">
                <a:pos x="136" y="187"/>
              </a:cxn>
              <a:cxn ang="0">
                <a:pos x="127" y="206"/>
              </a:cxn>
              <a:cxn ang="0">
                <a:pos x="134" y="244"/>
              </a:cxn>
              <a:cxn ang="0">
                <a:pos x="91" y="244"/>
              </a:cxn>
              <a:cxn ang="0">
                <a:pos x="99" y="206"/>
              </a:cxn>
              <a:cxn ang="0">
                <a:pos x="90" y="187"/>
              </a:cxn>
              <a:cxn ang="0">
                <a:pos x="113" y="164"/>
              </a:cxn>
              <a:cxn ang="0">
                <a:pos x="108" y="0"/>
              </a:cxn>
              <a:cxn ang="0">
                <a:pos x="117" y="0"/>
              </a:cxn>
              <a:cxn ang="0">
                <a:pos x="216" y="99"/>
              </a:cxn>
              <a:cxn ang="0">
                <a:pos x="216" y="123"/>
              </a:cxn>
              <a:cxn ang="0">
                <a:pos x="180" y="123"/>
              </a:cxn>
              <a:cxn ang="0">
                <a:pos x="180" y="99"/>
              </a:cxn>
              <a:cxn ang="0">
                <a:pos x="117" y="36"/>
              </a:cxn>
              <a:cxn ang="0">
                <a:pos x="108" y="36"/>
              </a:cxn>
              <a:cxn ang="0">
                <a:pos x="45" y="99"/>
              </a:cxn>
              <a:cxn ang="0">
                <a:pos x="45" y="123"/>
              </a:cxn>
              <a:cxn ang="0">
                <a:pos x="9" y="123"/>
              </a:cxn>
              <a:cxn ang="0">
                <a:pos x="9" y="99"/>
              </a:cxn>
              <a:cxn ang="0">
                <a:pos x="108" y="0"/>
              </a:cxn>
              <a:cxn ang="0">
                <a:pos x="225" y="135"/>
              </a:cxn>
              <a:cxn ang="0">
                <a:pos x="225" y="189"/>
              </a:cxn>
              <a:cxn ang="0">
                <a:pos x="113" y="302"/>
              </a:cxn>
              <a:cxn ang="0">
                <a:pos x="0" y="189"/>
              </a:cxn>
              <a:cxn ang="0">
                <a:pos x="0" y="135"/>
              </a:cxn>
              <a:cxn ang="0">
                <a:pos x="225" y="135"/>
              </a:cxn>
            </a:cxnLst>
            <a:rect l="0" t="0" r="r" b="b"/>
            <a:pathLst>
              <a:path w="225" h="302">
                <a:moveTo>
                  <a:pt x="113" y="164"/>
                </a:moveTo>
                <a:cubicBezTo>
                  <a:pt x="125" y="164"/>
                  <a:pt x="136" y="175"/>
                  <a:pt x="136" y="187"/>
                </a:cubicBezTo>
                <a:cubicBezTo>
                  <a:pt x="136" y="195"/>
                  <a:pt x="132" y="202"/>
                  <a:pt x="127" y="206"/>
                </a:cubicBezTo>
                <a:cubicBezTo>
                  <a:pt x="134" y="244"/>
                  <a:pt x="134" y="244"/>
                  <a:pt x="134" y="244"/>
                </a:cubicBezTo>
                <a:cubicBezTo>
                  <a:pt x="91" y="244"/>
                  <a:pt x="91" y="244"/>
                  <a:pt x="91" y="244"/>
                </a:cubicBezTo>
                <a:cubicBezTo>
                  <a:pt x="99" y="206"/>
                  <a:pt x="99" y="206"/>
                  <a:pt x="99" y="206"/>
                </a:cubicBezTo>
                <a:cubicBezTo>
                  <a:pt x="93" y="202"/>
                  <a:pt x="90" y="195"/>
                  <a:pt x="90" y="187"/>
                </a:cubicBezTo>
                <a:cubicBezTo>
                  <a:pt x="90" y="175"/>
                  <a:pt x="100" y="164"/>
                  <a:pt x="113" y="164"/>
                </a:cubicBezTo>
                <a:close/>
                <a:moveTo>
                  <a:pt x="108" y="0"/>
                </a:moveTo>
                <a:cubicBezTo>
                  <a:pt x="117" y="0"/>
                  <a:pt x="117" y="0"/>
                  <a:pt x="117" y="0"/>
                </a:cubicBezTo>
                <a:cubicBezTo>
                  <a:pt x="172" y="0"/>
                  <a:pt x="216" y="45"/>
                  <a:pt x="216" y="99"/>
                </a:cubicBezTo>
                <a:cubicBezTo>
                  <a:pt x="216" y="123"/>
                  <a:pt x="216" y="123"/>
                  <a:pt x="216" y="123"/>
                </a:cubicBezTo>
                <a:cubicBezTo>
                  <a:pt x="180" y="123"/>
                  <a:pt x="180" y="123"/>
                  <a:pt x="180" y="123"/>
                </a:cubicBezTo>
                <a:cubicBezTo>
                  <a:pt x="180" y="99"/>
                  <a:pt x="180" y="99"/>
                  <a:pt x="180" y="99"/>
                </a:cubicBezTo>
                <a:cubicBezTo>
                  <a:pt x="180" y="64"/>
                  <a:pt x="152" y="36"/>
                  <a:pt x="117" y="36"/>
                </a:cubicBezTo>
                <a:cubicBezTo>
                  <a:pt x="108" y="36"/>
                  <a:pt x="108" y="36"/>
                  <a:pt x="108" y="36"/>
                </a:cubicBezTo>
                <a:cubicBezTo>
                  <a:pt x="74" y="36"/>
                  <a:pt x="45" y="64"/>
                  <a:pt x="45" y="99"/>
                </a:cubicBezTo>
                <a:cubicBezTo>
                  <a:pt x="45" y="123"/>
                  <a:pt x="45" y="123"/>
                  <a:pt x="45" y="123"/>
                </a:cubicBezTo>
                <a:cubicBezTo>
                  <a:pt x="9" y="123"/>
                  <a:pt x="9" y="123"/>
                  <a:pt x="9" y="123"/>
                </a:cubicBezTo>
                <a:cubicBezTo>
                  <a:pt x="9" y="99"/>
                  <a:pt x="9" y="99"/>
                  <a:pt x="9" y="99"/>
                </a:cubicBezTo>
                <a:cubicBezTo>
                  <a:pt x="9" y="45"/>
                  <a:pt x="54" y="0"/>
                  <a:pt x="108" y="0"/>
                </a:cubicBezTo>
                <a:close/>
                <a:moveTo>
                  <a:pt x="225" y="135"/>
                </a:moveTo>
                <a:cubicBezTo>
                  <a:pt x="225" y="189"/>
                  <a:pt x="225" y="189"/>
                  <a:pt x="225" y="189"/>
                </a:cubicBezTo>
                <a:cubicBezTo>
                  <a:pt x="225" y="252"/>
                  <a:pt x="175" y="302"/>
                  <a:pt x="113" y="302"/>
                </a:cubicBezTo>
                <a:cubicBezTo>
                  <a:pt x="51" y="302"/>
                  <a:pt x="0" y="252"/>
                  <a:pt x="0" y="189"/>
                </a:cubicBezTo>
                <a:cubicBezTo>
                  <a:pt x="0" y="135"/>
                  <a:pt x="0" y="135"/>
                  <a:pt x="0" y="135"/>
                </a:cubicBezTo>
                <a:cubicBezTo>
                  <a:pt x="225" y="135"/>
                  <a:pt x="225" y="135"/>
                  <a:pt x="225" y="135"/>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pic>
        <p:nvPicPr>
          <p:cNvPr id="197" name="Immagine 1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1017" y="5503246"/>
            <a:ext cx="671317" cy="671317"/>
          </a:xfrm>
          <a:prstGeom prst="rect">
            <a:avLst/>
          </a:prstGeom>
        </p:spPr>
      </p:pic>
      <p:grpSp>
        <p:nvGrpSpPr>
          <p:cNvPr id="198" name="Group 23"/>
          <p:cNvGrpSpPr>
            <a:grpSpLocks noChangeAspect="1"/>
          </p:cNvGrpSpPr>
          <p:nvPr/>
        </p:nvGrpSpPr>
        <p:grpSpPr bwMode="auto">
          <a:xfrm>
            <a:off x="5950047" y="1679867"/>
            <a:ext cx="422267" cy="369247"/>
            <a:chOff x="2613" y="1074"/>
            <a:chExt cx="446" cy="390"/>
          </a:xfrm>
          <a:solidFill>
            <a:srgbClr val="0070C0"/>
          </a:solidFill>
        </p:grpSpPr>
        <p:sp>
          <p:nvSpPr>
            <p:cNvPr id="199" name="Freeform 25"/>
            <p:cNvSpPr>
              <a:spLocks/>
            </p:cNvSpPr>
            <p:nvPr/>
          </p:nvSpPr>
          <p:spPr bwMode="auto">
            <a:xfrm>
              <a:off x="2613" y="1281"/>
              <a:ext cx="446" cy="183"/>
            </a:xfrm>
            <a:custGeom>
              <a:avLst/>
              <a:gdLst>
                <a:gd name="T0" fmla="*/ 3124 w 3124"/>
                <a:gd name="T1" fmla="*/ 0 h 1283"/>
                <a:gd name="T2" fmla="*/ 3124 w 3124"/>
                <a:gd name="T3" fmla="*/ 167 h 1283"/>
                <a:gd name="T4" fmla="*/ 1228 w 3124"/>
                <a:gd name="T5" fmla="*/ 1283 h 1283"/>
                <a:gd name="T6" fmla="*/ 0 w 3124"/>
                <a:gd name="T7" fmla="*/ 669 h 1283"/>
                <a:gd name="T8" fmla="*/ 0 w 3124"/>
                <a:gd name="T9" fmla="*/ 502 h 1283"/>
                <a:gd name="T10" fmla="*/ 1228 w 3124"/>
                <a:gd name="T11" fmla="*/ 1116 h 1283"/>
                <a:gd name="T12" fmla="*/ 3124 w 3124"/>
                <a:gd name="T13" fmla="*/ 0 h 1283"/>
              </a:gdLst>
              <a:ahLst/>
              <a:cxnLst>
                <a:cxn ang="0">
                  <a:pos x="T0" y="T1"/>
                </a:cxn>
                <a:cxn ang="0">
                  <a:pos x="T2" y="T3"/>
                </a:cxn>
                <a:cxn ang="0">
                  <a:pos x="T4" y="T5"/>
                </a:cxn>
                <a:cxn ang="0">
                  <a:pos x="T6" y="T7"/>
                </a:cxn>
                <a:cxn ang="0">
                  <a:pos x="T8" y="T9"/>
                </a:cxn>
                <a:cxn ang="0">
                  <a:pos x="T10" y="T11"/>
                </a:cxn>
                <a:cxn ang="0">
                  <a:pos x="T12" y="T13"/>
                </a:cxn>
              </a:cxnLst>
              <a:rect l="0" t="0" r="r" b="b"/>
              <a:pathLst>
                <a:path w="3124" h="1283">
                  <a:moveTo>
                    <a:pt x="3124" y="0"/>
                  </a:moveTo>
                  <a:lnTo>
                    <a:pt x="3124" y="167"/>
                  </a:lnTo>
                  <a:lnTo>
                    <a:pt x="1228" y="1283"/>
                  </a:lnTo>
                  <a:lnTo>
                    <a:pt x="0" y="669"/>
                  </a:lnTo>
                  <a:lnTo>
                    <a:pt x="0" y="502"/>
                  </a:lnTo>
                  <a:lnTo>
                    <a:pt x="1228" y="1116"/>
                  </a:lnTo>
                  <a:lnTo>
                    <a:pt x="3124"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0" name="Freeform 26"/>
            <p:cNvSpPr>
              <a:spLocks noEditPoints="1"/>
            </p:cNvSpPr>
            <p:nvPr/>
          </p:nvSpPr>
          <p:spPr bwMode="auto">
            <a:xfrm>
              <a:off x="2613" y="1074"/>
              <a:ext cx="446" cy="247"/>
            </a:xfrm>
            <a:custGeom>
              <a:avLst/>
              <a:gdLst>
                <a:gd name="T0" fmla="*/ 1896 w 3124"/>
                <a:gd name="T1" fmla="*/ 167 h 1728"/>
                <a:gd name="T2" fmla="*/ 308 w 3124"/>
                <a:gd name="T3" fmla="*/ 1102 h 1728"/>
                <a:gd name="T4" fmla="*/ 1228 w 3124"/>
                <a:gd name="T5" fmla="*/ 1562 h 1728"/>
                <a:gd name="T6" fmla="*/ 2816 w 3124"/>
                <a:gd name="T7" fmla="*/ 627 h 1728"/>
                <a:gd name="T8" fmla="*/ 1896 w 3124"/>
                <a:gd name="T9" fmla="*/ 167 h 1728"/>
                <a:gd name="T10" fmla="*/ 1896 w 3124"/>
                <a:gd name="T11" fmla="*/ 0 h 1728"/>
                <a:gd name="T12" fmla="*/ 3124 w 3124"/>
                <a:gd name="T13" fmla="*/ 613 h 1728"/>
                <a:gd name="T14" fmla="*/ 1228 w 3124"/>
                <a:gd name="T15" fmla="*/ 1728 h 1728"/>
                <a:gd name="T16" fmla="*/ 0 w 3124"/>
                <a:gd name="T17" fmla="*/ 1115 h 1728"/>
                <a:gd name="T18" fmla="*/ 1896 w 3124"/>
                <a:gd name="T19"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4" h="1728">
                  <a:moveTo>
                    <a:pt x="1896" y="167"/>
                  </a:moveTo>
                  <a:lnTo>
                    <a:pt x="308" y="1102"/>
                  </a:lnTo>
                  <a:lnTo>
                    <a:pt x="1228" y="1562"/>
                  </a:lnTo>
                  <a:lnTo>
                    <a:pt x="2816" y="627"/>
                  </a:lnTo>
                  <a:lnTo>
                    <a:pt x="1896" y="167"/>
                  </a:lnTo>
                  <a:close/>
                  <a:moveTo>
                    <a:pt x="1896" y="0"/>
                  </a:moveTo>
                  <a:lnTo>
                    <a:pt x="3124" y="613"/>
                  </a:lnTo>
                  <a:lnTo>
                    <a:pt x="1228" y="1728"/>
                  </a:lnTo>
                  <a:lnTo>
                    <a:pt x="0" y="1115"/>
                  </a:lnTo>
                  <a:lnTo>
                    <a:pt x="1896" y="0"/>
                  </a:lnTo>
                  <a:close/>
                </a:path>
              </a:pathLst>
            </a:custGeom>
            <a:solidFill>
              <a:srgbClr val="00338D"/>
            </a:solidFill>
            <a:ln w="0">
              <a:solidFill>
                <a:srgbClr val="00338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1" name="Freeform 27"/>
            <p:cNvSpPr>
              <a:spLocks/>
            </p:cNvSpPr>
            <p:nvPr/>
          </p:nvSpPr>
          <p:spPr bwMode="auto">
            <a:xfrm>
              <a:off x="2613" y="1233"/>
              <a:ext cx="446" cy="183"/>
            </a:xfrm>
            <a:custGeom>
              <a:avLst/>
              <a:gdLst>
                <a:gd name="T0" fmla="*/ 3124 w 3124"/>
                <a:gd name="T1" fmla="*/ 0 h 1283"/>
                <a:gd name="T2" fmla="*/ 3124 w 3124"/>
                <a:gd name="T3" fmla="*/ 168 h 1283"/>
                <a:gd name="T4" fmla="*/ 1228 w 3124"/>
                <a:gd name="T5" fmla="*/ 1283 h 1283"/>
                <a:gd name="T6" fmla="*/ 0 w 3124"/>
                <a:gd name="T7" fmla="*/ 670 h 1283"/>
                <a:gd name="T8" fmla="*/ 0 w 3124"/>
                <a:gd name="T9" fmla="*/ 502 h 1283"/>
                <a:gd name="T10" fmla="*/ 1228 w 3124"/>
                <a:gd name="T11" fmla="*/ 1115 h 1283"/>
                <a:gd name="T12" fmla="*/ 3124 w 3124"/>
                <a:gd name="T13" fmla="*/ 0 h 1283"/>
              </a:gdLst>
              <a:ahLst/>
              <a:cxnLst>
                <a:cxn ang="0">
                  <a:pos x="T0" y="T1"/>
                </a:cxn>
                <a:cxn ang="0">
                  <a:pos x="T2" y="T3"/>
                </a:cxn>
                <a:cxn ang="0">
                  <a:pos x="T4" y="T5"/>
                </a:cxn>
                <a:cxn ang="0">
                  <a:pos x="T6" y="T7"/>
                </a:cxn>
                <a:cxn ang="0">
                  <a:pos x="T8" y="T9"/>
                </a:cxn>
                <a:cxn ang="0">
                  <a:pos x="T10" y="T11"/>
                </a:cxn>
                <a:cxn ang="0">
                  <a:pos x="T12" y="T13"/>
                </a:cxn>
              </a:cxnLst>
              <a:rect l="0" t="0" r="r" b="b"/>
              <a:pathLst>
                <a:path w="3124" h="1283">
                  <a:moveTo>
                    <a:pt x="3124" y="0"/>
                  </a:moveTo>
                  <a:lnTo>
                    <a:pt x="3124" y="168"/>
                  </a:lnTo>
                  <a:lnTo>
                    <a:pt x="1228" y="1283"/>
                  </a:lnTo>
                  <a:lnTo>
                    <a:pt x="0" y="670"/>
                  </a:lnTo>
                  <a:lnTo>
                    <a:pt x="0" y="502"/>
                  </a:lnTo>
                  <a:lnTo>
                    <a:pt x="1228" y="1115"/>
                  </a:lnTo>
                  <a:lnTo>
                    <a:pt x="3124" y="0"/>
                  </a:lnTo>
                  <a:close/>
                </a:path>
              </a:pathLst>
            </a:custGeom>
            <a:solidFill>
              <a:srgbClr val="00338D"/>
            </a:solidFill>
            <a:ln w="0">
              <a:solidFill>
                <a:srgbClr val="00338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2" name="Freeform 28"/>
            <p:cNvSpPr>
              <a:spLocks/>
            </p:cNvSpPr>
            <p:nvPr/>
          </p:nvSpPr>
          <p:spPr bwMode="auto">
            <a:xfrm>
              <a:off x="2613" y="1185"/>
              <a:ext cx="446" cy="184"/>
            </a:xfrm>
            <a:custGeom>
              <a:avLst/>
              <a:gdLst>
                <a:gd name="T0" fmla="*/ 3124 w 3124"/>
                <a:gd name="T1" fmla="*/ 0 h 1283"/>
                <a:gd name="T2" fmla="*/ 3124 w 3124"/>
                <a:gd name="T3" fmla="*/ 167 h 1283"/>
                <a:gd name="T4" fmla="*/ 1228 w 3124"/>
                <a:gd name="T5" fmla="*/ 1283 h 1283"/>
                <a:gd name="T6" fmla="*/ 0 w 3124"/>
                <a:gd name="T7" fmla="*/ 669 h 1283"/>
                <a:gd name="T8" fmla="*/ 0 w 3124"/>
                <a:gd name="T9" fmla="*/ 502 h 1283"/>
                <a:gd name="T10" fmla="*/ 1228 w 3124"/>
                <a:gd name="T11" fmla="*/ 1115 h 1283"/>
                <a:gd name="T12" fmla="*/ 3124 w 3124"/>
                <a:gd name="T13" fmla="*/ 0 h 1283"/>
              </a:gdLst>
              <a:ahLst/>
              <a:cxnLst>
                <a:cxn ang="0">
                  <a:pos x="T0" y="T1"/>
                </a:cxn>
                <a:cxn ang="0">
                  <a:pos x="T2" y="T3"/>
                </a:cxn>
                <a:cxn ang="0">
                  <a:pos x="T4" y="T5"/>
                </a:cxn>
                <a:cxn ang="0">
                  <a:pos x="T6" y="T7"/>
                </a:cxn>
                <a:cxn ang="0">
                  <a:pos x="T8" y="T9"/>
                </a:cxn>
                <a:cxn ang="0">
                  <a:pos x="T10" y="T11"/>
                </a:cxn>
                <a:cxn ang="0">
                  <a:pos x="T12" y="T13"/>
                </a:cxn>
              </a:cxnLst>
              <a:rect l="0" t="0" r="r" b="b"/>
              <a:pathLst>
                <a:path w="3124" h="1283">
                  <a:moveTo>
                    <a:pt x="3124" y="0"/>
                  </a:moveTo>
                  <a:lnTo>
                    <a:pt x="3124" y="167"/>
                  </a:lnTo>
                  <a:lnTo>
                    <a:pt x="1228" y="1283"/>
                  </a:lnTo>
                  <a:lnTo>
                    <a:pt x="0" y="669"/>
                  </a:lnTo>
                  <a:lnTo>
                    <a:pt x="0" y="502"/>
                  </a:lnTo>
                  <a:lnTo>
                    <a:pt x="1228" y="1115"/>
                  </a:lnTo>
                  <a:lnTo>
                    <a:pt x="3124"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3" name="Freeform 29"/>
            <p:cNvSpPr>
              <a:spLocks/>
            </p:cNvSpPr>
            <p:nvPr/>
          </p:nvSpPr>
          <p:spPr bwMode="auto">
            <a:xfrm>
              <a:off x="2783" y="1156"/>
              <a:ext cx="119" cy="81"/>
            </a:xfrm>
            <a:custGeom>
              <a:avLst/>
              <a:gdLst>
                <a:gd name="T0" fmla="*/ 498 w 1004"/>
                <a:gd name="T1" fmla="*/ 0 h 625"/>
                <a:gd name="T2" fmla="*/ 554 w 1004"/>
                <a:gd name="T3" fmla="*/ 3 h 625"/>
                <a:gd name="T4" fmla="*/ 609 w 1004"/>
                <a:gd name="T5" fmla="*/ 11 h 625"/>
                <a:gd name="T6" fmla="*/ 662 w 1004"/>
                <a:gd name="T7" fmla="*/ 21 h 625"/>
                <a:gd name="T8" fmla="*/ 713 w 1004"/>
                <a:gd name="T9" fmla="*/ 36 h 625"/>
                <a:gd name="T10" fmla="*/ 762 w 1004"/>
                <a:gd name="T11" fmla="*/ 53 h 625"/>
                <a:gd name="T12" fmla="*/ 807 w 1004"/>
                <a:gd name="T13" fmla="*/ 73 h 625"/>
                <a:gd name="T14" fmla="*/ 849 w 1004"/>
                <a:gd name="T15" fmla="*/ 97 h 625"/>
                <a:gd name="T16" fmla="*/ 887 w 1004"/>
                <a:gd name="T17" fmla="*/ 124 h 625"/>
                <a:gd name="T18" fmla="*/ 921 w 1004"/>
                <a:gd name="T19" fmla="*/ 152 h 625"/>
                <a:gd name="T20" fmla="*/ 949 w 1004"/>
                <a:gd name="T21" fmla="*/ 184 h 625"/>
                <a:gd name="T22" fmla="*/ 972 w 1004"/>
                <a:gd name="T23" fmla="*/ 217 h 625"/>
                <a:gd name="T24" fmla="*/ 989 w 1004"/>
                <a:gd name="T25" fmla="*/ 253 h 625"/>
                <a:gd name="T26" fmla="*/ 1001 w 1004"/>
                <a:gd name="T27" fmla="*/ 292 h 625"/>
                <a:gd name="T28" fmla="*/ 1004 w 1004"/>
                <a:gd name="T29" fmla="*/ 331 h 625"/>
                <a:gd name="T30" fmla="*/ 1000 w 1004"/>
                <a:gd name="T31" fmla="*/ 368 h 625"/>
                <a:gd name="T32" fmla="*/ 988 w 1004"/>
                <a:gd name="T33" fmla="*/ 404 h 625"/>
                <a:gd name="T34" fmla="*/ 971 w 1004"/>
                <a:gd name="T35" fmla="*/ 439 h 625"/>
                <a:gd name="T36" fmla="*/ 946 w 1004"/>
                <a:gd name="T37" fmla="*/ 472 h 625"/>
                <a:gd name="T38" fmla="*/ 915 w 1004"/>
                <a:gd name="T39" fmla="*/ 503 h 625"/>
                <a:gd name="T40" fmla="*/ 879 w 1004"/>
                <a:gd name="T41" fmla="*/ 530 h 625"/>
                <a:gd name="T42" fmla="*/ 836 w 1004"/>
                <a:gd name="T43" fmla="*/ 556 h 625"/>
                <a:gd name="T44" fmla="*/ 790 w 1004"/>
                <a:gd name="T45" fmla="*/ 578 h 625"/>
                <a:gd name="T46" fmla="*/ 738 w 1004"/>
                <a:gd name="T47" fmla="*/ 595 h 625"/>
                <a:gd name="T48" fmla="*/ 682 w 1004"/>
                <a:gd name="T49" fmla="*/ 609 h 625"/>
                <a:gd name="T50" fmla="*/ 621 w 1004"/>
                <a:gd name="T51" fmla="*/ 619 h 625"/>
                <a:gd name="T52" fmla="*/ 564 w 1004"/>
                <a:gd name="T53" fmla="*/ 624 h 625"/>
                <a:gd name="T54" fmla="*/ 506 w 1004"/>
                <a:gd name="T55" fmla="*/ 625 h 625"/>
                <a:gd name="T56" fmla="*/ 450 w 1004"/>
                <a:gd name="T57" fmla="*/ 621 h 625"/>
                <a:gd name="T58" fmla="*/ 395 w 1004"/>
                <a:gd name="T59" fmla="*/ 614 h 625"/>
                <a:gd name="T60" fmla="*/ 341 w 1004"/>
                <a:gd name="T61" fmla="*/ 604 h 625"/>
                <a:gd name="T62" fmla="*/ 290 w 1004"/>
                <a:gd name="T63" fmla="*/ 588 h 625"/>
                <a:gd name="T64" fmla="*/ 241 w 1004"/>
                <a:gd name="T65" fmla="*/ 571 h 625"/>
                <a:gd name="T66" fmla="*/ 196 w 1004"/>
                <a:gd name="T67" fmla="*/ 551 h 625"/>
                <a:gd name="T68" fmla="*/ 154 w 1004"/>
                <a:gd name="T69" fmla="*/ 527 h 625"/>
                <a:gd name="T70" fmla="*/ 116 w 1004"/>
                <a:gd name="T71" fmla="*/ 501 h 625"/>
                <a:gd name="T72" fmla="*/ 83 w 1004"/>
                <a:gd name="T73" fmla="*/ 472 h 625"/>
                <a:gd name="T74" fmla="*/ 54 w 1004"/>
                <a:gd name="T75" fmla="*/ 440 h 625"/>
                <a:gd name="T76" fmla="*/ 31 w 1004"/>
                <a:gd name="T77" fmla="*/ 407 h 625"/>
                <a:gd name="T78" fmla="*/ 14 w 1004"/>
                <a:gd name="T79" fmla="*/ 371 h 625"/>
                <a:gd name="T80" fmla="*/ 3 w 1004"/>
                <a:gd name="T81" fmla="*/ 332 h 625"/>
                <a:gd name="T82" fmla="*/ 0 w 1004"/>
                <a:gd name="T83" fmla="*/ 294 h 625"/>
                <a:gd name="T84" fmla="*/ 4 w 1004"/>
                <a:gd name="T85" fmla="*/ 256 h 625"/>
                <a:gd name="T86" fmla="*/ 15 w 1004"/>
                <a:gd name="T87" fmla="*/ 219 h 625"/>
                <a:gd name="T88" fmla="*/ 34 w 1004"/>
                <a:gd name="T89" fmla="*/ 185 h 625"/>
                <a:gd name="T90" fmla="*/ 57 w 1004"/>
                <a:gd name="T91" fmla="*/ 152 h 625"/>
                <a:gd name="T92" fmla="*/ 89 w 1004"/>
                <a:gd name="T93" fmla="*/ 122 h 625"/>
                <a:gd name="T94" fmla="*/ 126 w 1004"/>
                <a:gd name="T95" fmla="*/ 94 h 625"/>
                <a:gd name="T96" fmla="*/ 167 w 1004"/>
                <a:gd name="T97" fmla="*/ 69 h 625"/>
                <a:gd name="T98" fmla="*/ 214 w 1004"/>
                <a:gd name="T99" fmla="*/ 47 h 625"/>
                <a:gd name="T100" fmla="*/ 266 w 1004"/>
                <a:gd name="T101" fmla="*/ 29 h 625"/>
                <a:gd name="T102" fmla="*/ 323 w 1004"/>
                <a:gd name="T103" fmla="*/ 15 h 625"/>
                <a:gd name="T104" fmla="*/ 382 w 1004"/>
                <a:gd name="T105" fmla="*/ 5 h 625"/>
                <a:gd name="T106" fmla="*/ 440 w 1004"/>
                <a:gd name="T107" fmla="*/ 0 h 625"/>
                <a:gd name="T108" fmla="*/ 498 w 1004"/>
                <a:gd name="T109"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4" h="625">
                  <a:moveTo>
                    <a:pt x="498" y="0"/>
                  </a:moveTo>
                  <a:lnTo>
                    <a:pt x="554" y="3"/>
                  </a:lnTo>
                  <a:lnTo>
                    <a:pt x="609" y="11"/>
                  </a:lnTo>
                  <a:lnTo>
                    <a:pt x="662" y="21"/>
                  </a:lnTo>
                  <a:lnTo>
                    <a:pt x="713" y="36"/>
                  </a:lnTo>
                  <a:lnTo>
                    <a:pt x="762" y="53"/>
                  </a:lnTo>
                  <a:lnTo>
                    <a:pt x="807" y="73"/>
                  </a:lnTo>
                  <a:lnTo>
                    <a:pt x="849" y="97"/>
                  </a:lnTo>
                  <a:lnTo>
                    <a:pt x="887" y="124"/>
                  </a:lnTo>
                  <a:lnTo>
                    <a:pt x="921" y="152"/>
                  </a:lnTo>
                  <a:lnTo>
                    <a:pt x="949" y="184"/>
                  </a:lnTo>
                  <a:lnTo>
                    <a:pt x="972" y="217"/>
                  </a:lnTo>
                  <a:lnTo>
                    <a:pt x="989" y="253"/>
                  </a:lnTo>
                  <a:lnTo>
                    <a:pt x="1001" y="292"/>
                  </a:lnTo>
                  <a:lnTo>
                    <a:pt x="1004" y="331"/>
                  </a:lnTo>
                  <a:lnTo>
                    <a:pt x="1000" y="368"/>
                  </a:lnTo>
                  <a:lnTo>
                    <a:pt x="988" y="404"/>
                  </a:lnTo>
                  <a:lnTo>
                    <a:pt x="971" y="439"/>
                  </a:lnTo>
                  <a:lnTo>
                    <a:pt x="946" y="472"/>
                  </a:lnTo>
                  <a:lnTo>
                    <a:pt x="915" y="503"/>
                  </a:lnTo>
                  <a:lnTo>
                    <a:pt x="879" y="530"/>
                  </a:lnTo>
                  <a:lnTo>
                    <a:pt x="836" y="556"/>
                  </a:lnTo>
                  <a:lnTo>
                    <a:pt x="790" y="578"/>
                  </a:lnTo>
                  <a:lnTo>
                    <a:pt x="738" y="595"/>
                  </a:lnTo>
                  <a:lnTo>
                    <a:pt x="682" y="609"/>
                  </a:lnTo>
                  <a:lnTo>
                    <a:pt x="621" y="619"/>
                  </a:lnTo>
                  <a:lnTo>
                    <a:pt x="564" y="624"/>
                  </a:lnTo>
                  <a:lnTo>
                    <a:pt x="506" y="625"/>
                  </a:lnTo>
                  <a:lnTo>
                    <a:pt x="450" y="621"/>
                  </a:lnTo>
                  <a:lnTo>
                    <a:pt x="395" y="614"/>
                  </a:lnTo>
                  <a:lnTo>
                    <a:pt x="341" y="604"/>
                  </a:lnTo>
                  <a:lnTo>
                    <a:pt x="290" y="588"/>
                  </a:lnTo>
                  <a:lnTo>
                    <a:pt x="241" y="571"/>
                  </a:lnTo>
                  <a:lnTo>
                    <a:pt x="196" y="551"/>
                  </a:lnTo>
                  <a:lnTo>
                    <a:pt x="154" y="527"/>
                  </a:lnTo>
                  <a:lnTo>
                    <a:pt x="116" y="501"/>
                  </a:lnTo>
                  <a:lnTo>
                    <a:pt x="83" y="472"/>
                  </a:lnTo>
                  <a:lnTo>
                    <a:pt x="54" y="440"/>
                  </a:lnTo>
                  <a:lnTo>
                    <a:pt x="31" y="407"/>
                  </a:lnTo>
                  <a:lnTo>
                    <a:pt x="14" y="371"/>
                  </a:lnTo>
                  <a:lnTo>
                    <a:pt x="3" y="332"/>
                  </a:lnTo>
                  <a:lnTo>
                    <a:pt x="0" y="294"/>
                  </a:lnTo>
                  <a:lnTo>
                    <a:pt x="4" y="256"/>
                  </a:lnTo>
                  <a:lnTo>
                    <a:pt x="15" y="219"/>
                  </a:lnTo>
                  <a:lnTo>
                    <a:pt x="34" y="185"/>
                  </a:lnTo>
                  <a:lnTo>
                    <a:pt x="57" y="152"/>
                  </a:lnTo>
                  <a:lnTo>
                    <a:pt x="89" y="122"/>
                  </a:lnTo>
                  <a:lnTo>
                    <a:pt x="126" y="94"/>
                  </a:lnTo>
                  <a:lnTo>
                    <a:pt x="167" y="69"/>
                  </a:lnTo>
                  <a:lnTo>
                    <a:pt x="214" y="47"/>
                  </a:lnTo>
                  <a:lnTo>
                    <a:pt x="266" y="29"/>
                  </a:lnTo>
                  <a:lnTo>
                    <a:pt x="323" y="15"/>
                  </a:lnTo>
                  <a:lnTo>
                    <a:pt x="382" y="5"/>
                  </a:lnTo>
                  <a:lnTo>
                    <a:pt x="440" y="0"/>
                  </a:lnTo>
                  <a:lnTo>
                    <a:pt x="498"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51" name="Rettangolo 63">
            <a:extLst>
              <a:ext uri="{FF2B5EF4-FFF2-40B4-BE49-F238E27FC236}">
                <a16:creationId xmlns:a16="http://schemas.microsoft.com/office/drawing/2014/main" id="{B0058A52-9D05-41F7-B30F-CBC7B3663F53}"/>
              </a:ext>
            </a:extLst>
          </p:cNvPr>
          <p:cNvSpPr/>
          <p:nvPr/>
        </p:nvSpPr>
        <p:spPr>
          <a:xfrm rot="16200000">
            <a:off x="-1832524" y="3555271"/>
            <a:ext cx="5127200" cy="36218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900" b="1" i="1" kern="0" dirty="0">
                <a:solidFill>
                  <a:srgbClr val="00338D"/>
                </a:solidFill>
                <a:latin typeface="Univers 47 CondensedLight" panose="00000400000000000000" pitchFamily="2" charset="0"/>
              </a:rPr>
              <a:t>Weitere Übernahmen aufgrund des Finanz- und Wirtschaftsplans</a:t>
            </a:r>
            <a:endPar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endParaRPr>
          </a:p>
        </p:txBody>
      </p:sp>
    </p:spTree>
    <p:extLst>
      <p:ext uri="{BB962C8B-B14F-4D97-AF65-F5344CB8AC3E}">
        <p14:creationId xmlns:p14="http://schemas.microsoft.com/office/powerpoint/2010/main" val="1049859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57"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381618" cy="3510000"/>
          </a:xfrm>
        </p:spPr>
        <p:txBody>
          <a:bodyPr/>
          <a:lstStyle/>
          <a:p>
            <a:r>
              <a:rPr lang="it-IT" sz="10000" dirty="0"/>
              <a:t>Cashflow des Projekts</a:t>
            </a:r>
            <a:r>
              <a:rPr lang="en-US" sz="4800" dirty="0">
                <a:solidFill>
                  <a:schemeClr val="bg1"/>
                </a:solidFill>
              </a:rPr>
              <a:t>d</a:t>
            </a:r>
            <a:br>
              <a:rPr lang="en-US" sz="11500" dirty="0"/>
            </a:br>
            <a:endParaRPr lang="it-IT" sz="6000" dirty="0"/>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341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9"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5400" dirty="0">
              <a:latin typeface="KPMG Extralight" panose="020B0303030202040204" pitchFamily="34" charset="0"/>
              <a:cs typeface="Arial" panose="020B0604020202020204" pitchFamily="34" charset="0"/>
              <a:sym typeface="KPMG Extralight" panose="020B0303030202040204" pitchFamily="34" charset="0"/>
            </a:endParaRPr>
          </a:p>
        </p:txBody>
      </p:sp>
      <p:sp>
        <p:nvSpPr>
          <p:cNvPr id="179" name="Title 1"/>
          <p:cNvSpPr>
            <a:spLocks noGrp="1"/>
          </p:cNvSpPr>
          <p:nvPr>
            <p:ph type="title"/>
          </p:nvPr>
        </p:nvSpPr>
        <p:spPr>
          <a:xfrm>
            <a:off x="614477" y="236723"/>
            <a:ext cx="9037523" cy="725086"/>
          </a:xfrm>
        </p:spPr>
        <p:txBody>
          <a:bodyPr/>
          <a:lstStyle/>
          <a:p>
            <a:r>
              <a:rPr lang="it-IT" dirty="0"/>
              <a:t>Cashflow des Projekts</a:t>
            </a:r>
          </a:p>
        </p:txBody>
      </p:sp>
      <p:sp>
        <p:nvSpPr>
          <p:cNvPr id="155" name="AutoShape 39"/>
          <p:cNvSpPr>
            <a:spLocks noChangeArrowheads="1"/>
          </p:cNvSpPr>
          <p:nvPr/>
        </p:nvSpPr>
        <p:spPr bwMode="auto">
          <a:xfrm>
            <a:off x="634436" y="1109125"/>
            <a:ext cx="8807276" cy="623248"/>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1150" dirty="0">
                <a:latin typeface="Univers 47 CondensedLight" panose="00000400000000000000" pitchFamily="2" charset="0"/>
              </a:rPr>
              <a:t>Der Abtretungswert der Flächen («Übertragungswert» wurde unter Berücksichtigung der durchschnittlichen Marktrendite, die ein potentieller Käufer erwartet, festgelegt. Insbesondere der Übertragungswert wurde auf der Grundlage einer </a:t>
            </a:r>
            <a:r>
              <a:rPr lang="it-IT" sz="1150" i="1" dirty="0">
                <a:latin typeface="Univers 47 CondensedLight" panose="00000400000000000000" pitchFamily="2" charset="0"/>
              </a:rPr>
              <a:t>target unlevered-</a:t>
            </a:r>
            <a:r>
              <a:rPr lang="it-IT" sz="1150" dirty="0">
                <a:latin typeface="Univers 47 CondensedLight" panose="00000400000000000000" pitchFamily="2" charset="0"/>
              </a:rPr>
              <a:t>Rendite des Projektes von 10 % geschätzt. </a:t>
            </a:r>
          </a:p>
        </p:txBody>
      </p:sp>
      <p:sp>
        <p:nvSpPr>
          <p:cNvPr id="183" name="AutoShape 39"/>
          <p:cNvSpPr>
            <a:spLocks noChangeArrowheads="1"/>
          </p:cNvSpPr>
          <p:nvPr/>
        </p:nvSpPr>
        <p:spPr bwMode="auto">
          <a:xfrm>
            <a:off x="3291832"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a:t>
            </a:r>
          </a:p>
        </p:txBody>
      </p:sp>
      <p:sp>
        <p:nvSpPr>
          <p:cNvPr id="184" name="AutoShape 39"/>
          <p:cNvSpPr>
            <a:spLocks noChangeArrowheads="1"/>
          </p:cNvSpPr>
          <p:nvPr/>
        </p:nvSpPr>
        <p:spPr bwMode="auto">
          <a:xfrm>
            <a:off x="3291832"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85" name="AutoShape 39"/>
          <p:cNvSpPr>
            <a:spLocks noChangeArrowheads="1"/>
          </p:cNvSpPr>
          <p:nvPr/>
        </p:nvSpPr>
        <p:spPr bwMode="auto">
          <a:xfrm>
            <a:off x="3291832"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35</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86" name="AutoShape 39"/>
          <p:cNvSpPr>
            <a:spLocks noChangeArrowheads="1"/>
          </p:cNvSpPr>
          <p:nvPr/>
        </p:nvSpPr>
        <p:spPr bwMode="auto">
          <a:xfrm>
            <a:off x="3291832"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a:t>
            </a:r>
          </a:p>
        </p:txBody>
      </p:sp>
      <p:sp>
        <p:nvSpPr>
          <p:cNvPr id="187" name="AutoShape 39"/>
          <p:cNvSpPr>
            <a:spLocks noChangeArrowheads="1"/>
          </p:cNvSpPr>
          <p:nvPr/>
        </p:nvSpPr>
        <p:spPr bwMode="auto">
          <a:xfrm>
            <a:off x="3291832" y="3415176"/>
            <a:ext cx="540000" cy="246221"/>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a:t>
            </a:r>
          </a:p>
        </p:txBody>
      </p:sp>
      <p:sp>
        <p:nvSpPr>
          <p:cNvPr id="188" name="AutoShape 39"/>
          <p:cNvSpPr>
            <a:spLocks noChangeArrowheads="1"/>
          </p:cNvSpPr>
          <p:nvPr/>
        </p:nvSpPr>
        <p:spPr bwMode="auto">
          <a:xfrm>
            <a:off x="3291832"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32</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07" name="AutoShape 39"/>
          <p:cNvSpPr>
            <a:spLocks noChangeArrowheads="1"/>
          </p:cNvSpPr>
          <p:nvPr/>
        </p:nvSpPr>
        <p:spPr bwMode="auto">
          <a:xfrm>
            <a:off x="3291832"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5</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08" name="AutoShape 39"/>
          <p:cNvSpPr>
            <a:spLocks noChangeArrowheads="1"/>
          </p:cNvSpPr>
          <p:nvPr/>
        </p:nvSpPr>
        <p:spPr bwMode="auto">
          <a:xfrm>
            <a:off x="3291832"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09" name="AutoShape 39"/>
          <p:cNvSpPr>
            <a:spLocks noChangeArrowheads="1"/>
          </p:cNvSpPr>
          <p:nvPr/>
        </p:nvSpPr>
        <p:spPr bwMode="auto">
          <a:xfrm>
            <a:off x="3291832"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10" name="AutoShape 39"/>
          <p:cNvSpPr>
            <a:spLocks noChangeArrowheads="1"/>
          </p:cNvSpPr>
          <p:nvPr/>
        </p:nvSpPr>
        <p:spPr bwMode="auto">
          <a:xfrm>
            <a:off x="3291832"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b="1" kern="0" dirty="0">
                <a:solidFill>
                  <a:srgbClr val="00338D"/>
                </a:solidFill>
                <a:latin typeface="Univers 47 CondensedLight" panose="00000400000000000000" pitchFamily="2" charset="0"/>
                <a:cs typeface="Arial" pitchFamily="34" charset="0"/>
              </a:rPr>
              <a:t>115</a:t>
            </a: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11" name="AutoShape 39"/>
          <p:cNvSpPr>
            <a:spLocks noChangeArrowheads="1"/>
          </p:cNvSpPr>
          <p:nvPr/>
        </p:nvSpPr>
        <p:spPr bwMode="auto">
          <a:xfrm>
            <a:off x="3941635"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a:t>
            </a:r>
          </a:p>
        </p:txBody>
      </p:sp>
      <p:sp>
        <p:nvSpPr>
          <p:cNvPr id="212" name="AutoShape 39"/>
          <p:cNvSpPr>
            <a:spLocks noChangeArrowheads="1"/>
          </p:cNvSpPr>
          <p:nvPr/>
        </p:nvSpPr>
        <p:spPr bwMode="auto">
          <a:xfrm>
            <a:off x="3941635"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37</a:t>
            </a:r>
          </a:p>
        </p:txBody>
      </p:sp>
      <p:sp>
        <p:nvSpPr>
          <p:cNvPr id="213" name="AutoShape 39"/>
          <p:cNvSpPr>
            <a:spLocks noChangeArrowheads="1"/>
          </p:cNvSpPr>
          <p:nvPr/>
        </p:nvSpPr>
        <p:spPr bwMode="auto">
          <a:xfrm>
            <a:off x="3941635"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(100)</a:t>
            </a:r>
          </a:p>
        </p:txBody>
      </p:sp>
      <p:sp>
        <p:nvSpPr>
          <p:cNvPr id="214" name="AutoShape 39"/>
          <p:cNvSpPr>
            <a:spLocks noChangeArrowheads="1"/>
          </p:cNvSpPr>
          <p:nvPr/>
        </p:nvSpPr>
        <p:spPr bwMode="auto">
          <a:xfrm>
            <a:off x="3941635"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(59)</a:t>
            </a:r>
          </a:p>
        </p:txBody>
      </p:sp>
      <p:sp>
        <p:nvSpPr>
          <p:cNvPr id="215" name="AutoShape 39"/>
          <p:cNvSpPr>
            <a:spLocks noChangeArrowheads="1"/>
          </p:cNvSpPr>
          <p:nvPr/>
        </p:nvSpPr>
        <p:spPr bwMode="auto">
          <a:xfrm>
            <a:off x="3941635"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17</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16" name="AutoShape 39"/>
          <p:cNvSpPr>
            <a:spLocks noChangeArrowheads="1"/>
          </p:cNvSpPr>
          <p:nvPr/>
        </p:nvSpPr>
        <p:spPr bwMode="auto">
          <a:xfrm>
            <a:off x="3941635"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32</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17" name="AutoShape 39"/>
          <p:cNvSpPr>
            <a:spLocks noChangeArrowheads="1"/>
          </p:cNvSpPr>
          <p:nvPr/>
        </p:nvSpPr>
        <p:spPr bwMode="auto">
          <a:xfrm>
            <a:off x="3941635"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noProof="0" dirty="0">
                <a:solidFill>
                  <a:srgbClr val="00338D"/>
                </a:solidFill>
                <a:latin typeface="Univers 47 CondensedLight" panose="00000400000000000000" pitchFamily="2" charset="0"/>
                <a:cs typeface="Arial" pitchFamily="34" charset="0"/>
              </a:rPr>
              <a:t>1</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a:t>
            </a:r>
          </a:p>
        </p:txBody>
      </p:sp>
      <p:sp>
        <p:nvSpPr>
          <p:cNvPr id="218" name="AutoShape 39"/>
          <p:cNvSpPr>
            <a:spLocks noChangeArrowheads="1"/>
          </p:cNvSpPr>
          <p:nvPr/>
        </p:nvSpPr>
        <p:spPr bwMode="auto">
          <a:xfrm>
            <a:off x="3941635"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(0,4)</a:t>
            </a:r>
          </a:p>
        </p:txBody>
      </p:sp>
      <p:sp>
        <p:nvSpPr>
          <p:cNvPr id="219" name="AutoShape 39"/>
          <p:cNvSpPr>
            <a:spLocks noChangeArrowheads="1"/>
          </p:cNvSpPr>
          <p:nvPr/>
        </p:nvSpPr>
        <p:spPr bwMode="auto">
          <a:xfrm>
            <a:off x="3941635"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20" name="AutoShape 39"/>
          <p:cNvSpPr>
            <a:spLocks noChangeArrowheads="1"/>
          </p:cNvSpPr>
          <p:nvPr/>
        </p:nvSpPr>
        <p:spPr bwMode="auto">
          <a:xfrm>
            <a:off x="3941635"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(184)</a:t>
            </a:r>
          </a:p>
        </p:txBody>
      </p:sp>
      <p:sp>
        <p:nvSpPr>
          <p:cNvPr id="221" name="AutoShape 39"/>
          <p:cNvSpPr>
            <a:spLocks noChangeArrowheads="1"/>
          </p:cNvSpPr>
          <p:nvPr/>
        </p:nvSpPr>
        <p:spPr bwMode="auto">
          <a:xfrm>
            <a:off x="4591438"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22" name="AutoShape 39"/>
          <p:cNvSpPr>
            <a:spLocks noChangeArrowheads="1"/>
          </p:cNvSpPr>
          <p:nvPr/>
        </p:nvSpPr>
        <p:spPr bwMode="auto">
          <a:xfrm>
            <a:off x="4591438"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000" kern="0" dirty="0">
                <a:solidFill>
                  <a:srgbClr val="00338D"/>
                </a:solidFill>
                <a:latin typeface="Univers 47 CondensedLight" panose="00000400000000000000" pitchFamily="2" charset="0"/>
                <a:cs typeface="Arial" pitchFamily="34" charset="0"/>
              </a:rPr>
              <a:t>109</a:t>
            </a:r>
            <a:endPar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223" name="AutoShape 39"/>
          <p:cNvSpPr>
            <a:spLocks noChangeArrowheads="1"/>
          </p:cNvSpPr>
          <p:nvPr/>
        </p:nvSpPr>
        <p:spPr bwMode="auto">
          <a:xfrm>
            <a:off x="4591438"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94</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24" name="AutoShape 39"/>
          <p:cNvSpPr>
            <a:spLocks noChangeArrowheads="1"/>
          </p:cNvSpPr>
          <p:nvPr/>
        </p:nvSpPr>
        <p:spPr bwMode="auto">
          <a:xfrm>
            <a:off x="4591438"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(35)</a:t>
            </a:r>
          </a:p>
        </p:txBody>
      </p:sp>
      <p:sp>
        <p:nvSpPr>
          <p:cNvPr id="225" name="AutoShape 39"/>
          <p:cNvSpPr>
            <a:spLocks noChangeArrowheads="1"/>
          </p:cNvSpPr>
          <p:nvPr/>
        </p:nvSpPr>
        <p:spPr bwMode="auto">
          <a:xfrm>
            <a:off x="4591438"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(21)</a:t>
            </a:r>
          </a:p>
        </p:txBody>
      </p:sp>
      <p:sp>
        <p:nvSpPr>
          <p:cNvPr id="226" name="AutoShape 39"/>
          <p:cNvSpPr>
            <a:spLocks noChangeArrowheads="1"/>
          </p:cNvSpPr>
          <p:nvPr/>
        </p:nvSpPr>
        <p:spPr bwMode="auto">
          <a:xfrm>
            <a:off x="4591438"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27" name="AutoShape 39"/>
          <p:cNvSpPr>
            <a:spLocks noChangeArrowheads="1"/>
          </p:cNvSpPr>
          <p:nvPr/>
        </p:nvSpPr>
        <p:spPr bwMode="auto">
          <a:xfrm>
            <a:off x="4591438"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lvl="0" algn="ctr" defTabSz="914400">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11)</a:t>
            </a:r>
          </a:p>
        </p:txBody>
      </p:sp>
      <p:sp>
        <p:nvSpPr>
          <p:cNvPr id="228" name="AutoShape 39"/>
          <p:cNvSpPr>
            <a:spLocks noChangeArrowheads="1"/>
          </p:cNvSpPr>
          <p:nvPr/>
        </p:nvSpPr>
        <p:spPr bwMode="auto">
          <a:xfrm>
            <a:off x="4591438"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a:t>
            </a:r>
          </a:p>
        </p:txBody>
      </p:sp>
      <p:sp>
        <p:nvSpPr>
          <p:cNvPr id="229" name="AutoShape 39"/>
          <p:cNvSpPr>
            <a:spLocks noChangeArrowheads="1"/>
          </p:cNvSpPr>
          <p:nvPr/>
        </p:nvSpPr>
        <p:spPr bwMode="auto">
          <a:xfrm>
            <a:off x="4591438"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30" name="AutoShape 39"/>
          <p:cNvSpPr>
            <a:spLocks noChangeArrowheads="1"/>
          </p:cNvSpPr>
          <p:nvPr/>
        </p:nvSpPr>
        <p:spPr bwMode="auto">
          <a:xfrm>
            <a:off x="4591438"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b="1" kern="0" dirty="0">
                <a:solidFill>
                  <a:srgbClr val="00338D"/>
                </a:solidFill>
                <a:latin typeface="Univers 47 CondensedLight" panose="00000400000000000000" pitchFamily="2" charset="0"/>
                <a:cs typeface="Arial" pitchFamily="34" charset="0"/>
              </a:rPr>
              <a:t>61</a:t>
            </a: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31" name="AutoShape 39"/>
          <p:cNvSpPr>
            <a:spLocks noChangeArrowheads="1"/>
          </p:cNvSpPr>
          <p:nvPr/>
        </p:nvSpPr>
        <p:spPr bwMode="auto">
          <a:xfrm>
            <a:off x="5241241"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a:t>
            </a:r>
          </a:p>
        </p:txBody>
      </p:sp>
      <p:sp>
        <p:nvSpPr>
          <p:cNvPr id="232" name="AutoShape 39"/>
          <p:cNvSpPr>
            <a:spLocks noChangeArrowheads="1"/>
          </p:cNvSpPr>
          <p:nvPr/>
        </p:nvSpPr>
        <p:spPr bwMode="auto">
          <a:xfrm>
            <a:off x="5241241"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336</a:t>
            </a:r>
          </a:p>
        </p:txBody>
      </p:sp>
      <p:sp>
        <p:nvSpPr>
          <p:cNvPr id="233" name="AutoShape 39"/>
          <p:cNvSpPr>
            <a:spLocks noChangeArrowheads="1"/>
          </p:cNvSpPr>
          <p:nvPr/>
        </p:nvSpPr>
        <p:spPr bwMode="auto">
          <a:xfrm>
            <a:off x="5241241"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(128)</a:t>
            </a:r>
          </a:p>
        </p:txBody>
      </p:sp>
      <p:sp>
        <p:nvSpPr>
          <p:cNvPr id="234" name="AutoShape 39"/>
          <p:cNvSpPr>
            <a:spLocks noChangeArrowheads="1"/>
          </p:cNvSpPr>
          <p:nvPr/>
        </p:nvSpPr>
        <p:spPr bwMode="auto">
          <a:xfrm>
            <a:off x="5241241"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(46)</a:t>
            </a:r>
          </a:p>
        </p:txBody>
      </p:sp>
      <p:sp>
        <p:nvSpPr>
          <p:cNvPr id="235" name="AutoShape 39"/>
          <p:cNvSpPr>
            <a:spLocks noChangeArrowheads="1"/>
          </p:cNvSpPr>
          <p:nvPr/>
        </p:nvSpPr>
        <p:spPr bwMode="auto">
          <a:xfrm>
            <a:off x="5241241"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21</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36" name="AutoShape 39"/>
          <p:cNvSpPr>
            <a:spLocks noChangeArrowheads="1"/>
          </p:cNvSpPr>
          <p:nvPr/>
        </p:nvSpPr>
        <p:spPr bwMode="auto">
          <a:xfrm>
            <a:off x="5241241"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37" name="AutoShape 39"/>
          <p:cNvSpPr>
            <a:spLocks noChangeArrowheads="1"/>
          </p:cNvSpPr>
          <p:nvPr/>
        </p:nvSpPr>
        <p:spPr bwMode="auto">
          <a:xfrm>
            <a:off x="5241241"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a:t>
            </a:r>
          </a:p>
        </p:txBody>
      </p:sp>
      <p:sp>
        <p:nvSpPr>
          <p:cNvPr id="238" name="AutoShape 39"/>
          <p:cNvSpPr>
            <a:spLocks noChangeArrowheads="1"/>
          </p:cNvSpPr>
          <p:nvPr/>
        </p:nvSpPr>
        <p:spPr bwMode="auto">
          <a:xfrm>
            <a:off x="5241241"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39" name="AutoShape 39"/>
          <p:cNvSpPr>
            <a:spLocks noChangeArrowheads="1"/>
          </p:cNvSpPr>
          <p:nvPr/>
        </p:nvSpPr>
        <p:spPr bwMode="auto">
          <a:xfrm>
            <a:off x="5241241"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40" name="AutoShape 39"/>
          <p:cNvSpPr>
            <a:spLocks noChangeArrowheads="1"/>
          </p:cNvSpPr>
          <p:nvPr/>
        </p:nvSpPr>
        <p:spPr bwMode="auto">
          <a:xfrm>
            <a:off x="5241241"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000" b="1" kern="0" dirty="0">
                <a:solidFill>
                  <a:srgbClr val="00338D"/>
                </a:solidFill>
                <a:latin typeface="Univers 47 CondensedLight" panose="00000400000000000000" pitchFamily="2" charset="0"/>
                <a:cs typeface="Arial" pitchFamily="34" charset="0"/>
              </a:rPr>
              <a:t>115</a:t>
            </a:r>
            <a:endPar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241" name="AutoShape 39"/>
          <p:cNvSpPr>
            <a:spLocks noChangeArrowheads="1"/>
          </p:cNvSpPr>
          <p:nvPr/>
        </p:nvSpPr>
        <p:spPr bwMode="auto">
          <a:xfrm>
            <a:off x="5891044"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a:t>
            </a:r>
          </a:p>
        </p:txBody>
      </p:sp>
      <p:sp>
        <p:nvSpPr>
          <p:cNvPr id="242" name="AutoShape 39"/>
          <p:cNvSpPr>
            <a:spLocks noChangeArrowheads="1"/>
          </p:cNvSpPr>
          <p:nvPr/>
        </p:nvSpPr>
        <p:spPr bwMode="auto">
          <a:xfrm>
            <a:off x="5891044"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270</a:t>
            </a:r>
          </a:p>
        </p:txBody>
      </p:sp>
      <p:sp>
        <p:nvSpPr>
          <p:cNvPr id="243" name="AutoShape 39"/>
          <p:cNvSpPr>
            <a:spLocks noChangeArrowheads="1"/>
          </p:cNvSpPr>
          <p:nvPr/>
        </p:nvSpPr>
        <p:spPr bwMode="auto">
          <a:xfrm>
            <a:off x="5891044"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(139)</a:t>
            </a:r>
          </a:p>
        </p:txBody>
      </p:sp>
      <p:sp>
        <p:nvSpPr>
          <p:cNvPr id="244" name="AutoShape 39"/>
          <p:cNvSpPr>
            <a:spLocks noChangeArrowheads="1"/>
          </p:cNvSpPr>
          <p:nvPr/>
        </p:nvSpPr>
        <p:spPr bwMode="auto">
          <a:xfrm>
            <a:off x="5891044"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(47)</a:t>
            </a:r>
          </a:p>
        </p:txBody>
      </p:sp>
      <p:sp>
        <p:nvSpPr>
          <p:cNvPr id="245" name="AutoShape 39"/>
          <p:cNvSpPr>
            <a:spLocks noChangeArrowheads="1"/>
          </p:cNvSpPr>
          <p:nvPr/>
        </p:nvSpPr>
        <p:spPr bwMode="auto">
          <a:xfrm>
            <a:off x="5891044"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17</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46" name="AutoShape 39"/>
          <p:cNvSpPr>
            <a:spLocks noChangeArrowheads="1"/>
          </p:cNvSpPr>
          <p:nvPr/>
        </p:nvSpPr>
        <p:spPr bwMode="auto">
          <a:xfrm>
            <a:off x="5891044"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(9)</a:t>
            </a:r>
          </a:p>
        </p:txBody>
      </p:sp>
      <p:sp>
        <p:nvSpPr>
          <p:cNvPr id="247" name="AutoShape 39"/>
          <p:cNvSpPr>
            <a:spLocks noChangeArrowheads="1"/>
          </p:cNvSpPr>
          <p:nvPr/>
        </p:nvSpPr>
        <p:spPr bwMode="auto">
          <a:xfrm>
            <a:off x="5891044"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16</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48" name="AutoShape 39"/>
          <p:cNvSpPr>
            <a:spLocks noChangeArrowheads="1"/>
          </p:cNvSpPr>
          <p:nvPr/>
        </p:nvSpPr>
        <p:spPr bwMode="auto">
          <a:xfrm>
            <a:off x="5891044"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3</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49" name="AutoShape 39"/>
          <p:cNvSpPr>
            <a:spLocks noChangeArrowheads="1"/>
          </p:cNvSpPr>
          <p:nvPr/>
        </p:nvSpPr>
        <p:spPr bwMode="auto">
          <a:xfrm>
            <a:off x="5891044"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50" name="AutoShape 39"/>
          <p:cNvSpPr>
            <a:spLocks noChangeArrowheads="1"/>
          </p:cNvSpPr>
          <p:nvPr/>
        </p:nvSpPr>
        <p:spPr bwMode="auto">
          <a:xfrm>
            <a:off x="5891044"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42</a:t>
            </a:r>
          </a:p>
        </p:txBody>
      </p:sp>
      <p:sp>
        <p:nvSpPr>
          <p:cNvPr id="251" name="AutoShape 39"/>
          <p:cNvSpPr>
            <a:spLocks noChangeArrowheads="1"/>
          </p:cNvSpPr>
          <p:nvPr/>
        </p:nvSpPr>
        <p:spPr bwMode="auto">
          <a:xfrm>
            <a:off x="6540847"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6</a:t>
            </a:r>
          </a:p>
        </p:txBody>
      </p:sp>
      <p:sp>
        <p:nvSpPr>
          <p:cNvPr id="252" name="AutoShape 39"/>
          <p:cNvSpPr>
            <a:spLocks noChangeArrowheads="1"/>
          </p:cNvSpPr>
          <p:nvPr/>
        </p:nvSpPr>
        <p:spPr bwMode="auto">
          <a:xfrm>
            <a:off x="6540847"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299</a:t>
            </a:r>
          </a:p>
        </p:txBody>
      </p:sp>
      <p:sp>
        <p:nvSpPr>
          <p:cNvPr id="253" name="AutoShape 39"/>
          <p:cNvSpPr>
            <a:spLocks noChangeArrowheads="1"/>
          </p:cNvSpPr>
          <p:nvPr/>
        </p:nvSpPr>
        <p:spPr bwMode="auto">
          <a:xfrm>
            <a:off x="6540847"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42</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54" name="AutoShape 39"/>
          <p:cNvSpPr>
            <a:spLocks noChangeArrowheads="1"/>
          </p:cNvSpPr>
          <p:nvPr/>
        </p:nvSpPr>
        <p:spPr bwMode="auto">
          <a:xfrm>
            <a:off x="6540847"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a:t>
            </a:r>
          </a:p>
        </p:txBody>
      </p:sp>
      <p:sp>
        <p:nvSpPr>
          <p:cNvPr id="255" name="AutoShape 39"/>
          <p:cNvSpPr>
            <a:spLocks noChangeArrowheads="1"/>
          </p:cNvSpPr>
          <p:nvPr/>
        </p:nvSpPr>
        <p:spPr bwMode="auto">
          <a:xfrm>
            <a:off x="6540847"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17</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56" name="AutoShape 39"/>
          <p:cNvSpPr>
            <a:spLocks noChangeArrowheads="1"/>
          </p:cNvSpPr>
          <p:nvPr/>
        </p:nvSpPr>
        <p:spPr bwMode="auto">
          <a:xfrm>
            <a:off x="6540847"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000" kern="0" dirty="0">
                <a:solidFill>
                  <a:srgbClr val="00338D"/>
                </a:solidFill>
                <a:latin typeface="Univers 47 CondensedLight" panose="00000400000000000000" pitchFamily="2" charset="0"/>
                <a:cs typeface="Arial" pitchFamily="34" charset="0"/>
              </a:rPr>
              <a:t>(9)</a:t>
            </a:r>
            <a:endPar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257" name="AutoShape 39"/>
          <p:cNvSpPr>
            <a:spLocks noChangeArrowheads="1"/>
          </p:cNvSpPr>
          <p:nvPr/>
        </p:nvSpPr>
        <p:spPr bwMode="auto">
          <a:xfrm>
            <a:off x="6540847"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6</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58" name="AutoShape 39"/>
          <p:cNvSpPr>
            <a:spLocks noChangeArrowheads="1"/>
          </p:cNvSpPr>
          <p:nvPr/>
        </p:nvSpPr>
        <p:spPr bwMode="auto">
          <a:xfrm>
            <a:off x="6540847"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59" name="AutoShape 39"/>
          <p:cNvSpPr>
            <a:spLocks noChangeArrowheads="1"/>
          </p:cNvSpPr>
          <p:nvPr/>
        </p:nvSpPr>
        <p:spPr bwMode="auto">
          <a:xfrm>
            <a:off x="6540847"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60" name="AutoShape 39"/>
          <p:cNvSpPr>
            <a:spLocks noChangeArrowheads="1"/>
          </p:cNvSpPr>
          <p:nvPr/>
        </p:nvSpPr>
        <p:spPr bwMode="auto">
          <a:xfrm>
            <a:off x="6540847"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212</a:t>
            </a:r>
          </a:p>
        </p:txBody>
      </p:sp>
      <p:sp>
        <p:nvSpPr>
          <p:cNvPr id="261" name="AutoShape 39"/>
          <p:cNvSpPr>
            <a:spLocks noChangeArrowheads="1"/>
          </p:cNvSpPr>
          <p:nvPr/>
        </p:nvSpPr>
        <p:spPr bwMode="auto">
          <a:xfrm>
            <a:off x="7190650"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a:t>
            </a:r>
          </a:p>
        </p:txBody>
      </p:sp>
      <p:sp>
        <p:nvSpPr>
          <p:cNvPr id="262" name="AutoShape 39"/>
          <p:cNvSpPr>
            <a:spLocks noChangeArrowheads="1"/>
          </p:cNvSpPr>
          <p:nvPr/>
        </p:nvSpPr>
        <p:spPr bwMode="auto">
          <a:xfrm>
            <a:off x="7190650"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163</a:t>
            </a:r>
          </a:p>
        </p:txBody>
      </p:sp>
      <p:sp>
        <p:nvSpPr>
          <p:cNvPr id="263" name="AutoShape 39"/>
          <p:cNvSpPr>
            <a:spLocks noChangeArrowheads="1"/>
          </p:cNvSpPr>
          <p:nvPr/>
        </p:nvSpPr>
        <p:spPr bwMode="auto">
          <a:xfrm>
            <a:off x="7190650"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64" name="AutoShape 39"/>
          <p:cNvSpPr>
            <a:spLocks noChangeArrowheads="1"/>
          </p:cNvSpPr>
          <p:nvPr/>
        </p:nvSpPr>
        <p:spPr bwMode="auto">
          <a:xfrm>
            <a:off x="7190650"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65" name="AutoShape 39"/>
          <p:cNvSpPr>
            <a:spLocks noChangeArrowheads="1"/>
          </p:cNvSpPr>
          <p:nvPr/>
        </p:nvSpPr>
        <p:spPr bwMode="auto">
          <a:xfrm>
            <a:off x="7190650"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a:t>
            </a:r>
          </a:p>
        </p:txBody>
      </p:sp>
      <p:sp>
        <p:nvSpPr>
          <p:cNvPr id="266" name="AutoShape 39"/>
          <p:cNvSpPr>
            <a:spLocks noChangeArrowheads="1"/>
          </p:cNvSpPr>
          <p:nvPr/>
        </p:nvSpPr>
        <p:spPr bwMode="auto">
          <a:xfrm>
            <a:off x="7190650"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67" name="AutoShape 39"/>
          <p:cNvSpPr>
            <a:spLocks noChangeArrowheads="1"/>
          </p:cNvSpPr>
          <p:nvPr/>
        </p:nvSpPr>
        <p:spPr bwMode="auto">
          <a:xfrm>
            <a:off x="7190650"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a:t>
            </a:r>
          </a:p>
        </p:txBody>
      </p:sp>
      <p:sp>
        <p:nvSpPr>
          <p:cNvPr id="268" name="AutoShape 39"/>
          <p:cNvSpPr>
            <a:spLocks noChangeArrowheads="1"/>
          </p:cNvSpPr>
          <p:nvPr/>
        </p:nvSpPr>
        <p:spPr bwMode="auto">
          <a:xfrm>
            <a:off x="7190650"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2</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69" name="AutoShape 39"/>
          <p:cNvSpPr>
            <a:spLocks noChangeArrowheads="1"/>
          </p:cNvSpPr>
          <p:nvPr/>
        </p:nvSpPr>
        <p:spPr bwMode="auto">
          <a:xfrm>
            <a:off x="7190650"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70" name="AutoShape 39"/>
          <p:cNvSpPr>
            <a:spLocks noChangeArrowheads="1"/>
          </p:cNvSpPr>
          <p:nvPr/>
        </p:nvSpPr>
        <p:spPr bwMode="auto">
          <a:xfrm>
            <a:off x="7190650"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128</a:t>
            </a:r>
          </a:p>
        </p:txBody>
      </p:sp>
      <p:sp>
        <p:nvSpPr>
          <p:cNvPr id="271" name="AutoShape 39"/>
          <p:cNvSpPr>
            <a:spLocks noChangeArrowheads="1"/>
          </p:cNvSpPr>
          <p:nvPr/>
        </p:nvSpPr>
        <p:spPr bwMode="auto">
          <a:xfrm>
            <a:off x="7840453"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8</a:t>
            </a:r>
          </a:p>
        </p:txBody>
      </p:sp>
      <p:sp>
        <p:nvSpPr>
          <p:cNvPr id="272" name="AutoShape 39"/>
          <p:cNvSpPr>
            <a:spLocks noChangeArrowheads="1"/>
          </p:cNvSpPr>
          <p:nvPr/>
        </p:nvSpPr>
        <p:spPr bwMode="auto">
          <a:xfrm>
            <a:off x="7840453"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000" kern="0" dirty="0">
                <a:solidFill>
                  <a:srgbClr val="00338D"/>
                </a:solidFill>
                <a:latin typeface="Univers 47 CondensedLight" panose="00000400000000000000" pitchFamily="2" charset="0"/>
                <a:cs typeface="Arial" pitchFamily="34" charset="0"/>
              </a:rPr>
              <a:t>81</a:t>
            </a:r>
            <a:endPar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273" name="AutoShape 39"/>
          <p:cNvSpPr>
            <a:spLocks noChangeArrowheads="1"/>
          </p:cNvSpPr>
          <p:nvPr/>
        </p:nvSpPr>
        <p:spPr bwMode="auto">
          <a:xfrm>
            <a:off x="7840453"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74" name="AutoShape 39"/>
          <p:cNvSpPr>
            <a:spLocks noChangeArrowheads="1"/>
          </p:cNvSpPr>
          <p:nvPr/>
        </p:nvSpPr>
        <p:spPr bwMode="auto">
          <a:xfrm>
            <a:off x="7840453"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75" name="AutoShape 39"/>
          <p:cNvSpPr>
            <a:spLocks noChangeArrowheads="1"/>
          </p:cNvSpPr>
          <p:nvPr/>
        </p:nvSpPr>
        <p:spPr bwMode="auto">
          <a:xfrm>
            <a:off x="7840453"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76" name="AutoShape 39"/>
          <p:cNvSpPr>
            <a:spLocks noChangeArrowheads="1"/>
          </p:cNvSpPr>
          <p:nvPr/>
        </p:nvSpPr>
        <p:spPr bwMode="auto">
          <a:xfrm>
            <a:off x="7840453"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77" name="AutoShape 39"/>
          <p:cNvSpPr>
            <a:spLocks noChangeArrowheads="1"/>
          </p:cNvSpPr>
          <p:nvPr/>
        </p:nvSpPr>
        <p:spPr bwMode="auto">
          <a:xfrm>
            <a:off x="7840453"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78" name="AutoShape 39"/>
          <p:cNvSpPr>
            <a:spLocks noChangeArrowheads="1"/>
          </p:cNvSpPr>
          <p:nvPr/>
        </p:nvSpPr>
        <p:spPr bwMode="auto">
          <a:xfrm>
            <a:off x="7840453"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(0,8)</a:t>
            </a:r>
          </a:p>
        </p:txBody>
      </p:sp>
      <p:sp>
        <p:nvSpPr>
          <p:cNvPr id="279" name="AutoShape 39"/>
          <p:cNvSpPr>
            <a:spLocks noChangeArrowheads="1"/>
          </p:cNvSpPr>
          <p:nvPr/>
        </p:nvSpPr>
        <p:spPr bwMode="auto">
          <a:xfrm>
            <a:off x="7840453"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280" name="AutoShape 39"/>
          <p:cNvSpPr>
            <a:spLocks noChangeArrowheads="1"/>
          </p:cNvSpPr>
          <p:nvPr/>
        </p:nvSpPr>
        <p:spPr bwMode="auto">
          <a:xfrm>
            <a:off x="7840453"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77</a:t>
            </a:r>
          </a:p>
        </p:txBody>
      </p:sp>
      <p:sp>
        <p:nvSpPr>
          <p:cNvPr id="281" name="AutoShape 39"/>
          <p:cNvSpPr>
            <a:spLocks noChangeArrowheads="1"/>
          </p:cNvSpPr>
          <p:nvPr/>
        </p:nvSpPr>
        <p:spPr bwMode="auto">
          <a:xfrm>
            <a:off x="9140056" y="1823980"/>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dirty="0">
                <a:ln>
                  <a:noFill/>
                </a:ln>
                <a:solidFill>
                  <a:srgbClr val="00338D"/>
                </a:solidFill>
                <a:effectLst/>
                <a:uLnTx/>
                <a:uFillTx/>
                <a:latin typeface="Univers 47 CondensedLight" panose="00000400000000000000" pitchFamily="2" charset="0"/>
                <a:cs typeface="Arial" pitchFamily="34" charset="0"/>
              </a:rPr>
              <a:t>Gesamt</a:t>
            </a:r>
          </a:p>
        </p:txBody>
      </p:sp>
      <p:sp>
        <p:nvSpPr>
          <p:cNvPr id="282" name="Line 146"/>
          <p:cNvSpPr>
            <a:spLocks noChangeShapeType="1"/>
          </p:cNvSpPr>
          <p:nvPr/>
        </p:nvSpPr>
        <p:spPr bwMode="auto">
          <a:xfrm flipV="1">
            <a:off x="634436" y="4971787"/>
            <a:ext cx="9108000" cy="0"/>
          </a:xfrm>
          <a:prstGeom prst="line">
            <a:avLst/>
          </a:prstGeom>
          <a:noFill/>
          <a:ln w="9525">
            <a:solidFill>
              <a:schemeClr val="bg1">
                <a:lumMod val="50000"/>
              </a:schemeClr>
            </a:solidFill>
            <a:prstDash val="dash"/>
            <a:round/>
            <a:headEnd/>
            <a:tailEnd/>
          </a:ln>
        </p:spPr>
        <p:txBody>
          <a:bodyPr/>
          <a:lstStyle/>
          <a:p>
            <a:pPr defTabSz="914400"/>
            <a:endParaRPr lang="it-IT" sz="1800" kern="0" dirty="0">
              <a:solidFill>
                <a:srgbClr val="000000"/>
              </a:solidFill>
              <a:latin typeface="Univers 47 CondensedLight" panose="00000400000000000000" pitchFamily="2" charset="0"/>
            </a:endParaRPr>
          </a:p>
        </p:txBody>
      </p:sp>
      <p:sp>
        <p:nvSpPr>
          <p:cNvPr id="285" name="AutoShape 39"/>
          <p:cNvSpPr>
            <a:spLocks noChangeArrowheads="1"/>
          </p:cNvSpPr>
          <p:nvPr/>
        </p:nvSpPr>
        <p:spPr bwMode="auto">
          <a:xfrm>
            <a:off x="9140056" y="2152387"/>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1.308</a:t>
            </a:r>
          </a:p>
        </p:txBody>
      </p:sp>
      <p:sp>
        <p:nvSpPr>
          <p:cNvPr id="286" name="AutoShape 39"/>
          <p:cNvSpPr>
            <a:spLocks noChangeArrowheads="1"/>
          </p:cNvSpPr>
          <p:nvPr/>
        </p:nvSpPr>
        <p:spPr bwMode="auto">
          <a:xfrm>
            <a:off x="9140056" y="2784137"/>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(537)</a:t>
            </a:r>
          </a:p>
        </p:txBody>
      </p:sp>
      <p:sp>
        <p:nvSpPr>
          <p:cNvPr id="287" name="AutoShape 39"/>
          <p:cNvSpPr>
            <a:spLocks noChangeArrowheads="1"/>
          </p:cNvSpPr>
          <p:nvPr/>
        </p:nvSpPr>
        <p:spPr bwMode="auto">
          <a:xfrm>
            <a:off x="9140056" y="3100012"/>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(231)</a:t>
            </a:r>
          </a:p>
        </p:txBody>
      </p:sp>
      <p:sp>
        <p:nvSpPr>
          <p:cNvPr id="288" name="AutoShape 39"/>
          <p:cNvSpPr>
            <a:spLocks noChangeArrowheads="1"/>
          </p:cNvSpPr>
          <p:nvPr/>
        </p:nvSpPr>
        <p:spPr bwMode="auto">
          <a:xfrm>
            <a:off x="9140056" y="3415176"/>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(115 )</a:t>
            </a:r>
          </a:p>
        </p:txBody>
      </p:sp>
      <p:sp>
        <p:nvSpPr>
          <p:cNvPr id="289" name="AutoShape 39"/>
          <p:cNvSpPr>
            <a:spLocks noChangeArrowheads="1"/>
          </p:cNvSpPr>
          <p:nvPr/>
        </p:nvSpPr>
        <p:spPr bwMode="auto">
          <a:xfrm>
            <a:off x="9140056" y="3654107"/>
            <a:ext cx="594051" cy="40011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(64 + 17)</a:t>
            </a:r>
          </a:p>
        </p:txBody>
      </p:sp>
      <p:sp>
        <p:nvSpPr>
          <p:cNvPr id="290" name="AutoShape 39"/>
          <p:cNvSpPr>
            <a:spLocks noChangeArrowheads="1"/>
          </p:cNvSpPr>
          <p:nvPr/>
        </p:nvSpPr>
        <p:spPr bwMode="auto">
          <a:xfrm>
            <a:off x="9140056" y="4047637"/>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b="1" kern="0" dirty="0">
                <a:solidFill>
                  <a:srgbClr val="00338D"/>
                </a:solidFill>
                <a:latin typeface="Univers 47 CondensedLight" panose="00000400000000000000" pitchFamily="2" charset="0"/>
                <a:cs typeface="Arial" pitchFamily="34" charset="0"/>
              </a:rPr>
              <a:t>65</a:t>
            </a: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291" name="AutoShape 39"/>
          <p:cNvSpPr>
            <a:spLocks noChangeArrowheads="1"/>
          </p:cNvSpPr>
          <p:nvPr/>
        </p:nvSpPr>
        <p:spPr bwMode="auto">
          <a:xfrm>
            <a:off x="9140056" y="4363512"/>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(13)</a:t>
            </a:r>
          </a:p>
        </p:txBody>
      </p:sp>
      <p:sp>
        <p:nvSpPr>
          <p:cNvPr id="292" name="AutoShape 39"/>
          <p:cNvSpPr>
            <a:spLocks noChangeArrowheads="1"/>
          </p:cNvSpPr>
          <p:nvPr/>
        </p:nvSpPr>
        <p:spPr bwMode="auto">
          <a:xfrm>
            <a:off x="9140056" y="4679387"/>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a:t>
            </a:r>
          </a:p>
        </p:txBody>
      </p:sp>
      <p:sp>
        <p:nvSpPr>
          <p:cNvPr id="293" name="AutoShape 39"/>
          <p:cNvSpPr>
            <a:spLocks noChangeArrowheads="1"/>
          </p:cNvSpPr>
          <p:nvPr/>
        </p:nvSpPr>
        <p:spPr bwMode="auto">
          <a:xfrm>
            <a:off x="9140056" y="5019934"/>
            <a:ext cx="594051" cy="244800"/>
          </a:xfrm>
          <a:prstGeom prst="homePlate">
            <a:avLst>
              <a:gd name="adj" fmla="val 0"/>
            </a:avLst>
          </a:prstGeom>
          <a:solidFill>
            <a:srgbClr val="00338D"/>
          </a:solidFill>
          <a:ln w="9525" algn="ctr">
            <a:solidFill>
              <a:srgbClr val="DCDCDD"/>
            </a:solidFill>
            <a:miter lim="800000"/>
            <a:headEnd/>
            <a:tailEnd/>
          </a:ln>
          <a:effectLst/>
        </p:spPr>
        <p:txBody>
          <a:bodyPr wrap="none" lIns="0" tIns="36000" rIns="0" bIns="36000" anchor="ctr"/>
          <a:lstStyle/>
          <a:p>
            <a:pPr marL="449263" indent="-427038" algn="ctr" defTabSz="914400">
              <a:spcBef>
                <a:spcPct val="50000"/>
              </a:spcBef>
            </a:pPr>
            <a:r>
              <a:rPr lang="it-IT" sz="1000" b="1" kern="0" dirty="0">
                <a:solidFill>
                  <a:schemeClr val="bg1"/>
                </a:solidFill>
                <a:latin typeface="Univers 47 CondensedLight" panose="00000400000000000000" pitchFamily="2" charset="0"/>
              </a:rPr>
              <a:t>203</a:t>
            </a:r>
          </a:p>
        </p:txBody>
      </p:sp>
      <p:sp>
        <p:nvSpPr>
          <p:cNvPr id="112" name="AutoShape 39"/>
          <p:cNvSpPr>
            <a:spLocks noChangeArrowheads="1"/>
          </p:cNvSpPr>
          <p:nvPr/>
        </p:nvSpPr>
        <p:spPr bwMode="auto">
          <a:xfrm>
            <a:off x="8490256"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000" b="1" kern="0" dirty="0">
                <a:solidFill>
                  <a:srgbClr val="00338D"/>
                </a:solidFill>
                <a:latin typeface="Univers 47 CondensedLight" panose="00000400000000000000" pitchFamily="2" charset="0"/>
                <a:cs typeface="Arial" pitchFamily="34" charset="0"/>
              </a:rPr>
              <a:t>9</a:t>
            </a:r>
            <a:endPar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113" name="AutoShape 39"/>
          <p:cNvSpPr>
            <a:spLocks noChangeArrowheads="1"/>
          </p:cNvSpPr>
          <p:nvPr/>
        </p:nvSpPr>
        <p:spPr bwMode="auto">
          <a:xfrm>
            <a:off x="8490256"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13</a:t>
            </a:r>
          </a:p>
        </p:txBody>
      </p:sp>
      <p:sp>
        <p:nvSpPr>
          <p:cNvPr id="114" name="AutoShape 39"/>
          <p:cNvSpPr>
            <a:spLocks noChangeArrowheads="1"/>
          </p:cNvSpPr>
          <p:nvPr/>
        </p:nvSpPr>
        <p:spPr bwMode="auto">
          <a:xfrm>
            <a:off x="8490256"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15" name="AutoShape 39"/>
          <p:cNvSpPr>
            <a:spLocks noChangeArrowheads="1"/>
          </p:cNvSpPr>
          <p:nvPr/>
        </p:nvSpPr>
        <p:spPr bwMode="auto">
          <a:xfrm>
            <a:off x="8490256"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16" name="AutoShape 39"/>
          <p:cNvSpPr>
            <a:spLocks noChangeArrowheads="1"/>
          </p:cNvSpPr>
          <p:nvPr/>
        </p:nvSpPr>
        <p:spPr bwMode="auto">
          <a:xfrm>
            <a:off x="8490256"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17" name="AutoShape 39"/>
          <p:cNvSpPr>
            <a:spLocks noChangeArrowheads="1"/>
          </p:cNvSpPr>
          <p:nvPr/>
        </p:nvSpPr>
        <p:spPr bwMode="auto">
          <a:xfrm>
            <a:off x="8490256"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18" name="AutoShape 39"/>
          <p:cNvSpPr>
            <a:spLocks noChangeArrowheads="1"/>
          </p:cNvSpPr>
          <p:nvPr/>
        </p:nvSpPr>
        <p:spPr bwMode="auto">
          <a:xfrm>
            <a:off x="8490256"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19" name="AutoShape 39"/>
          <p:cNvSpPr>
            <a:spLocks noChangeArrowheads="1"/>
          </p:cNvSpPr>
          <p:nvPr/>
        </p:nvSpPr>
        <p:spPr bwMode="auto">
          <a:xfrm>
            <a:off x="8490256"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(0,1)</a:t>
            </a:r>
          </a:p>
        </p:txBody>
      </p:sp>
      <p:sp>
        <p:nvSpPr>
          <p:cNvPr id="120" name="AutoShape 39"/>
          <p:cNvSpPr>
            <a:spLocks noChangeArrowheads="1"/>
          </p:cNvSpPr>
          <p:nvPr/>
        </p:nvSpPr>
        <p:spPr bwMode="auto">
          <a:xfrm>
            <a:off x="8490256"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a:t>
            </a:r>
          </a:p>
        </p:txBody>
      </p:sp>
      <p:sp>
        <p:nvSpPr>
          <p:cNvPr id="121" name="AutoShape 39"/>
          <p:cNvSpPr>
            <a:spLocks noChangeArrowheads="1"/>
          </p:cNvSpPr>
          <p:nvPr/>
        </p:nvSpPr>
        <p:spPr bwMode="auto">
          <a:xfrm>
            <a:off x="8490256"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000" b="1" kern="0" dirty="0">
                <a:solidFill>
                  <a:srgbClr val="00338D"/>
                </a:solidFill>
                <a:latin typeface="Univers 47 CondensedLight" panose="00000400000000000000" pitchFamily="2" charset="0"/>
                <a:cs typeface="Arial" pitchFamily="34" charset="0"/>
              </a:rPr>
              <a:t>10</a:t>
            </a:r>
            <a:endPar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124" name="AutoShape 39"/>
          <p:cNvSpPr>
            <a:spLocks noChangeArrowheads="1"/>
          </p:cNvSpPr>
          <p:nvPr/>
        </p:nvSpPr>
        <p:spPr bwMode="auto">
          <a:xfrm>
            <a:off x="3291832"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25" name="AutoShape 39"/>
          <p:cNvSpPr>
            <a:spLocks noChangeArrowheads="1"/>
          </p:cNvSpPr>
          <p:nvPr/>
        </p:nvSpPr>
        <p:spPr bwMode="auto">
          <a:xfrm>
            <a:off x="3941635"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26" name="AutoShape 39"/>
          <p:cNvSpPr>
            <a:spLocks noChangeArrowheads="1"/>
          </p:cNvSpPr>
          <p:nvPr/>
        </p:nvSpPr>
        <p:spPr bwMode="auto">
          <a:xfrm>
            <a:off x="4591438"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27" name="AutoShape 39"/>
          <p:cNvSpPr>
            <a:spLocks noChangeArrowheads="1"/>
          </p:cNvSpPr>
          <p:nvPr/>
        </p:nvSpPr>
        <p:spPr bwMode="auto">
          <a:xfrm>
            <a:off x="5241241"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28" name="AutoShape 39"/>
          <p:cNvSpPr>
            <a:spLocks noChangeArrowheads="1"/>
          </p:cNvSpPr>
          <p:nvPr/>
        </p:nvSpPr>
        <p:spPr bwMode="auto">
          <a:xfrm>
            <a:off x="5891044"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29" name="AutoShape 39"/>
          <p:cNvSpPr>
            <a:spLocks noChangeArrowheads="1"/>
          </p:cNvSpPr>
          <p:nvPr/>
        </p:nvSpPr>
        <p:spPr bwMode="auto">
          <a:xfrm>
            <a:off x="6540847"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0" name="AutoShape 39"/>
          <p:cNvSpPr>
            <a:spLocks noChangeArrowheads="1"/>
          </p:cNvSpPr>
          <p:nvPr/>
        </p:nvSpPr>
        <p:spPr bwMode="auto">
          <a:xfrm>
            <a:off x="7190650"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1" name="AutoShape 39"/>
          <p:cNvSpPr>
            <a:spLocks noChangeArrowheads="1"/>
          </p:cNvSpPr>
          <p:nvPr/>
        </p:nvSpPr>
        <p:spPr bwMode="auto">
          <a:xfrm>
            <a:off x="7840453"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2" name="AutoShape 39"/>
          <p:cNvSpPr>
            <a:spLocks noChangeArrowheads="1"/>
          </p:cNvSpPr>
          <p:nvPr/>
        </p:nvSpPr>
        <p:spPr bwMode="auto">
          <a:xfrm>
            <a:off x="9140056" y="2468262"/>
            <a:ext cx="594051"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b="1" kern="0" dirty="0">
                <a:solidFill>
                  <a:srgbClr val="00338D"/>
                </a:solidFill>
                <a:latin typeface="Univers 47 CondensedLight" panose="00000400000000000000" pitchFamily="2" charset="0"/>
                <a:cs typeface="Arial" pitchFamily="34" charset="0"/>
              </a:rPr>
              <a:t>35</a:t>
            </a: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3" name="AutoShape 39"/>
          <p:cNvSpPr>
            <a:spLocks noChangeArrowheads="1"/>
          </p:cNvSpPr>
          <p:nvPr/>
        </p:nvSpPr>
        <p:spPr bwMode="auto">
          <a:xfrm>
            <a:off x="8490256"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4" name="AutoShape 39"/>
          <p:cNvSpPr>
            <a:spLocks noChangeArrowheads="1"/>
          </p:cNvSpPr>
          <p:nvPr/>
        </p:nvSpPr>
        <p:spPr bwMode="auto">
          <a:xfrm>
            <a:off x="2642029" y="1823980"/>
            <a:ext cx="540000" cy="244800"/>
          </a:xfrm>
          <a:prstGeom prst="homePlate">
            <a:avLst>
              <a:gd name="adj" fmla="val 0"/>
            </a:avLst>
          </a:prstGeom>
          <a:solidFill>
            <a:srgbClr val="DCDDD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0</a:t>
            </a:r>
          </a:p>
        </p:txBody>
      </p:sp>
      <p:sp>
        <p:nvSpPr>
          <p:cNvPr id="135" name="AutoShape 39"/>
          <p:cNvSpPr>
            <a:spLocks noChangeArrowheads="1"/>
          </p:cNvSpPr>
          <p:nvPr/>
        </p:nvSpPr>
        <p:spPr bwMode="auto">
          <a:xfrm>
            <a:off x="2642029" y="2152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6" name="AutoShape 39"/>
          <p:cNvSpPr>
            <a:spLocks noChangeArrowheads="1"/>
          </p:cNvSpPr>
          <p:nvPr/>
        </p:nvSpPr>
        <p:spPr bwMode="auto">
          <a:xfrm>
            <a:off x="2642029" y="27841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7" name="AutoShape 39"/>
          <p:cNvSpPr>
            <a:spLocks noChangeArrowheads="1"/>
          </p:cNvSpPr>
          <p:nvPr/>
        </p:nvSpPr>
        <p:spPr bwMode="auto">
          <a:xfrm>
            <a:off x="2642029" y="31000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8" name="AutoShape 39"/>
          <p:cNvSpPr>
            <a:spLocks noChangeArrowheads="1"/>
          </p:cNvSpPr>
          <p:nvPr/>
        </p:nvSpPr>
        <p:spPr bwMode="auto">
          <a:xfrm>
            <a:off x="2642029" y="3415176"/>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39" name="AutoShape 39"/>
          <p:cNvSpPr>
            <a:spLocks noChangeArrowheads="1"/>
          </p:cNvSpPr>
          <p:nvPr/>
        </p:nvSpPr>
        <p:spPr bwMode="auto">
          <a:xfrm>
            <a:off x="2642029" y="37317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40" name="AutoShape 39"/>
          <p:cNvSpPr>
            <a:spLocks noChangeArrowheads="1"/>
          </p:cNvSpPr>
          <p:nvPr/>
        </p:nvSpPr>
        <p:spPr bwMode="auto">
          <a:xfrm>
            <a:off x="2642029" y="404763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41" name="AutoShape 39"/>
          <p:cNvSpPr>
            <a:spLocks noChangeArrowheads="1"/>
          </p:cNvSpPr>
          <p:nvPr/>
        </p:nvSpPr>
        <p:spPr bwMode="auto">
          <a:xfrm>
            <a:off x="2642029" y="436351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42" name="AutoShape 39"/>
          <p:cNvSpPr>
            <a:spLocks noChangeArrowheads="1"/>
          </p:cNvSpPr>
          <p:nvPr/>
        </p:nvSpPr>
        <p:spPr bwMode="auto">
          <a:xfrm>
            <a:off x="2642029" y="4679387"/>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43" name="AutoShape 39"/>
          <p:cNvSpPr>
            <a:spLocks noChangeArrowheads="1"/>
          </p:cNvSpPr>
          <p:nvPr/>
        </p:nvSpPr>
        <p:spPr bwMode="auto">
          <a:xfrm>
            <a:off x="2642029" y="5019934"/>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a:t>
            </a:r>
          </a:p>
        </p:txBody>
      </p:sp>
      <p:sp>
        <p:nvSpPr>
          <p:cNvPr id="144" name="AutoShape 39"/>
          <p:cNvSpPr>
            <a:spLocks noChangeArrowheads="1"/>
          </p:cNvSpPr>
          <p:nvPr/>
        </p:nvSpPr>
        <p:spPr bwMode="auto">
          <a:xfrm>
            <a:off x="2642029" y="2468262"/>
            <a:ext cx="540000" cy="2448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r>
              <a:rPr lang="it-IT" sz="1000" kern="0" dirty="0">
                <a:solidFill>
                  <a:srgbClr val="00338D"/>
                </a:solidFill>
                <a:latin typeface="Univers 47 CondensedLight" panose="00000400000000000000" pitchFamily="2" charset="0"/>
                <a:cs typeface="Arial" pitchFamily="34" charset="0"/>
              </a:rPr>
              <a:t>35</a:t>
            </a:r>
            <a:r>
              <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a:t>
            </a:r>
          </a:p>
        </p:txBody>
      </p:sp>
      <p:sp>
        <p:nvSpPr>
          <p:cNvPr id="145" name="AutoShape 39"/>
          <p:cNvSpPr>
            <a:spLocks noChangeArrowheads="1"/>
          </p:cNvSpPr>
          <p:nvPr/>
        </p:nvSpPr>
        <p:spPr bwMode="auto">
          <a:xfrm>
            <a:off x="634436" y="2140278"/>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Inkasso  Verkauf</a:t>
            </a:r>
          </a:p>
        </p:txBody>
      </p:sp>
      <p:sp>
        <p:nvSpPr>
          <p:cNvPr id="146" name="AutoShape 39"/>
          <p:cNvSpPr>
            <a:spLocks noChangeArrowheads="1"/>
          </p:cNvSpPr>
          <p:nvPr/>
        </p:nvSpPr>
        <p:spPr bwMode="auto">
          <a:xfrm>
            <a:off x="634436" y="2784137"/>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Baukosten private Bauten</a:t>
            </a:r>
          </a:p>
        </p:txBody>
      </p:sp>
      <p:sp>
        <p:nvSpPr>
          <p:cNvPr id="147" name="AutoShape 39"/>
          <p:cNvSpPr>
            <a:spLocks noChangeArrowheads="1"/>
          </p:cNvSpPr>
          <p:nvPr/>
        </p:nvSpPr>
        <p:spPr bwMode="auto">
          <a:xfrm>
            <a:off x="634436" y="3100012"/>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Eisenbahnprojekt</a:t>
            </a:r>
          </a:p>
        </p:txBody>
      </p:sp>
      <p:sp>
        <p:nvSpPr>
          <p:cNvPr id="148" name="AutoShape 39"/>
          <p:cNvSpPr>
            <a:spLocks noChangeArrowheads="1"/>
          </p:cNvSpPr>
          <p:nvPr/>
        </p:nvSpPr>
        <p:spPr bwMode="auto">
          <a:xfrm>
            <a:off x="634436" y="3415176"/>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Öffentliche Eingriffe</a:t>
            </a:r>
          </a:p>
        </p:txBody>
      </p:sp>
      <p:sp>
        <p:nvSpPr>
          <p:cNvPr id="149" name="AutoShape 39"/>
          <p:cNvSpPr>
            <a:spLocks noChangeArrowheads="1"/>
          </p:cNvSpPr>
          <p:nvPr/>
        </p:nvSpPr>
        <p:spPr bwMode="auto">
          <a:xfrm>
            <a:off x="634436" y="3577874"/>
            <a:ext cx="1944000" cy="553998"/>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err="1">
                <a:ln>
                  <a:noFill/>
                </a:ln>
                <a:solidFill>
                  <a:srgbClr val="FFFFFF"/>
                </a:solidFill>
                <a:effectLst/>
                <a:uLnTx/>
                <a:uFillTx/>
                <a:latin typeface="Univers 47 CondensedLight" panose="00000400000000000000" pitchFamily="2" charset="0"/>
                <a:cs typeface="Arial" pitchFamily="34" charset="0"/>
              </a:rPr>
              <a:t>Enteignungen</a:t>
            </a: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 </a:t>
            </a:r>
            <a:r>
              <a:rPr kumimoji="0" lang="it-IT" sz="1000" b="1" i="0" u="none" strike="noStrike" kern="0" cap="none" spc="0" normalizeH="0" baseline="0" noProof="0" dirty="0" err="1">
                <a:ln>
                  <a:noFill/>
                </a:ln>
                <a:solidFill>
                  <a:srgbClr val="FFFFFF"/>
                </a:solidFill>
                <a:effectLst/>
                <a:uLnTx/>
                <a:uFillTx/>
                <a:latin typeface="Univers 47 CondensedLight" panose="00000400000000000000" pitchFamily="2" charset="0"/>
                <a:cs typeface="Arial" pitchFamily="34" charset="0"/>
              </a:rPr>
              <a:t>Bonifizierungen</a:t>
            </a: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 et al – </a:t>
            </a:r>
            <a:r>
              <a:rPr kumimoji="0" lang="it-IT" sz="1000" b="1" i="0" u="none" strike="noStrike" kern="0" cap="none" spc="0" normalizeH="0" baseline="0" noProof="0" dirty="0" err="1">
                <a:ln>
                  <a:noFill/>
                </a:ln>
                <a:solidFill>
                  <a:srgbClr val="FFFFFF"/>
                </a:solidFill>
                <a:effectLst/>
                <a:uLnTx/>
                <a:uFillTx/>
                <a:latin typeface="Univers 47 CondensedLight" panose="00000400000000000000" pitchFamily="2" charset="0"/>
                <a:cs typeface="Arial" pitchFamily="34" charset="0"/>
              </a:rPr>
              <a:t>Betreutes</a:t>
            </a: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 </a:t>
            </a:r>
            <a:r>
              <a:rPr kumimoji="0" lang="it-IT" sz="1000" b="1" i="0" u="none" strike="noStrike" kern="0" cap="none" spc="0" normalizeH="0" baseline="0" noProof="0" dirty="0" err="1">
                <a:ln>
                  <a:noFill/>
                </a:ln>
                <a:solidFill>
                  <a:srgbClr val="FFFFFF"/>
                </a:solidFill>
                <a:effectLst/>
                <a:uLnTx/>
                <a:uFillTx/>
                <a:latin typeface="Univers 47 CondensedLight" panose="00000400000000000000" pitchFamily="2" charset="0"/>
                <a:cs typeface="Arial" pitchFamily="34" charset="0"/>
              </a:rPr>
              <a:t>Wohne</a:t>
            </a: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 </a:t>
            </a:r>
            <a:r>
              <a:rPr kumimoji="0" lang="it-IT" sz="1000" b="1" i="0" u="none" strike="noStrike" kern="0" cap="none" spc="0" normalizeH="0" baseline="0" noProof="0" dirty="0" err="1">
                <a:ln>
                  <a:noFill/>
                </a:ln>
                <a:solidFill>
                  <a:srgbClr val="FFFFFF"/>
                </a:solidFill>
                <a:effectLst/>
                <a:uLnTx/>
                <a:uFillTx/>
                <a:latin typeface="Univers 47 CondensedLight" panose="00000400000000000000" pitchFamily="2" charset="0"/>
                <a:cs typeface="Arial" pitchFamily="34" charset="0"/>
              </a:rPr>
              <a:t>für</a:t>
            </a: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  </a:t>
            </a:r>
            <a:r>
              <a:rPr kumimoji="0" lang="it-IT" sz="1000" b="1" i="0" u="none" strike="noStrike" kern="0" cap="none" spc="0" normalizeH="0" baseline="0" noProof="0" dirty="0" err="1">
                <a:ln>
                  <a:noFill/>
                </a:ln>
                <a:solidFill>
                  <a:srgbClr val="FFFFFF"/>
                </a:solidFill>
                <a:effectLst/>
                <a:uLnTx/>
                <a:uFillTx/>
                <a:latin typeface="Univers 47 CondensedLight" panose="00000400000000000000" pitchFamily="2" charset="0"/>
                <a:cs typeface="Arial" pitchFamily="34" charset="0"/>
              </a:rPr>
              <a:t>Senioren</a:t>
            </a: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 (5 und  6)</a:t>
            </a:r>
          </a:p>
        </p:txBody>
      </p:sp>
      <p:sp>
        <p:nvSpPr>
          <p:cNvPr id="150" name="AutoShape 39"/>
          <p:cNvSpPr>
            <a:spLocks noChangeArrowheads="1"/>
          </p:cNvSpPr>
          <p:nvPr/>
        </p:nvSpPr>
        <p:spPr bwMode="auto">
          <a:xfrm>
            <a:off x="634436" y="4047637"/>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dirty="0">
                <a:ln>
                  <a:noFill/>
                </a:ln>
                <a:solidFill>
                  <a:srgbClr val="FFFFFF"/>
                </a:solidFill>
                <a:effectLst/>
                <a:uLnTx/>
                <a:uFillTx/>
                <a:latin typeface="Univers 47 CondensedLight" panose="00000400000000000000" pitchFamily="2" charset="0"/>
                <a:cs typeface="Arial" pitchFamily="34" charset="0"/>
              </a:rPr>
              <a:t>Contingency</a:t>
            </a:r>
          </a:p>
        </p:txBody>
      </p:sp>
      <p:sp>
        <p:nvSpPr>
          <p:cNvPr id="151" name="AutoShape 39"/>
          <p:cNvSpPr>
            <a:spLocks noChangeArrowheads="1"/>
          </p:cNvSpPr>
          <p:nvPr/>
        </p:nvSpPr>
        <p:spPr bwMode="auto">
          <a:xfrm>
            <a:off x="634436" y="4363512"/>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dirty="0">
                <a:ln>
                  <a:noFill/>
                </a:ln>
                <a:solidFill>
                  <a:srgbClr val="FFFFFF"/>
                </a:solidFill>
                <a:effectLst/>
                <a:uLnTx/>
                <a:uFillTx/>
                <a:latin typeface="Univers 47 CondensedLight" panose="00000400000000000000" pitchFamily="2" charset="0"/>
                <a:cs typeface="Arial" pitchFamily="34" charset="0"/>
              </a:rPr>
              <a:t>Agency fee</a:t>
            </a:r>
          </a:p>
        </p:txBody>
      </p:sp>
      <p:sp>
        <p:nvSpPr>
          <p:cNvPr id="152" name="AutoShape 39"/>
          <p:cNvSpPr>
            <a:spLocks noChangeArrowheads="1"/>
          </p:cNvSpPr>
          <p:nvPr/>
        </p:nvSpPr>
        <p:spPr bwMode="auto">
          <a:xfrm>
            <a:off x="634436" y="4679387"/>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Strukturkosten</a:t>
            </a:r>
          </a:p>
        </p:txBody>
      </p:sp>
      <p:sp>
        <p:nvSpPr>
          <p:cNvPr id="153" name="AutoShape 39"/>
          <p:cNvSpPr>
            <a:spLocks noChangeArrowheads="1"/>
          </p:cNvSpPr>
          <p:nvPr/>
        </p:nvSpPr>
        <p:spPr bwMode="auto">
          <a:xfrm>
            <a:off x="634436" y="5019934"/>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rPr>
              <a:t>Operativer Cashflow</a:t>
            </a:r>
          </a:p>
        </p:txBody>
      </p:sp>
      <p:sp>
        <p:nvSpPr>
          <p:cNvPr id="154" name="AutoShape 39"/>
          <p:cNvSpPr>
            <a:spLocks noChangeArrowheads="1"/>
          </p:cNvSpPr>
          <p:nvPr/>
        </p:nvSpPr>
        <p:spPr bwMode="auto">
          <a:xfrm>
            <a:off x="634436" y="2436899"/>
            <a:ext cx="1944000" cy="246221"/>
          </a:xfrm>
          <a:prstGeom prst="homePlate">
            <a:avLst>
              <a:gd name="adj" fmla="val 0"/>
            </a:avLst>
          </a:prstGeom>
          <a:solidFill>
            <a:srgbClr val="00338D"/>
          </a:solidFill>
          <a:ln w="9525">
            <a:solidFill>
              <a:srgbClr val="00338D"/>
            </a:solidFill>
            <a:miter lim="800000"/>
            <a:headEnd/>
            <a:tailEnd/>
          </a:ln>
          <a:effectLst/>
        </p:spPr>
        <p:txBody>
          <a:bodyPr wrap="square" anchor="ctr">
            <a:spAutoFit/>
          </a:bodyPr>
          <a:lstStyle/>
          <a:p>
            <a:pPr lvl="0" algn="ctr" defTabSz="914400">
              <a:defRPr/>
            </a:pPr>
            <a:r>
              <a:rPr lang="it-IT" sz="1000" b="1" kern="0" dirty="0">
                <a:solidFill>
                  <a:srgbClr val="FFFFFF"/>
                </a:solidFill>
                <a:latin typeface="Univers 47 CondensedLight" panose="00000400000000000000" pitchFamily="2" charset="0"/>
                <a:cs typeface="Arial" pitchFamily="34" charset="0"/>
              </a:rPr>
              <a:t>Übertragungswert</a:t>
            </a:r>
            <a:endParaRPr kumimoji="0" lang="it-IT" sz="1000" b="1" i="0" u="none" strike="noStrike" kern="0" cap="none" spc="0" normalizeH="0" baseline="0" noProof="0" dirty="0">
              <a:ln>
                <a:noFill/>
              </a:ln>
              <a:solidFill>
                <a:srgbClr val="FFFFFF"/>
              </a:solidFill>
              <a:effectLst/>
              <a:uLnTx/>
              <a:uFillTx/>
              <a:latin typeface="Univers 47 CondensedLight" panose="00000400000000000000" pitchFamily="2" charset="0"/>
              <a:cs typeface="Arial" pitchFamily="34" charset="0"/>
            </a:endParaRPr>
          </a:p>
        </p:txBody>
      </p:sp>
      <p:sp>
        <p:nvSpPr>
          <p:cNvPr id="156" name="CasellaDiTesto 66"/>
          <p:cNvSpPr txBox="1"/>
          <p:nvPr/>
        </p:nvSpPr>
        <p:spPr>
          <a:xfrm>
            <a:off x="614477" y="1919701"/>
            <a:ext cx="1022937" cy="169277"/>
          </a:xfrm>
          <a:prstGeom prst="rect">
            <a:avLst/>
          </a:prstGeom>
          <a:noFill/>
        </p:spPr>
        <p:txBody>
          <a:bodyPr wrap="square" lIns="0" tIns="0" rIns="0" bIns="0" rtlCol="0">
            <a:sp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defTabSz="914400"/>
            <a:r>
              <a:rPr lang="it-IT" sz="1100" i="1" dirty="0">
                <a:solidFill>
                  <a:srgbClr val="000000"/>
                </a:solidFill>
                <a:latin typeface="Univers 47 CondensedLight" panose="00000400000000000000" pitchFamily="2" charset="0"/>
              </a:rPr>
              <a:t>Millionen Euro</a:t>
            </a:r>
          </a:p>
        </p:txBody>
      </p:sp>
      <p:sp>
        <p:nvSpPr>
          <p:cNvPr id="169" name="AutoShape 39"/>
          <p:cNvSpPr>
            <a:spLocks noChangeArrowheads="1"/>
          </p:cNvSpPr>
          <p:nvPr/>
        </p:nvSpPr>
        <p:spPr bwMode="auto">
          <a:xfrm>
            <a:off x="634436" y="5379693"/>
            <a:ext cx="8807276" cy="215444"/>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buClr>
                <a:schemeClr val="accent4"/>
              </a:buClr>
            </a:pPr>
            <a:r>
              <a:rPr lang="it-IT" sz="800" i="1" dirty="0">
                <a:latin typeface="Univers 47 CondensedLight" panose="00000400000000000000" pitchFamily="2" charset="0"/>
              </a:rPr>
              <a:t>* Der Betrag beinhaltet auch die Sicherheit, Projektierung, Bauleitung und Buchhaltung.</a:t>
            </a:r>
          </a:p>
        </p:txBody>
      </p:sp>
      <p:sp>
        <p:nvSpPr>
          <p:cNvPr id="171" name="AutoShape 39"/>
          <p:cNvSpPr>
            <a:spLocks noChangeArrowheads="1"/>
          </p:cNvSpPr>
          <p:nvPr/>
        </p:nvSpPr>
        <p:spPr bwMode="auto">
          <a:xfrm>
            <a:off x="9350384" y="3076409"/>
            <a:ext cx="442207" cy="246221"/>
          </a:xfrm>
          <a:prstGeom prst="homePlate">
            <a:avLst>
              <a:gd name="adj" fmla="val 0"/>
            </a:avLst>
          </a:prstGeom>
          <a:noFill/>
          <a:ln w="9525">
            <a:noFill/>
            <a:miter lim="800000"/>
            <a:headEnd/>
            <a:tailEnd/>
          </a:ln>
          <a:effectLst/>
        </p:spPr>
        <p:txBody>
          <a:bodyPr wrap="square" anchor="t">
            <a:spAutoFit/>
          </a:bodyPr>
          <a:lstStyle/>
          <a:p>
            <a:pPr algn="ctr">
              <a:spcBef>
                <a:spcPts val="150"/>
              </a:spcBef>
              <a:spcAft>
                <a:spcPts val="150"/>
              </a:spcAft>
              <a:buClr>
                <a:schemeClr val="accent4"/>
              </a:buClr>
            </a:pPr>
            <a:r>
              <a:rPr lang="it-IT" sz="1000" i="1" dirty="0">
                <a:solidFill>
                  <a:srgbClr val="00338D"/>
                </a:solidFill>
                <a:latin typeface="Univers 47 CondensedLight" panose="00000400000000000000" pitchFamily="2" charset="0"/>
              </a:rPr>
              <a:t>*</a:t>
            </a:r>
          </a:p>
        </p:txBody>
      </p:sp>
    </p:spTree>
    <p:extLst>
      <p:ext uri="{BB962C8B-B14F-4D97-AF65-F5344CB8AC3E}">
        <p14:creationId xmlns:p14="http://schemas.microsoft.com/office/powerpoint/2010/main" val="233023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ggetto 2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ttangolo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it-IT" sz="1000" dirty="0">
              <a:latin typeface="Arial" panose="020B0604020202020204" pitchFamily="34" charset="0"/>
              <a:sym typeface="+mn-lt"/>
            </a:endParaRPr>
          </a:p>
        </p:txBody>
      </p:sp>
      <p:sp>
        <p:nvSpPr>
          <p:cNvPr id="20" name="Title 1"/>
          <p:cNvSpPr txBox="1">
            <a:spLocks/>
          </p:cNvSpPr>
          <p:nvPr/>
        </p:nvSpPr>
        <p:spPr>
          <a:xfrm>
            <a:off x="614478" y="236723"/>
            <a:ext cx="8684266" cy="72508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kern="0" dirty="0"/>
              <a:t>Agenda</a:t>
            </a:r>
          </a:p>
        </p:txBody>
      </p:sp>
      <p:grpSp>
        <p:nvGrpSpPr>
          <p:cNvPr id="2" name="Gruppo 1"/>
          <p:cNvGrpSpPr/>
          <p:nvPr/>
        </p:nvGrpSpPr>
        <p:grpSpPr>
          <a:xfrm>
            <a:off x="630662" y="1540507"/>
            <a:ext cx="5906256" cy="3776986"/>
            <a:chOff x="1985951" y="1627979"/>
            <a:chExt cx="5934098" cy="3776986"/>
          </a:xfrm>
        </p:grpSpPr>
        <p:sp>
          <p:nvSpPr>
            <p:cNvPr id="10" name="Parallelogramma 9"/>
            <p:cNvSpPr/>
            <p:nvPr/>
          </p:nvSpPr>
          <p:spPr>
            <a:xfrm>
              <a:off x="1985951" y="2192391"/>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defTabSz="914400" fontAlgn="base">
                <a:spcBef>
                  <a:spcPts val="300"/>
                </a:spcBef>
                <a:spcAft>
                  <a:spcPct val="0"/>
                </a:spcAft>
                <a:buClr>
                  <a:srgbClr val="00338D"/>
                </a:buClr>
                <a:buSzPct val="100000"/>
                <a:defRPr/>
              </a:pPr>
              <a:r>
                <a:rPr lang="it-IT" sz="1600" i="1" dirty="0">
                  <a:solidFill>
                    <a:schemeClr val="tx2"/>
                  </a:solidFill>
                  <a:latin typeface="Univers 47 CondensedLight" panose="00000400000000000000" pitchFamily="2" charset="0"/>
                  <a:cs typeface="Univers for KPMG"/>
                </a:rPr>
                <a:t>Baukosten der privaten Bauten</a:t>
              </a:r>
              <a:endParaRPr lang="it-IT" sz="1600" dirty="0">
                <a:solidFill>
                  <a:schemeClr val="tx2"/>
                </a:solidFill>
                <a:latin typeface="Univers 47 CondensedLight" panose="00000400000000000000" pitchFamily="2" charset="0"/>
                <a:cs typeface="Univers for KPMG"/>
              </a:endParaRPr>
            </a:p>
          </p:txBody>
        </p:sp>
        <p:sp>
          <p:nvSpPr>
            <p:cNvPr id="11" name="Parallelogramma 10"/>
            <p:cNvSpPr/>
            <p:nvPr/>
          </p:nvSpPr>
          <p:spPr>
            <a:xfrm>
              <a:off x="1985951" y="3321215"/>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fontAlgn="base">
                <a:spcBef>
                  <a:spcPts val="300"/>
                </a:spcBef>
                <a:spcAft>
                  <a:spcPct val="0"/>
                </a:spcAft>
                <a:buClr>
                  <a:srgbClr val="00338D"/>
                </a:buClr>
                <a:buSzPct val="100000"/>
                <a:defRPr/>
              </a:pPr>
              <a:r>
                <a:rPr lang="it-IT" sz="1600" i="1" dirty="0">
                  <a:solidFill>
                    <a:schemeClr val="tx2"/>
                  </a:solidFill>
                  <a:latin typeface="Univers 47 CondensedLight" panose="00000400000000000000" pitchFamily="2" charset="0"/>
                  <a:cs typeface="Univers for KPMG"/>
                </a:rPr>
                <a:t>Eisenbahnprojekt, öffentliche Eingriffe und Enteignungen</a:t>
              </a:r>
            </a:p>
          </p:txBody>
        </p:sp>
        <p:sp>
          <p:nvSpPr>
            <p:cNvPr id="12" name="Parallelogramma 11"/>
            <p:cNvSpPr/>
            <p:nvPr/>
          </p:nvSpPr>
          <p:spPr>
            <a:xfrm>
              <a:off x="7350580" y="2192391"/>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8</a:t>
              </a:r>
            </a:p>
          </p:txBody>
        </p:sp>
        <p:sp>
          <p:nvSpPr>
            <p:cNvPr id="13" name="Parallelogramma 12"/>
            <p:cNvSpPr/>
            <p:nvPr/>
          </p:nvSpPr>
          <p:spPr>
            <a:xfrm>
              <a:off x="7350580" y="3321215"/>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20</a:t>
              </a:r>
            </a:p>
          </p:txBody>
        </p:sp>
        <p:sp>
          <p:nvSpPr>
            <p:cNvPr id="14" name="Parallelogramma 13"/>
            <p:cNvSpPr/>
            <p:nvPr/>
          </p:nvSpPr>
          <p:spPr>
            <a:xfrm>
              <a:off x="1985951" y="3885627"/>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fontAlgn="base">
                <a:spcBef>
                  <a:spcPts val="300"/>
                </a:spcBef>
                <a:spcAft>
                  <a:spcPct val="0"/>
                </a:spcAft>
                <a:buClr>
                  <a:srgbClr val="00338D"/>
                </a:buClr>
                <a:buSzPct val="100000"/>
                <a:defRPr/>
              </a:pPr>
              <a:r>
                <a:rPr lang="it-IT" sz="1600" i="1" dirty="0" err="1">
                  <a:solidFill>
                    <a:schemeClr val="tx2"/>
                  </a:solidFill>
                  <a:latin typeface="Univers 47 CondensedLight" panose="00000400000000000000" pitchFamily="2" charset="0"/>
                  <a:cs typeface="Univers for KPMG"/>
                </a:rPr>
                <a:t>Weitere</a:t>
              </a:r>
              <a:r>
                <a:rPr lang="it-IT" sz="1600" i="1" dirty="0">
                  <a:solidFill>
                    <a:schemeClr val="tx2"/>
                  </a:solidFill>
                  <a:latin typeface="Univers 47 CondensedLight" panose="00000400000000000000" pitchFamily="2" charset="0"/>
                  <a:cs typeface="Univers for KPMG"/>
                </a:rPr>
                <a:t> </a:t>
              </a:r>
              <a:r>
                <a:rPr lang="it-IT" sz="1600" i="1" dirty="0" err="1">
                  <a:solidFill>
                    <a:schemeClr val="tx2"/>
                  </a:solidFill>
                  <a:latin typeface="Univers 47 CondensedLight" panose="00000400000000000000" pitchFamily="2" charset="0"/>
                  <a:cs typeface="Univers for KPMG"/>
                </a:rPr>
                <a:t>Annahmen</a:t>
              </a:r>
              <a:r>
                <a:rPr lang="it-IT" sz="1600" i="1" dirty="0">
                  <a:solidFill>
                    <a:schemeClr val="tx2"/>
                  </a:solidFill>
                  <a:latin typeface="Univers 47 CondensedLight" panose="00000400000000000000" pitchFamily="2" charset="0"/>
                  <a:cs typeface="Univers for KPMG"/>
                </a:rPr>
                <a:t> </a:t>
              </a:r>
              <a:r>
                <a:rPr lang="it-IT" sz="1600" i="1" dirty="0" err="1">
                  <a:solidFill>
                    <a:schemeClr val="tx2"/>
                  </a:solidFill>
                  <a:latin typeface="Univers 47 CondensedLight" panose="00000400000000000000" pitchFamily="2" charset="0"/>
                  <a:cs typeface="Univers for KPMG"/>
                </a:rPr>
                <a:t>auf</a:t>
              </a:r>
              <a:r>
                <a:rPr lang="it-IT" sz="1600" i="1" dirty="0">
                  <a:solidFill>
                    <a:schemeClr val="tx2"/>
                  </a:solidFill>
                  <a:latin typeface="Univers 47 CondensedLight" panose="00000400000000000000" pitchFamily="2" charset="0"/>
                  <a:cs typeface="Univers for KPMG"/>
                </a:rPr>
                <a:t> </a:t>
              </a:r>
              <a:r>
                <a:rPr lang="it-IT" sz="1600" i="1" dirty="0" err="1">
                  <a:solidFill>
                    <a:schemeClr val="tx2"/>
                  </a:solidFill>
                  <a:latin typeface="Univers 47 CondensedLight" panose="00000400000000000000" pitchFamily="2" charset="0"/>
                  <a:cs typeface="Univers for KPMG"/>
                </a:rPr>
                <a:t>denen</a:t>
              </a:r>
              <a:r>
                <a:rPr lang="it-IT" sz="1600" i="1" dirty="0">
                  <a:solidFill>
                    <a:schemeClr val="tx2"/>
                  </a:solidFill>
                  <a:latin typeface="Univers 47 CondensedLight" panose="00000400000000000000" pitchFamily="2" charset="0"/>
                  <a:cs typeface="Univers for KPMG"/>
                </a:rPr>
                <a:t> </a:t>
              </a:r>
              <a:r>
                <a:rPr lang="it-IT" sz="1600" i="1" dirty="0" err="1">
                  <a:solidFill>
                    <a:schemeClr val="tx2"/>
                  </a:solidFill>
                  <a:latin typeface="Univers 47 CondensedLight" panose="00000400000000000000" pitchFamily="2" charset="0"/>
                  <a:cs typeface="Univers for KPMG"/>
                </a:rPr>
                <a:t>der</a:t>
              </a:r>
              <a:r>
                <a:rPr lang="it-IT" sz="1600" i="1" dirty="0">
                  <a:solidFill>
                    <a:schemeClr val="tx2"/>
                  </a:solidFill>
                  <a:latin typeface="Univers 47 CondensedLight" panose="00000400000000000000" pitchFamily="2" charset="0"/>
                  <a:cs typeface="Univers for KPMG"/>
                </a:rPr>
                <a:t> Finanz- und </a:t>
              </a:r>
              <a:r>
                <a:rPr lang="it-IT" sz="1600" i="1" dirty="0" err="1">
                  <a:solidFill>
                    <a:schemeClr val="tx2"/>
                  </a:solidFill>
                  <a:latin typeface="Univers 47 CondensedLight" panose="00000400000000000000" pitchFamily="2" charset="0"/>
                  <a:cs typeface="Univers for KPMG"/>
                </a:rPr>
                <a:t>Wirtschaftsplan</a:t>
              </a:r>
              <a:r>
                <a:rPr lang="it-IT" sz="1600" i="1" dirty="0">
                  <a:solidFill>
                    <a:schemeClr val="tx2"/>
                  </a:solidFill>
                  <a:latin typeface="Univers 47 CondensedLight" panose="00000400000000000000" pitchFamily="2" charset="0"/>
                  <a:cs typeface="Univers for KPMG"/>
                </a:rPr>
                <a:t> </a:t>
              </a:r>
              <a:r>
                <a:rPr lang="it-IT" sz="1600" i="1" dirty="0" err="1">
                  <a:solidFill>
                    <a:schemeClr val="tx2"/>
                  </a:solidFill>
                  <a:latin typeface="Univers 47 CondensedLight" panose="00000400000000000000" pitchFamily="2" charset="0"/>
                  <a:cs typeface="Univers for KPMG"/>
                </a:rPr>
                <a:t>beruht</a:t>
              </a:r>
              <a:endParaRPr lang="it-IT" sz="1600" i="1" dirty="0">
                <a:solidFill>
                  <a:schemeClr val="tx2"/>
                </a:solidFill>
                <a:latin typeface="Univers 47 CondensedLight" panose="00000400000000000000" pitchFamily="2" charset="0"/>
                <a:cs typeface="Univers for KPMG"/>
              </a:endParaRPr>
            </a:p>
          </p:txBody>
        </p:sp>
        <p:sp>
          <p:nvSpPr>
            <p:cNvPr id="15" name="Parallelogramma 14"/>
            <p:cNvSpPr/>
            <p:nvPr/>
          </p:nvSpPr>
          <p:spPr>
            <a:xfrm>
              <a:off x="7350580" y="3885627"/>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25</a:t>
              </a:r>
            </a:p>
          </p:txBody>
        </p:sp>
        <p:sp>
          <p:nvSpPr>
            <p:cNvPr id="16" name="Parallelogramma 15"/>
            <p:cNvSpPr/>
            <p:nvPr/>
          </p:nvSpPr>
          <p:spPr>
            <a:xfrm>
              <a:off x="1985951" y="2756803"/>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defTabSz="914400" fontAlgn="base">
                <a:spcBef>
                  <a:spcPts val="300"/>
                </a:spcBef>
                <a:spcAft>
                  <a:spcPct val="0"/>
                </a:spcAft>
                <a:buClr>
                  <a:srgbClr val="00338D"/>
                </a:buClr>
                <a:buSzPct val="100000"/>
                <a:defRPr/>
              </a:pPr>
              <a:r>
                <a:rPr lang="it-IT" sz="1600" i="1" dirty="0">
                  <a:solidFill>
                    <a:schemeClr val="tx2"/>
                  </a:solidFill>
                  <a:latin typeface="Univers 47 CondensedLight" panose="00000400000000000000" pitchFamily="2" charset="0"/>
                  <a:cs typeface="Univers for KPMG"/>
                </a:rPr>
                <a:t>Erlöse aus privaten Bauten</a:t>
              </a:r>
              <a:endParaRPr lang="it-IT" sz="1600" dirty="0">
                <a:solidFill>
                  <a:schemeClr val="tx2"/>
                </a:solidFill>
                <a:latin typeface="Univers 47 CondensedLight" panose="00000400000000000000" pitchFamily="2" charset="0"/>
                <a:cs typeface="Univers for KPMG"/>
              </a:endParaRPr>
            </a:p>
          </p:txBody>
        </p:sp>
        <p:sp>
          <p:nvSpPr>
            <p:cNvPr id="17" name="Parallelogramma 16"/>
            <p:cNvSpPr/>
            <p:nvPr/>
          </p:nvSpPr>
          <p:spPr>
            <a:xfrm>
              <a:off x="7350580" y="2756803"/>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13 </a:t>
              </a:r>
            </a:p>
          </p:txBody>
        </p:sp>
        <p:sp>
          <p:nvSpPr>
            <p:cNvPr id="18" name="Parallelogramma 17"/>
            <p:cNvSpPr/>
            <p:nvPr/>
          </p:nvSpPr>
          <p:spPr>
            <a:xfrm>
              <a:off x="1985951" y="4450039"/>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fontAlgn="base">
                <a:spcBef>
                  <a:spcPts val="300"/>
                </a:spcBef>
                <a:spcAft>
                  <a:spcPct val="0"/>
                </a:spcAft>
                <a:buClr>
                  <a:srgbClr val="00338D"/>
                </a:buClr>
                <a:buSzPct val="100000"/>
                <a:defRPr/>
              </a:pPr>
              <a:r>
                <a:rPr lang="it-IT" sz="1600" i="1" dirty="0">
                  <a:solidFill>
                    <a:schemeClr val="tx2"/>
                  </a:solidFill>
                  <a:latin typeface="Univers 47 CondensedLight" panose="00000400000000000000" pitchFamily="2" charset="0"/>
                  <a:cs typeface="Univers for KPMG"/>
                </a:rPr>
                <a:t>Cashflow des Projekts</a:t>
              </a:r>
              <a:endParaRPr lang="en-US" sz="1600" i="1" dirty="0">
                <a:solidFill>
                  <a:schemeClr val="tx2"/>
                </a:solidFill>
                <a:latin typeface="Univers 47 CondensedLight" panose="00000400000000000000" pitchFamily="2" charset="0"/>
                <a:cs typeface="Univers for KPMG"/>
              </a:endParaRPr>
            </a:p>
          </p:txBody>
        </p:sp>
        <p:sp>
          <p:nvSpPr>
            <p:cNvPr id="19" name="Parallelogramma 18"/>
            <p:cNvSpPr/>
            <p:nvPr/>
          </p:nvSpPr>
          <p:spPr>
            <a:xfrm>
              <a:off x="7350580" y="4450039"/>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27</a:t>
              </a:r>
            </a:p>
          </p:txBody>
        </p:sp>
        <p:sp>
          <p:nvSpPr>
            <p:cNvPr id="24" name="Parallelogramma 23"/>
            <p:cNvSpPr/>
            <p:nvPr/>
          </p:nvSpPr>
          <p:spPr>
            <a:xfrm>
              <a:off x="1985951" y="1627979"/>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defTabSz="914400" fontAlgn="base">
                <a:spcBef>
                  <a:spcPts val="300"/>
                </a:spcBef>
                <a:spcAft>
                  <a:spcPct val="0"/>
                </a:spcAft>
                <a:buClr>
                  <a:srgbClr val="00338D"/>
                </a:buClr>
                <a:buSzPct val="100000"/>
                <a:defRPr/>
              </a:pPr>
              <a:r>
                <a:rPr lang="it-IT" sz="1600" i="1" dirty="0">
                  <a:solidFill>
                    <a:schemeClr val="tx2"/>
                  </a:solidFill>
                  <a:latin typeface="Univers 47 CondensedLight" panose="00000400000000000000" pitchFamily="2" charset="0"/>
                  <a:cs typeface="Univers for KPMG"/>
                </a:rPr>
                <a:t>Projektflächen</a:t>
              </a:r>
              <a:endParaRPr lang="it-IT" sz="1600" dirty="0">
                <a:solidFill>
                  <a:schemeClr val="tx2"/>
                </a:solidFill>
                <a:latin typeface="Univers 47 CondensedLight" panose="00000400000000000000" pitchFamily="2" charset="0"/>
                <a:cs typeface="Univers for KPMG"/>
              </a:endParaRPr>
            </a:p>
          </p:txBody>
        </p:sp>
        <p:sp>
          <p:nvSpPr>
            <p:cNvPr id="25" name="Parallelogramma 24"/>
            <p:cNvSpPr/>
            <p:nvPr/>
          </p:nvSpPr>
          <p:spPr>
            <a:xfrm>
              <a:off x="7350580" y="1627979"/>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4</a:t>
              </a:r>
            </a:p>
          </p:txBody>
        </p:sp>
        <p:sp>
          <p:nvSpPr>
            <p:cNvPr id="21" name="Parallelogramma 20"/>
            <p:cNvSpPr/>
            <p:nvPr/>
          </p:nvSpPr>
          <p:spPr>
            <a:xfrm>
              <a:off x="2089809" y="5014451"/>
              <a:ext cx="5830240" cy="390514"/>
            </a:xfrm>
            <a:prstGeom prst="parallelogram">
              <a:avLst>
                <a:gd name="adj" fmla="val 0"/>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0" rtlCol="0" anchor="ctr"/>
            <a:lstStyle/>
            <a:p>
              <a:pPr marL="0" lvl="2" fontAlgn="base">
                <a:spcBef>
                  <a:spcPts val="300"/>
                </a:spcBef>
                <a:spcAft>
                  <a:spcPct val="0"/>
                </a:spcAft>
                <a:buClr>
                  <a:srgbClr val="00338D"/>
                </a:buClr>
                <a:buSzPct val="100000"/>
                <a:defRPr/>
              </a:pPr>
              <a:r>
                <a:rPr lang="it-IT" sz="1600" i="1" dirty="0" err="1">
                  <a:solidFill>
                    <a:schemeClr val="tx2"/>
                  </a:solidFill>
                  <a:latin typeface="Univers 47 CondensedLight" panose="00000400000000000000" pitchFamily="2" charset="0"/>
                  <a:cs typeface="Univers for KPMG"/>
                </a:rPr>
                <a:t>Sensitivitätsanalyse</a:t>
              </a:r>
              <a:endParaRPr lang="it-IT" sz="1600" i="1" dirty="0">
                <a:solidFill>
                  <a:schemeClr val="tx2"/>
                </a:solidFill>
                <a:latin typeface="Univers 47 CondensedLight" panose="00000400000000000000" pitchFamily="2" charset="0"/>
                <a:cs typeface="Univers for KPMG"/>
              </a:endParaRPr>
            </a:p>
          </p:txBody>
        </p:sp>
        <p:sp>
          <p:nvSpPr>
            <p:cNvPr id="22" name="Parallelogramma 21"/>
            <p:cNvSpPr/>
            <p:nvPr/>
          </p:nvSpPr>
          <p:spPr>
            <a:xfrm>
              <a:off x="7350580" y="5014451"/>
              <a:ext cx="569469" cy="390514"/>
            </a:xfrm>
            <a:prstGeom prst="parallelogram">
              <a:avLst>
                <a:gd name="adj" fmla="val 15420"/>
              </a:avLst>
            </a:prstGeom>
            <a:solidFill>
              <a:schemeClr val="tx2"/>
            </a:solidFill>
            <a:ln w="222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defTabSz="396761"/>
              <a:r>
                <a:rPr lang="it-IT" sz="1200" b="1" dirty="0">
                  <a:solidFill>
                    <a:schemeClr val="bg1"/>
                  </a:solidFill>
                  <a:latin typeface="Univers 47 CondensedLight" panose="00000400000000000000" pitchFamily="2" charset="0"/>
                </a:rPr>
                <a:t>S. 30</a:t>
              </a:r>
            </a:p>
          </p:txBody>
        </p:sp>
      </p:grpSp>
    </p:spTree>
    <p:extLst>
      <p:ext uri="{BB962C8B-B14F-4D97-AF65-F5344CB8AC3E}">
        <p14:creationId xmlns:p14="http://schemas.microsoft.com/office/powerpoint/2010/main" val="334948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18528497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10" name="Diapositiva think-cell" r:id="rId33" imgW="270" imgH="270" progId="TCLayout.ActiveDocument.1">
                  <p:embed/>
                </p:oleObj>
              </mc:Choice>
              <mc:Fallback>
                <p:oleObj name="Diapositiva think-cell"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1100" dirty="0">
              <a:latin typeface="Univers 47 CondensedLight" panose="00000400000000000000" pitchFamily="2" charset="0"/>
              <a:cs typeface="Arial" panose="020B0604020202020204" pitchFamily="34" charset="0"/>
              <a:sym typeface="Univers 47 CondensedLight" panose="00000400000000000000" pitchFamily="2" charset="0"/>
            </a:endParaRPr>
          </a:p>
        </p:txBody>
      </p:sp>
      <p:sp>
        <p:nvSpPr>
          <p:cNvPr id="179" name="Title 1"/>
          <p:cNvSpPr>
            <a:spLocks noGrp="1"/>
          </p:cNvSpPr>
          <p:nvPr>
            <p:ph type="title"/>
          </p:nvPr>
        </p:nvSpPr>
        <p:spPr>
          <a:xfrm>
            <a:off x="614477" y="236723"/>
            <a:ext cx="9037523" cy="725086"/>
          </a:xfrm>
        </p:spPr>
        <p:txBody>
          <a:bodyPr/>
          <a:lstStyle/>
          <a:p>
            <a:r>
              <a:rPr lang="it-IT" dirty="0"/>
              <a:t>Cashflow des Projekts</a:t>
            </a:r>
          </a:p>
        </p:txBody>
      </p:sp>
      <p:cxnSp>
        <p:nvCxnSpPr>
          <p:cNvPr id="58" name="Connettore 1 57"/>
          <p:cNvCxnSpPr/>
          <p:nvPr>
            <p:custDataLst>
              <p:tags r:id="rId4"/>
            </p:custDataLst>
          </p:nvPr>
        </p:nvCxnSpPr>
        <p:spPr bwMode="auto">
          <a:xfrm>
            <a:off x="6018213" y="3100388"/>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custDataLst>
              <p:tags r:id="rId5"/>
            </p:custDataLst>
          </p:nvPr>
        </p:nvCxnSpPr>
        <p:spPr bwMode="auto">
          <a:xfrm>
            <a:off x="1706563" y="1693863"/>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custDataLst>
              <p:tags r:id="rId6"/>
            </p:custDataLst>
          </p:nvPr>
        </p:nvCxnSpPr>
        <p:spPr bwMode="auto">
          <a:xfrm>
            <a:off x="5156200" y="3025775"/>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custDataLst>
              <p:tags r:id="rId7"/>
            </p:custDataLst>
          </p:nvPr>
        </p:nvCxnSpPr>
        <p:spPr bwMode="auto">
          <a:xfrm>
            <a:off x="2568575" y="1731963"/>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custDataLst>
              <p:tags r:id="rId8"/>
            </p:custDataLst>
          </p:nvPr>
        </p:nvCxnSpPr>
        <p:spPr bwMode="auto">
          <a:xfrm>
            <a:off x="3430588" y="2498725"/>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custDataLst>
              <p:tags r:id="rId9"/>
            </p:custDataLst>
          </p:nvPr>
        </p:nvCxnSpPr>
        <p:spPr bwMode="auto">
          <a:xfrm>
            <a:off x="4292600" y="2827338"/>
            <a:ext cx="32702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custDataLst>
              <p:tags r:id="rId10"/>
            </p:custDataLst>
          </p:nvPr>
        </p:nvCxnSpPr>
        <p:spPr bwMode="auto">
          <a:xfrm>
            <a:off x="6880225" y="3197225"/>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custDataLst>
              <p:tags r:id="rId11"/>
            </p:custDataLst>
          </p:nvPr>
        </p:nvCxnSpPr>
        <p:spPr bwMode="auto">
          <a:xfrm>
            <a:off x="7742238" y="3216275"/>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custDataLst>
              <p:tags r:id="rId12"/>
            </p:custDataLst>
          </p:nvPr>
        </p:nvCxnSpPr>
        <p:spPr bwMode="auto">
          <a:xfrm>
            <a:off x="8604250" y="3254375"/>
            <a:ext cx="3254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0" name="Chart 3"/>
          <p:cNvGraphicFramePr/>
          <p:nvPr>
            <p:custDataLst>
              <p:tags r:id="rId13"/>
            </p:custDataLst>
            <p:extLst>
              <p:ext uri="{D42A27DB-BD31-4B8C-83A1-F6EECF244321}">
                <p14:modId xmlns:p14="http://schemas.microsoft.com/office/powerpoint/2010/main" val="2297131182"/>
              </p:ext>
            </p:extLst>
          </p:nvPr>
        </p:nvGraphicFramePr>
        <p:xfrm>
          <a:off x="498475" y="1430338"/>
          <a:ext cx="9213850" cy="2209800"/>
        </p:xfrm>
        <a:graphic>
          <a:graphicData uri="http://schemas.openxmlformats.org/drawingml/2006/chart">
            <c:chart xmlns:c="http://schemas.openxmlformats.org/drawingml/2006/chart" xmlns:r="http://schemas.openxmlformats.org/officeDocument/2006/relationships" r:id="rId35"/>
          </a:graphicData>
        </a:graphic>
      </p:graphicFrame>
      <p:sp>
        <p:nvSpPr>
          <p:cNvPr id="76" name="Text Placeholder 2"/>
          <p:cNvSpPr>
            <a:spLocks noGrp="1"/>
          </p:cNvSpPr>
          <p:nvPr>
            <p:custDataLst>
              <p:tags r:id="rId14"/>
            </p:custDataLst>
          </p:nvPr>
        </p:nvSpPr>
        <p:spPr bwMode="gray">
          <a:xfrm>
            <a:off x="3016250" y="2024063"/>
            <a:ext cx="2921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D1FB0291-3754-4F1D-B5B2-A3390889DF5F}" type="datetime'''''''-''''''''''''''''''''''''''''''''''''53''''''7'''''">
              <a:rPr lang="it-IT" altLang="en-US" sz="1200" b="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-537</a:t>
            </a:fld>
            <a:endParaRPr lang="it-IT" sz="1200" b="0" dirty="0">
              <a:solidFill>
                <a:schemeClr val="bg1"/>
              </a:solidFill>
              <a:latin typeface="Univers 47 CondensedLight" panose="00000400000000000000" pitchFamily="2" charset="0"/>
              <a:sym typeface="Univers 47 CondensedLight" panose="00000400000000000000" pitchFamily="2" charset="0"/>
            </a:endParaRPr>
          </a:p>
        </p:txBody>
      </p:sp>
      <p:sp>
        <p:nvSpPr>
          <p:cNvPr id="10" name="Text Placeholder 2"/>
          <p:cNvSpPr>
            <a:spLocks noGrp="1"/>
          </p:cNvSpPr>
          <p:nvPr>
            <p:custDataLst>
              <p:tags r:id="rId15"/>
            </p:custDataLst>
          </p:nvPr>
        </p:nvSpPr>
        <p:spPr bwMode="auto">
          <a:xfrm>
            <a:off x="1160463" y="3625850"/>
            <a:ext cx="55721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Inkasso  Verkauf </a:t>
            </a:r>
          </a:p>
        </p:txBody>
      </p:sp>
      <p:sp>
        <p:nvSpPr>
          <p:cNvPr id="11" name="Text Placeholder 2"/>
          <p:cNvSpPr>
            <a:spLocks noGrp="1"/>
          </p:cNvSpPr>
          <p:nvPr>
            <p:custDataLst>
              <p:tags r:id="rId16"/>
            </p:custDataLst>
          </p:nvPr>
        </p:nvSpPr>
        <p:spPr bwMode="auto">
          <a:xfrm>
            <a:off x="1943100" y="3625850"/>
            <a:ext cx="7159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Übertragungswert</a:t>
            </a:r>
          </a:p>
        </p:txBody>
      </p:sp>
      <p:sp>
        <p:nvSpPr>
          <p:cNvPr id="12" name="Text Placeholder 2"/>
          <p:cNvSpPr>
            <a:spLocks noGrp="1"/>
          </p:cNvSpPr>
          <p:nvPr>
            <p:custDataLst>
              <p:tags r:id="rId17"/>
            </p:custDataLst>
          </p:nvPr>
        </p:nvSpPr>
        <p:spPr bwMode="auto">
          <a:xfrm>
            <a:off x="2824163" y="3625850"/>
            <a:ext cx="715963" cy="5048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Baukosten der privaten Bauten </a:t>
            </a:r>
          </a:p>
        </p:txBody>
      </p:sp>
      <p:sp>
        <p:nvSpPr>
          <p:cNvPr id="28" name="Text Placeholder 2"/>
          <p:cNvSpPr>
            <a:spLocks noGrp="1"/>
          </p:cNvSpPr>
          <p:nvPr>
            <p:custDataLst>
              <p:tags r:id="rId18"/>
            </p:custDataLst>
          </p:nvPr>
        </p:nvSpPr>
        <p:spPr bwMode="auto">
          <a:xfrm>
            <a:off x="3751262" y="3625850"/>
            <a:ext cx="63341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Eisenbahn-projekt</a:t>
            </a:r>
          </a:p>
        </p:txBody>
      </p:sp>
      <p:sp>
        <p:nvSpPr>
          <p:cNvPr id="77" name="Text Placeholder 2"/>
          <p:cNvSpPr>
            <a:spLocks noGrp="1"/>
          </p:cNvSpPr>
          <p:nvPr>
            <p:custDataLst>
              <p:tags r:id="rId19"/>
            </p:custDataLst>
          </p:nvPr>
        </p:nvSpPr>
        <p:spPr bwMode="gray">
          <a:xfrm>
            <a:off x="3878263" y="2571750"/>
            <a:ext cx="2921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44A51BA6-560B-4699-AA02-5CA4CE44983A}" type="datetime'''-''''''''''2''''''''''''''3''1'''''''''">
              <a:rPr lang="it-IT" altLang="en-US" sz="1200" b="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-231</a:t>
            </a:fld>
            <a:endParaRPr lang="it-IT" sz="1200" b="0" dirty="0">
              <a:solidFill>
                <a:schemeClr val="bg1"/>
              </a:solidFill>
              <a:latin typeface="Univers 47 CondensedLight" panose="00000400000000000000" pitchFamily="2" charset="0"/>
              <a:sym typeface="Univers 47 CondensedLight" panose="00000400000000000000" pitchFamily="2" charset="0"/>
            </a:endParaRPr>
          </a:p>
        </p:txBody>
      </p:sp>
      <p:sp>
        <p:nvSpPr>
          <p:cNvPr id="78" name="Text Placeholder 2"/>
          <p:cNvSpPr>
            <a:spLocks noGrp="1"/>
          </p:cNvSpPr>
          <p:nvPr>
            <p:custDataLst>
              <p:tags r:id="rId20"/>
            </p:custDataLst>
          </p:nvPr>
        </p:nvSpPr>
        <p:spPr bwMode="gray">
          <a:xfrm>
            <a:off x="4741863" y="2835275"/>
            <a:ext cx="2921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200" b="0" dirty="0">
                <a:solidFill>
                  <a:schemeClr val="bg1"/>
                </a:solidFill>
                <a:latin typeface="Univers 47 CondensedLight" panose="00000400000000000000" pitchFamily="2" charset="0"/>
                <a:sym typeface="Univers 47 CondensedLight" panose="00000400000000000000" pitchFamily="2" charset="0"/>
              </a:rPr>
              <a:t>115</a:t>
            </a:r>
          </a:p>
        </p:txBody>
      </p:sp>
      <p:sp>
        <p:nvSpPr>
          <p:cNvPr id="68" name="Text Placeholder 2"/>
          <p:cNvSpPr>
            <a:spLocks noGrp="1"/>
          </p:cNvSpPr>
          <p:nvPr>
            <p:custDataLst>
              <p:tags r:id="rId21"/>
            </p:custDataLst>
          </p:nvPr>
        </p:nvSpPr>
        <p:spPr bwMode="gray">
          <a:xfrm>
            <a:off x="6500813" y="3057525"/>
            <a:ext cx="223838" cy="182563"/>
          </a:xfrm>
          <a:prstGeom prst="rect">
            <a:avLst/>
          </a:prstGeom>
          <a:solidFill>
            <a:srgbClr val="E36A29"/>
          </a:solidFill>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200" b="0" dirty="0">
                <a:solidFill>
                  <a:schemeClr val="bg1"/>
                </a:solidFill>
                <a:latin typeface="Univers 47 CondensedLight" panose="00000400000000000000" pitchFamily="2" charset="0"/>
                <a:sym typeface="Univers 47 CondensedLight" panose="00000400000000000000" pitchFamily="2" charset="0"/>
              </a:rPr>
              <a:t>64</a:t>
            </a:r>
          </a:p>
        </p:txBody>
      </p:sp>
      <p:sp>
        <p:nvSpPr>
          <p:cNvPr id="29" name="Text Placeholder 2"/>
          <p:cNvSpPr>
            <a:spLocks noGrp="1"/>
          </p:cNvSpPr>
          <p:nvPr>
            <p:custDataLst>
              <p:tags r:id="rId22"/>
            </p:custDataLst>
          </p:nvPr>
        </p:nvSpPr>
        <p:spPr bwMode="auto">
          <a:xfrm>
            <a:off x="4641849" y="3625850"/>
            <a:ext cx="63976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Öffentliche Eingriffe </a:t>
            </a:r>
          </a:p>
        </p:txBody>
      </p:sp>
      <p:sp useBgFill="1">
        <p:nvSpPr>
          <p:cNvPr id="55" name="Text Placeholder 2"/>
          <p:cNvSpPr>
            <a:spLocks noGrp="1"/>
          </p:cNvSpPr>
          <p:nvPr>
            <p:custDataLst>
              <p:tags r:id="rId23"/>
            </p:custDataLst>
          </p:nvPr>
        </p:nvSpPr>
        <p:spPr bwMode="gray">
          <a:xfrm>
            <a:off x="5638800" y="2971800"/>
            <a:ext cx="223838" cy="182563"/>
          </a:xfrm>
          <a:prstGeom prst="rect">
            <a:avLst/>
          </a:prstGeom>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1200" b="0" dirty="0">
                <a:latin typeface="Univers 47 CondensedLight" panose="00000400000000000000" pitchFamily="2" charset="0"/>
                <a:sym typeface="Univers 47 CondensedLight" panose="00000400000000000000" pitchFamily="2" charset="0"/>
              </a:rPr>
              <a:t>-17</a:t>
            </a:r>
            <a:endParaRPr lang="it-IT" sz="1200" b="0" dirty="0">
              <a:latin typeface="Univers 47 CondensedLight" panose="00000400000000000000" pitchFamily="2" charset="0"/>
              <a:sym typeface="Univers 47 CondensedLight" panose="00000400000000000000" pitchFamily="2" charset="0"/>
            </a:endParaRPr>
          </a:p>
        </p:txBody>
      </p:sp>
      <p:sp>
        <p:nvSpPr>
          <p:cNvPr id="30" name="Text Placeholder 2"/>
          <p:cNvSpPr>
            <a:spLocks noGrp="1"/>
          </p:cNvSpPr>
          <p:nvPr>
            <p:custDataLst>
              <p:tags r:id="rId24"/>
            </p:custDataLst>
          </p:nvPr>
        </p:nvSpPr>
        <p:spPr bwMode="auto">
          <a:xfrm>
            <a:off x="5538788" y="3625850"/>
            <a:ext cx="422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Enteignungen </a:t>
            </a:r>
          </a:p>
        </p:txBody>
      </p:sp>
      <p:sp>
        <p:nvSpPr>
          <p:cNvPr id="31" name="Text Placeholder 2"/>
          <p:cNvSpPr>
            <a:spLocks noGrp="1"/>
          </p:cNvSpPr>
          <p:nvPr>
            <p:custDataLst>
              <p:tags r:id="rId25"/>
            </p:custDataLst>
          </p:nvPr>
        </p:nvSpPr>
        <p:spPr bwMode="auto">
          <a:xfrm>
            <a:off x="6296025" y="3625850"/>
            <a:ext cx="6318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DB74C16C-BB0C-45E5-BDCD-318734D24693}" type="datetime'''''''''''''Con''''''''''''ti''n''''g''e''''''''nc''y'''''">
              <a:rPr lang="it-IT" altLang="en-US" sz="1100" b="0" smtClean="0">
                <a:latin typeface="Univers 47 CondensedLight" panose="00000400000000000000" pitchFamily="2" charset="0"/>
                <a:sym typeface="Univers 47 CondensedLight" panose="00000400000000000000" pitchFamily="2" charset="0"/>
              </a:rPr>
              <a:pPr algn="ctr">
                <a:spcBef>
                  <a:spcPct val="0"/>
                </a:spcBef>
                <a:spcAft>
                  <a:spcPct val="0"/>
                </a:spcAft>
              </a:pPr>
              <a:t>Contingency</a:t>
            </a:fld>
            <a:endParaRPr lang="it-IT" sz="1100" b="0" dirty="0">
              <a:latin typeface="Univers 47 CondensedLight" panose="00000400000000000000" pitchFamily="2" charset="0"/>
              <a:sym typeface="Univers 47 CondensedLight" panose="00000400000000000000" pitchFamily="2" charset="0"/>
            </a:endParaRPr>
          </a:p>
        </p:txBody>
      </p:sp>
      <p:sp useBgFill="1">
        <p:nvSpPr>
          <p:cNvPr id="56" name="Text Placeholder 2"/>
          <p:cNvSpPr>
            <a:spLocks noGrp="1"/>
          </p:cNvSpPr>
          <p:nvPr>
            <p:custDataLst>
              <p:tags r:id="rId26"/>
            </p:custDataLst>
          </p:nvPr>
        </p:nvSpPr>
        <p:spPr bwMode="gray">
          <a:xfrm>
            <a:off x="7362825" y="3116263"/>
            <a:ext cx="223838" cy="182563"/>
          </a:xfrm>
          <a:prstGeom prst="rect">
            <a:avLst/>
          </a:prstGeom>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F48CB15D-A413-4F2B-83B6-FE2B8100D304}" type="datetime'''''''''''''''''''''''-''''1''''''''3'''">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-13</a:t>
            </a:fld>
            <a:endParaRPr lang="it-IT" sz="1200" b="0" dirty="0">
              <a:latin typeface="Univers 47 CondensedLight" panose="00000400000000000000" pitchFamily="2" charset="0"/>
              <a:sym typeface="Univers 47 CondensedLight" panose="00000400000000000000" pitchFamily="2" charset="0"/>
            </a:endParaRPr>
          </a:p>
        </p:txBody>
      </p:sp>
      <p:sp>
        <p:nvSpPr>
          <p:cNvPr id="32" name="Text Placeholder 2"/>
          <p:cNvSpPr>
            <a:spLocks noGrp="1"/>
          </p:cNvSpPr>
          <p:nvPr>
            <p:custDataLst>
              <p:tags r:id="rId27"/>
            </p:custDataLst>
          </p:nvPr>
        </p:nvSpPr>
        <p:spPr bwMode="auto">
          <a:xfrm>
            <a:off x="7185025" y="3625850"/>
            <a:ext cx="577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F6012B24-D164-4673-8174-42C6D3B800B7}" type="datetime'''A''g''''''e''n''''''''''cy'''''''''''''''' f''''''''ee'''''">
              <a:rPr lang="it-IT" altLang="en-US" sz="1100" b="0" smtClean="0">
                <a:latin typeface="Univers 47 CondensedLight" panose="00000400000000000000" pitchFamily="2" charset="0"/>
                <a:sym typeface="Univers 47 CondensedLight" panose="00000400000000000000" pitchFamily="2" charset="0"/>
              </a:rPr>
              <a:pPr algn="ctr">
                <a:spcBef>
                  <a:spcPct val="0"/>
                </a:spcBef>
                <a:spcAft>
                  <a:spcPct val="0"/>
                </a:spcAft>
              </a:pPr>
              <a:t>Agency fee</a:t>
            </a:fld>
            <a:endParaRPr lang="it-IT" sz="1100" b="0" dirty="0">
              <a:latin typeface="Univers 47 CondensedLight" panose="00000400000000000000" pitchFamily="2" charset="0"/>
              <a:sym typeface="Univers 47 CondensedLight" panose="00000400000000000000" pitchFamily="2" charset="0"/>
            </a:endParaRPr>
          </a:p>
        </p:txBody>
      </p:sp>
      <p:sp useBgFill="1">
        <p:nvSpPr>
          <p:cNvPr id="57" name="Text Placeholder 2"/>
          <p:cNvSpPr>
            <a:spLocks noGrp="1"/>
          </p:cNvSpPr>
          <p:nvPr>
            <p:custDataLst>
              <p:tags r:id="rId28"/>
            </p:custDataLst>
          </p:nvPr>
        </p:nvSpPr>
        <p:spPr bwMode="gray">
          <a:xfrm>
            <a:off x="8224838" y="3144838"/>
            <a:ext cx="223838" cy="182563"/>
          </a:xfrm>
          <a:prstGeom prst="rect">
            <a:avLst/>
          </a:prstGeom>
        </p:spPr>
        <p:txBody>
          <a:bodyPr vert="horz" wrap="none" lIns="22225" tIns="0" rIns="22225" bIns="0" numCol="1" spcCol="0" rtlCol="0" anchor="ctr"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3FDBA527-11C0-4825-8ABC-8B7EC179A660}" type="datetime'-''''''''''''''''''''''''''''''''''''''27'''''''''''''">
              <a:rPr lang="it-IT" altLang="en-US" sz="1200" b="0" smtClean="0">
                <a:latin typeface="Univers 47 CondensedLight" panose="00000400000000000000" pitchFamily="2" charset="0"/>
                <a:sym typeface="Univers 47 CondensedLight" panose="00000400000000000000" pitchFamily="2" charset="0"/>
              </a:rPr>
              <a:pPr algn="ctr">
                <a:spcBef>
                  <a:spcPct val="0"/>
                </a:spcBef>
                <a:spcAft>
                  <a:spcPct val="0"/>
                </a:spcAft>
              </a:pPr>
              <a:t>-27</a:t>
            </a:fld>
            <a:endParaRPr lang="it-IT" sz="1200" b="0" dirty="0">
              <a:latin typeface="Univers 47 CondensedLight" panose="00000400000000000000" pitchFamily="2" charset="0"/>
              <a:sym typeface="Univers 47 CondensedLight" panose="00000400000000000000" pitchFamily="2" charset="0"/>
            </a:endParaRPr>
          </a:p>
        </p:txBody>
      </p:sp>
      <p:sp>
        <p:nvSpPr>
          <p:cNvPr id="33" name="Text Placeholder 2"/>
          <p:cNvSpPr>
            <a:spLocks noGrp="1"/>
          </p:cNvSpPr>
          <p:nvPr>
            <p:custDataLst>
              <p:tags r:id="rId29"/>
            </p:custDataLst>
          </p:nvPr>
        </p:nvSpPr>
        <p:spPr bwMode="auto">
          <a:xfrm>
            <a:off x="7908925" y="3625850"/>
            <a:ext cx="8556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Strukturkosten </a:t>
            </a:r>
          </a:p>
        </p:txBody>
      </p:sp>
      <p:sp>
        <p:nvSpPr>
          <p:cNvPr id="34" name="Text Placeholder 2"/>
          <p:cNvSpPr>
            <a:spLocks noGrp="1"/>
          </p:cNvSpPr>
          <p:nvPr>
            <p:custDataLst>
              <p:tags r:id="rId30"/>
            </p:custDataLst>
          </p:nvPr>
        </p:nvSpPr>
        <p:spPr bwMode="auto">
          <a:xfrm>
            <a:off x="8812213" y="3625850"/>
            <a:ext cx="77311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1100" b="0" dirty="0">
                <a:latin typeface="Univers 47 CondensedLight" panose="00000400000000000000" pitchFamily="2" charset="0"/>
                <a:sym typeface="Univers 47 CondensedLight" panose="00000400000000000000" pitchFamily="2" charset="0"/>
              </a:rPr>
              <a:t>Operativer Cashflow</a:t>
            </a:r>
          </a:p>
        </p:txBody>
      </p:sp>
      <p:grpSp>
        <p:nvGrpSpPr>
          <p:cNvPr id="141" name="Gruppo 140"/>
          <p:cNvGrpSpPr/>
          <p:nvPr/>
        </p:nvGrpSpPr>
        <p:grpSpPr>
          <a:xfrm>
            <a:off x="8683455" y="1754444"/>
            <a:ext cx="882000" cy="883181"/>
            <a:chOff x="7230142" y="2936710"/>
            <a:chExt cx="882000" cy="883181"/>
          </a:xfrm>
        </p:grpSpPr>
        <p:sp>
          <p:nvSpPr>
            <p:cNvPr id="142" name="Ovale 1"/>
            <p:cNvSpPr>
              <a:spLocks noChangeArrowheads="1"/>
            </p:cNvSpPr>
            <p:nvPr/>
          </p:nvSpPr>
          <p:spPr bwMode="auto">
            <a:xfrm>
              <a:off x="7230142" y="2936710"/>
              <a:ext cx="882000" cy="883181"/>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en-GB" altLang="en-US" i="1" dirty="0">
                <a:solidFill>
                  <a:srgbClr val="000000"/>
                </a:solidFill>
              </a:endParaRPr>
            </a:p>
          </p:txBody>
        </p:sp>
        <p:sp>
          <p:nvSpPr>
            <p:cNvPr id="143" name="Oval 502"/>
            <p:cNvSpPr>
              <a:spLocks noChangeAspect="1"/>
            </p:cNvSpPr>
            <p:nvPr/>
          </p:nvSpPr>
          <p:spPr>
            <a:xfrm>
              <a:off x="7297594" y="2999894"/>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en-GB" sz="2400" i="1" dirty="0">
                  <a:solidFill>
                    <a:srgbClr val="000000"/>
                  </a:solidFill>
                  <a:latin typeface="KPMG Light" panose="020B0403030202040204" pitchFamily="34" charset="0"/>
                </a:rPr>
                <a:t>IRR </a:t>
              </a:r>
            </a:p>
            <a:p>
              <a:pPr algn="ctr">
                <a:lnSpc>
                  <a:spcPct val="65000"/>
                </a:lnSpc>
              </a:pPr>
              <a:r>
                <a:rPr lang="en-GB" sz="2400" i="1" dirty="0">
                  <a:solidFill>
                    <a:srgbClr val="000000"/>
                  </a:solidFill>
                  <a:latin typeface="KPMG Light" panose="020B0403030202040204" pitchFamily="34" charset="0"/>
                </a:rPr>
                <a:t>Unlevered</a:t>
              </a:r>
            </a:p>
            <a:p>
              <a:pPr algn="ctr">
                <a:lnSpc>
                  <a:spcPct val="65000"/>
                </a:lnSpc>
              </a:pPr>
              <a:r>
                <a:rPr lang="en-GB" sz="2800" i="1" dirty="0">
                  <a:solidFill>
                    <a:srgbClr val="C6007E"/>
                  </a:solidFill>
                  <a:latin typeface="KPMG Light" panose="020B0403030202040204" pitchFamily="34" charset="0"/>
                </a:rPr>
                <a:t>10%</a:t>
              </a:r>
              <a:r>
                <a:rPr lang="en-GB" sz="3200" i="1" dirty="0">
                  <a:solidFill>
                    <a:prstClr val="white"/>
                  </a:solidFill>
                  <a:latin typeface="KPMG Light" panose="020B0403030202040204" pitchFamily="34" charset="0"/>
                </a:rPr>
                <a:t> </a:t>
              </a:r>
            </a:p>
          </p:txBody>
        </p:sp>
      </p:grpSp>
      <p:sp>
        <p:nvSpPr>
          <p:cNvPr id="203" name="CasellaDiTesto 66"/>
          <p:cNvSpPr txBox="1"/>
          <p:nvPr/>
        </p:nvSpPr>
        <p:spPr>
          <a:xfrm>
            <a:off x="614477" y="1124806"/>
            <a:ext cx="969774" cy="169277"/>
          </a:xfrm>
          <a:prstGeom prst="rect">
            <a:avLst/>
          </a:prstGeom>
          <a:noFill/>
        </p:spPr>
        <p:txBody>
          <a:bodyPr wrap="square" lIns="0" tIns="0" rIns="0" bIns="0" rtlCol="0">
            <a:sp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defTabSz="914400"/>
            <a:r>
              <a:rPr lang="it-IT" sz="1100" i="1" dirty="0">
                <a:solidFill>
                  <a:srgbClr val="000000"/>
                </a:solidFill>
                <a:latin typeface="Univers 47 CondensedLight" panose="00000400000000000000" pitchFamily="2" charset="0"/>
              </a:rPr>
              <a:t> Millionen Euro</a:t>
            </a:r>
          </a:p>
        </p:txBody>
      </p:sp>
      <p:sp>
        <p:nvSpPr>
          <p:cNvPr id="42" name="AutoShape 39"/>
          <p:cNvSpPr>
            <a:spLocks noChangeArrowheads="1"/>
          </p:cNvSpPr>
          <p:nvPr/>
        </p:nvSpPr>
        <p:spPr bwMode="auto">
          <a:xfrm>
            <a:off x="498475" y="4594226"/>
            <a:ext cx="8852652" cy="674544"/>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1150" dirty="0">
                <a:latin typeface="Univers 47 CondensedLight" panose="00000400000000000000" pitchFamily="2" charset="0"/>
              </a:rPr>
              <a:t>Es wurde eine Sensibilitätsanalyse des  unlevered IRR bei Veränderung des Übertragungswertes der Flächen vorgenommen.  </a:t>
            </a:r>
          </a:p>
          <a:p>
            <a:pPr>
              <a:spcBef>
                <a:spcPts val="150"/>
              </a:spcBef>
              <a:spcAft>
                <a:spcPts val="150"/>
              </a:spcAft>
            </a:pPr>
            <a:r>
              <a:rPr lang="it-IT" sz="1150" dirty="0">
                <a:latin typeface="Univers 47 CondensedLight" panose="00000400000000000000" pitchFamily="2" charset="0"/>
              </a:rPr>
              <a:t>Die unten angeführte Analyse zeigt eine erhöhte Sensibilität des Übertragungswertes der Flächen in Bezug auf die objektive Rendite eines potentiellen Käufers auf.</a:t>
            </a:r>
          </a:p>
        </p:txBody>
      </p:sp>
      <p:grpSp>
        <p:nvGrpSpPr>
          <p:cNvPr id="5" name="Gruppo 4"/>
          <p:cNvGrpSpPr/>
          <p:nvPr/>
        </p:nvGrpSpPr>
        <p:grpSpPr>
          <a:xfrm>
            <a:off x="627727" y="5309363"/>
            <a:ext cx="4952336" cy="649842"/>
            <a:chOff x="627727" y="5309363"/>
            <a:chExt cx="4952336" cy="649842"/>
          </a:xfrm>
        </p:grpSpPr>
        <p:sp>
          <p:nvSpPr>
            <p:cNvPr id="14" name="Rettangolo 13"/>
            <p:cNvSpPr/>
            <p:nvPr/>
          </p:nvSpPr>
          <p:spPr>
            <a:xfrm>
              <a:off x="2809623" y="5314679"/>
              <a:ext cx="782658" cy="644526"/>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63"/>
            <p:cNvSpPr/>
            <p:nvPr/>
          </p:nvSpPr>
          <p:spPr>
            <a:xfrm>
              <a:off x="721690" y="5333591"/>
              <a:ext cx="1927887" cy="307848"/>
            </a:xfrm>
            <a:prstGeom prst="rect">
              <a:avLst/>
            </a:prstGeom>
            <a:noFill/>
            <a:ln w="12700" cap="rnd" cmpd="sng" algn="ctr">
              <a:noFill/>
              <a:prstDash val="solid"/>
            </a:ln>
            <a:effectLst/>
          </p:spPr>
          <p:txBody>
            <a:bodyPr vert="horz" rtlCol="0" anchor="ctr"/>
            <a:lstStyle/>
            <a:p>
              <a:pPr defTabSz="914400"/>
              <a:r>
                <a:rPr lang="it-IT" sz="1200" b="1" i="1" dirty="0">
                  <a:solidFill>
                    <a:srgbClr val="00338D"/>
                  </a:solidFill>
                  <a:effectLst/>
                  <a:latin typeface="Univers 47 CondensedLight" panose="00000400000000000000" pitchFamily="2" charset="0"/>
                </a:rPr>
                <a:t>Übertragungswert (€Mio.)</a:t>
              </a:r>
            </a:p>
          </p:txBody>
        </p:sp>
        <p:sp>
          <p:nvSpPr>
            <p:cNvPr id="49" name="AutoShape 39"/>
            <p:cNvSpPr>
              <a:spLocks noChangeArrowheads="1"/>
            </p:cNvSpPr>
            <p:nvPr/>
          </p:nvSpPr>
          <p:spPr bwMode="auto">
            <a:xfrm>
              <a:off x="662325" y="5647026"/>
              <a:ext cx="1924577" cy="276999"/>
            </a:xfrm>
            <a:prstGeom prst="homePlate">
              <a:avLst>
                <a:gd name="adj" fmla="val 0"/>
              </a:avLst>
            </a:prstGeom>
            <a:noFill/>
            <a:ln w="9525">
              <a:noFill/>
              <a:miter lim="800000"/>
              <a:headEnd/>
              <a:tailEnd/>
            </a:ln>
            <a:effectLst/>
          </p:spPr>
          <p:txBody>
            <a:bodyPr wrap="square" anchor="ctr">
              <a:spAutoFit/>
            </a:bodyPr>
            <a:lstStyle/>
            <a:p>
              <a:pPr defTabSz="914400"/>
              <a:r>
                <a:rPr lang="it-IT" sz="1200" i="1" dirty="0">
                  <a:solidFill>
                    <a:srgbClr val="00338D"/>
                  </a:solidFill>
                  <a:latin typeface="Univers 47 CondensedLight" panose="00000400000000000000" pitchFamily="2" charset="0"/>
                  <a:cs typeface="Arial" pitchFamily="34" charset="0"/>
                </a:rPr>
                <a:t>unlevered IRR</a:t>
              </a:r>
              <a:endParaRPr lang="en-GB" sz="1200" i="1" dirty="0">
                <a:solidFill>
                  <a:srgbClr val="00338D"/>
                </a:solidFill>
                <a:latin typeface="Univers 47 CondensedLight" panose="00000400000000000000" pitchFamily="2" charset="0"/>
                <a:cs typeface="Arial" pitchFamily="34" charset="0"/>
              </a:endParaRPr>
            </a:p>
          </p:txBody>
        </p:sp>
        <p:sp>
          <p:nvSpPr>
            <p:cNvPr id="52" name="AutoShape 39"/>
            <p:cNvSpPr>
              <a:spLocks noChangeArrowheads="1"/>
            </p:cNvSpPr>
            <p:nvPr/>
          </p:nvSpPr>
          <p:spPr bwMode="auto">
            <a:xfrm>
              <a:off x="2838678" y="5643178"/>
              <a:ext cx="723625"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10%</a:t>
              </a:r>
            </a:p>
          </p:txBody>
        </p:sp>
        <p:sp>
          <p:nvSpPr>
            <p:cNvPr id="53" name="Rettangolo 63"/>
            <p:cNvSpPr/>
            <p:nvPr/>
          </p:nvSpPr>
          <p:spPr>
            <a:xfrm>
              <a:off x="2838678" y="5419316"/>
              <a:ext cx="723625" cy="203211"/>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latin typeface="Univers 47 CondensedLight" panose="00000400000000000000" pitchFamily="2" charset="0"/>
                </a:rPr>
                <a:t>35</a:t>
              </a:r>
              <a:endParaRPr lang="it-IT" sz="1200" b="1" i="1" dirty="0">
                <a:solidFill>
                  <a:srgbClr val="00338D"/>
                </a:solidFill>
                <a:effectLst/>
                <a:latin typeface="Univers 47 CondensedLight" panose="00000400000000000000" pitchFamily="2" charset="0"/>
              </a:endParaRPr>
            </a:p>
          </p:txBody>
        </p:sp>
        <p:sp>
          <p:nvSpPr>
            <p:cNvPr id="62" name="Rettangolo 63"/>
            <p:cNvSpPr/>
            <p:nvPr/>
          </p:nvSpPr>
          <p:spPr>
            <a:xfrm>
              <a:off x="3814079" y="5419316"/>
              <a:ext cx="723625" cy="203211"/>
            </a:xfrm>
            <a:prstGeom prst="rect">
              <a:avLst/>
            </a:prstGeom>
            <a:noFill/>
            <a:ln w="12700" cap="rnd" cmpd="sng" algn="ctr">
              <a:noFill/>
              <a:prstDash val="solid"/>
            </a:ln>
            <a:effectLst/>
          </p:spPr>
          <p:txBody>
            <a:bodyPr vert="horz" rtlCol="0" anchor="ctr"/>
            <a:lstStyle/>
            <a:p>
              <a:pPr algn="ctr" defTabSz="914400"/>
              <a:r>
                <a:rPr lang="it-IT" sz="1200" i="1" dirty="0">
                  <a:solidFill>
                    <a:srgbClr val="00338D"/>
                  </a:solidFill>
                  <a:latin typeface="Univers 47 CondensedLight" panose="00000400000000000000" pitchFamily="2" charset="0"/>
                </a:rPr>
                <a:t>2</a:t>
              </a:r>
              <a:r>
                <a:rPr lang="it-IT" sz="1200" i="1" dirty="0">
                  <a:solidFill>
                    <a:srgbClr val="00338D"/>
                  </a:solidFill>
                  <a:effectLst/>
                  <a:latin typeface="Univers 47 CondensedLight" panose="00000400000000000000" pitchFamily="2" charset="0"/>
                </a:rPr>
                <a:t>5</a:t>
              </a:r>
            </a:p>
          </p:txBody>
        </p:sp>
        <p:sp>
          <p:nvSpPr>
            <p:cNvPr id="66" name="AutoShape 39"/>
            <p:cNvSpPr>
              <a:spLocks noChangeArrowheads="1"/>
            </p:cNvSpPr>
            <p:nvPr/>
          </p:nvSpPr>
          <p:spPr bwMode="auto">
            <a:xfrm>
              <a:off x="3814079" y="5643178"/>
              <a:ext cx="723625"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a:t>
              </a:r>
            </a:p>
          </p:txBody>
        </p:sp>
        <p:cxnSp>
          <p:nvCxnSpPr>
            <p:cNvPr id="73" name="Connettore 1 72"/>
            <p:cNvCxnSpPr/>
            <p:nvPr/>
          </p:nvCxnSpPr>
          <p:spPr>
            <a:xfrm>
              <a:off x="662325" y="5633363"/>
              <a:ext cx="1927708"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74" name="Connettore 1 73"/>
            <p:cNvCxnSpPr/>
            <p:nvPr/>
          </p:nvCxnSpPr>
          <p:spPr>
            <a:xfrm>
              <a:off x="2841183" y="5633363"/>
              <a:ext cx="723625"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75" name="Connettore 1 74"/>
            <p:cNvCxnSpPr/>
            <p:nvPr/>
          </p:nvCxnSpPr>
          <p:spPr>
            <a:xfrm>
              <a:off x="3815958" y="5633363"/>
              <a:ext cx="723625"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63" name="Rettangolo 63"/>
            <p:cNvSpPr/>
            <p:nvPr/>
          </p:nvSpPr>
          <p:spPr>
            <a:xfrm>
              <a:off x="4789480" y="5419316"/>
              <a:ext cx="723625" cy="203211"/>
            </a:xfrm>
            <a:prstGeom prst="rect">
              <a:avLst/>
            </a:prstGeom>
            <a:noFill/>
            <a:ln w="12700" cap="rnd" cmpd="sng" algn="ctr">
              <a:noFill/>
              <a:prstDash val="solid"/>
            </a:ln>
            <a:effectLst/>
          </p:spPr>
          <p:txBody>
            <a:bodyPr vert="horz" rtlCol="0" anchor="ctr"/>
            <a:lstStyle/>
            <a:p>
              <a:pPr algn="ctr" defTabSz="914400"/>
              <a:r>
                <a:rPr lang="it-IT" sz="1200" i="1" dirty="0">
                  <a:solidFill>
                    <a:srgbClr val="00338D"/>
                  </a:solidFill>
                  <a:latin typeface="Univers 47 CondensedLight" panose="00000400000000000000" pitchFamily="2" charset="0"/>
                </a:rPr>
                <a:t>14</a:t>
              </a:r>
              <a:endParaRPr lang="it-IT" sz="1200" i="1" dirty="0">
                <a:solidFill>
                  <a:srgbClr val="00338D"/>
                </a:solidFill>
                <a:effectLst/>
                <a:latin typeface="Univers 47 CondensedLight" panose="00000400000000000000" pitchFamily="2" charset="0"/>
              </a:endParaRPr>
            </a:p>
          </p:txBody>
        </p:sp>
        <p:sp>
          <p:nvSpPr>
            <p:cNvPr id="71" name="AutoShape 39"/>
            <p:cNvSpPr>
              <a:spLocks noChangeArrowheads="1"/>
            </p:cNvSpPr>
            <p:nvPr/>
          </p:nvSpPr>
          <p:spPr bwMode="auto">
            <a:xfrm>
              <a:off x="4789480" y="5643178"/>
              <a:ext cx="723625" cy="276999"/>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a:t>
              </a:r>
            </a:p>
          </p:txBody>
        </p:sp>
        <p:cxnSp>
          <p:nvCxnSpPr>
            <p:cNvPr id="79" name="Connettore 1 78"/>
            <p:cNvCxnSpPr/>
            <p:nvPr/>
          </p:nvCxnSpPr>
          <p:spPr>
            <a:xfrm>
              <a:off x="4790733" y="5633363"/>
              <a:ext cx="723625"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85" name="AutoShape 39"/>
            <p:cNvSpPr>
              <a:spLocks noChangeArrowheads="1"/>
            </p:cNvSpPr>
            <p:nvPr/>
          </p:nvSpPr>
          <p:spPr bwMode="auto">
            <a:xfrm>
              <a:off x="627727" y="5309363"/>
              <a:ext cx="4952336" cy="648000"/>
            </a:xfrm>
            <a:prstGeom prst="homePlate">
              <a:avLst>
                <a:gd name="adj" fmla="val 0"/>
              </a:avLst>
            </a:prstGeom>
            <a:no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grpSp>
    </p:spTree>
    <p:extLst>
      <p:ext uri="{BB962C8B-B14F-4D97-AF65-F5344CB8AC3E}">
        <p14:creationId xmlns:p14="http://schemas.microsoft.com/office/powerpoint/2010/main" val="220496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28"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381618" cy="3510000"/>
          </a:xfrm>
        </p:spPr>
        <p:txBody>
          <a:bodyPr/>
          <a:lstStyle/>
          <a:p>
            <a:r>
              <a:rPr lang="it-IT" sz="10000" dirty="0"/>
              <a:t>Sensitivitäts-analyse</a:t>
            </a:r>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595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p:cNvGraphicFramePr>
            <a:graphicFrameLocks noChangeAspect="1"/>
          </p:cNvGraphicFramePr>
          <p:nvPr>
            <p:custDataLst>
              <p:tags r:id="rId2"/>
            </p:custDataLst>
            <p:extLst>
              <p:ext uri="{D42A27DB-BD31-4B8C-83A1-F6EECF244321}">
                <p14:modId xmlns:p14="http://schemas.microsoft.com/office/powerpoint/2010/main" val="3109552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64" name="Diapositiva think-cell" r:id="rId68" imgW="270" imgH="270" progId="TCLayout.ActiveDocument.1">
                  <p:embed/>
                </p:oleObj>
              </mc:Choice>
              <mc:Fallback>
                <p:oleObj name="Diapositiva think-cell" r:id="rId68" imgW="270" imgH="270" progId="TCLayout.ActiveDocument.1">
                  <p:embed/>
                  <p:pic>
                    <p:nvPicPr>
                      <p:cNvPr id="0" name=""/>
                      <p:cNvPicPr/>
                      <p:nvPr/>
                    </p:nvPicPr>
                    <p:blipFill>
                      <a:blip r:embed="rId69"/>
                      <a:stretch>
                        <a:fillRect/>
                      </a:stretch>
                    </p:blipFill>
                    <p:spPr>
                      <a:xfrm>
                        <a:off x="1588" y="1588"/>
                        <a:ext cx="1587" cy="1587"/>
                      </a:xfrm>
                      <a:prstGeom prst="rect">
                        <a:avLst/>
                      </a:prstGeom>
                    </p:spPr>
                  </p:pic>
                </p:oleObj>
              </mc:Fallback>
            </mc:AlternateContent>
          </a:graphicData>
        </a:graphic>
      </p:graphicFrame>
      <p:sp>
        <p:nvSpPr>
          <p:cNvPr id="2" name="Rettangolo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it-IT" sz="900" b="1" dirty="0">
              <a:latin typeface="Univers 47 CondensedLight" panose="00000400000000000000" pitchFamily="2" charset="0"/>
              <a:sym typeface="Univers 47 CondensedLight" panose="00000400000000000000" pitchFamily="2" charset="0"/>
            </a:endParaRPr>
          </a:p>
        </p:txBody>
      </p:sp>
      <p:sp>
        <p:nvSpPr>
          <p:cNvPr id="179" name="Title 1"/>
          <p:cNvSpPr>
            <a:spLocks noGrp="1"/>
          </p:cNvSpPr>
          <p:nvPr>
            <p:ph type="title"/>
          </p:nvPr>
        </p:nvSpPr>
        <p:spPr>
          <a:xfrm>
            <a:off x="614477" y="236723"/>
            <a:ext cx="9037523" cy="725086"/>
          </a:xfrm>
        </p:spPr>
        <p:txBody>
          <a:bodyPr/>
          <a:lstStyle/>
          <a:p>
            <a:r>
              <a:rPr lang="it-IT" dirty="0"/>
              <a:t>Sensivitätsanalyse</a:t>
            </a:r>
          </a:p>
        </p:txBody>
      </p:sp>
      <p:sp>
        <p:nvSpPr>
          <p:cNvPr id="180" name="AutoShape 39"/>
          <p:cNvSpPr>
            <a:spLocks noChangeArrowheads="1"/>
          </p:cNvSpPr>
          <p:nvPr/>
        </p:nvSpPr>
        <p:spPr bwMode="auto">
          <a:xfrm>
            <a:off x="590097" y="994802"/>
            <a:ext cx="9061903" cy="623248"/>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1150" dirty="0">
                <a:latin typeface="Univers 47 CondensedLight" panose="00000400000000000000" pitchFamily="2" charset="0"/>
              </a:rPr>
              <a:t>In der Folge werden die Resultate der Sensivitätsanalyse für den Wirtschafts- und Finanzplan dargestellt, um die Sensibilität des Übertragungswertes der Flächen bei Veränderung der wichtigsten Annahmefaktoren (Kosten und Erträge der privaten Bauten)  zu überprüfen, wobei die </a:t>
            </a:r>
            <a:r>
              <a:rPr lang="it-IT" sz="1150" i="1" dirty="0">
                <a:latin typeface="Univers 47 CondensedLight" panose="00000400000000000000" pitchFamily="2" charset="0"/>
              </a:rPr>
              <a:t>target unlevered-Rendite </a:t>
            </a:r>
            <a:r>
              <a:rPr lang="it-IT" sz="1150" dirty="0">
                <a:latin typeface="Univers 47 CondensedLight" panose="00000400000000000000" pitchFamily="2" charset="0"/>
              </a:rPr>
              <a:t>des Projekts (10 %) konstant bleibt. </a:t>
            </a:r>
          </a:p>
        </p:txBody>
      </p:sp>
      <p:sp>
        <p:nvSpPr>
          <p:cNvPr id="504" name="Line 146"/>
          <p:cNvSpPr>
            <a:spLocks noChangeShapeType="1"/>
          </p:cNvSpPr>
          <p:nvPr/>
        </p:nvSpPr>
        <p:spPr bwMode="auto">
          <a:xfrm flipH="1" flipV="1">
            <a:off x="4953000" y="1752600"/>
            <a:ext cx="0" cy="4644000"/>
          </a:xfrm>
          <a:prstGeom prst="line">
            <a:avLst/>
          </a:prstGeom>
          <a:noFill/>
          <a:ln w="9525">
            <a:solidFill>
              <a:schemeClr val="bg1">
                <a:lumMod val="50000"/>
              </a:schemeClr>
            </a:solidFill>
            <a:prstDash val="dash"/>
            <a:round/>
            <a:headEnd/>
            <a:tailEnd/>
          </a:ln>
        </p:spPr>
        <p:txBody>
          <a:bodyPr/>
          <a:lstStyle/>
          <a:p>
            <a:pPr defTabSz="914400"/>
            <a:endParaRPr lang="it-IT" sz="1800" kern="0" dirty="0">
              <a:solidFill>
                <a:srgbClr val="000000"/>
              </a:solidFill>
              <a:latin typeface="Univers 47 CondensedLight" panose="00000400000000000000" pitchFamily="2" charset="0"/>
            </a:endParaRPr>
          </a:p>
        </p:txBody>
      </p:sp>
      <p:sp>
        <p:nvSpPr>
          <p:cNvPr id="64" name="Line 146"/>
          <p:cNvSpPr>
            <a:spLocks noChangeShapeType="1"/>
          </p:cNvSpPr>
          <p:nvPr/>
        </p:nvSpPr>
        <p:spPr bwMode="auto">
          <a:xfrm flipV="1">
            <a:off x="596395" y="4103688"/>
            <a:ext cx="9000000" cy="0"/>
          </a:xfrm>
          <a:prstGeom prst="line">
            <a:avLst/>
          </a:prstGeom>
          <a:noFill/>
          <a:ln w="9525">
            <a:solidFill>
              <a:schemeClr val="bg1">
                <a:lumMod val="50000"/>
              </a:schemeClr>
            </a:solidFill>
            <a:prstDash val="dash"/>
            <a:round/>
            <a:headEnd/>
            <a:tailEnd/>
          </a:ln>
        </p:spPr>
        <p:txBody>
          <a:bodyPr/>
          <a:lstStyle/>
          <a:p>
            <a:pPr defTabSz="914400"/>
            <a:endParaRPr lang="it-IT" sz="1800" kern="0" dirty="0">
              <a:solidFill>
                <a:srgbClr val="000000"/>
              </a:solidFill>
              <a:latin typeface="Univers 47 CondensedLight" panose="00000400000000000000" pitchFamily="2" charset="0"/>
            </a:endParaRPr>
          </a:p>
        </p:txBody>
      </p:sp>
      <p:sp>
        <p:nvSpPr>
          <p:cNvPr id="65" name="Isosceles Triangle 55"/>
          <p:cNvSpPr/>
          <p:nvPr/>
        </p:nvSpPr>
        <p:spPr>
          <a:xfrm rot="16200000" flipV="1">
            <a:off x="-125413" y="2668588"/>
            <a:ext cx="1864963" cy="433942"/>
          </a:xfrm>
          <a:prstGeom prst="triangle">
            <a:avLst>
              <a:gd name="adj" fmla="val 50359"/>
            </a:avLst>
          </a:prstGeom>
          <a:solidFill>
            <a:srgbClr val="DCDDD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dirty="0"/>
          </a:p>
        </p:txBody>
      </p:sp>
      <p:cxnSp>
        <p:nvCxnSpPr>
          <p:cNvPr id="67" name="Connettore 1 66"/>
          <p:cNvCxnSpPr/>
          <p:nvPr>
            <p:custDataLst>
              <p:tags r:id="rId4"/>
            </p:custDataLst>
          </p:nvPr>
        </p:nvCxnSpPr>
        <p:spPr bwMode="auto">
          <a:xfrm>
            <a:off x="1692275" y="2052638"/>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custDataLst>
              <p:tags r:id="rId5"/>
            </p:custDataLst>
          </p:nvPr>
        </p:nvCxnSpPr>
        <p:spPr bwMode="auto">
          <a:xfrm>
            <a:off x="2451100" y="2125663"/>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custDataLst>
              <p:tags r:id="rId6"/>
            </p:custDataLst>
          </p:nvPr>
        </p:nvCxnSpPr>
        <p:spPr bwMode="auto">
          <a:xfrm>
            <a:off x="3209925" y="2722563"/>
            <a:ext cx="2857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custDataLst>
              <p:tags r:id="rId7"/>
            </p:custDataLst>
          </p:nvPr>
        </p:nvCxnSpPr>
        <p:spPr bwMode="auto">
          <a:xfrm>
            <a:off x="3967163" y="3313113"/>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96" name="Chart 3"/>
          <p:cNvGraphicFramePr/>
          <p:nvPr>
            <p:custDataLst>
              <p:tags r:id="rId8"/>
            </p:custDataLst>
            <p:extLst>
              <p:ext uri="{D42A27DB-BD31-4B8C-83A1-F6EECF244321}">
                <p14:modId xmlns:p14="http://schemas.microsoft.com/office/powerpoint/2010/main" val="1385478190"/>
              </p:ext>
            </p:extLst>
          </p:nvPr>
        </p:nvGraphicFramePr>
        <p:xfrm>
          <a:off x="995363" y="1868488"/>
          <a:ext cx="3957637" cy="1773237"/>
        </p:xfrm>
        <a:graphic>
          <a:graphicData uri="http://schemas.openxmlformats.org/drawingml/2006/chart">
            <c:chart xmlns:c="http://schemas.openxmlformats.org/drawingml/2006/chart" xmlns:r="http://schemas.openxmlformats.org/officeDocument/2006/relationships" r:id="rId70"/>
          </a:graphicData>
        </a:graphic>
      </p:graphicFrame>
      <p:cxnSp>
        <p:nvCxnSpPr>
          <p:cNvPr id="76" name="Connettore 1 75"/>
          <p:cNvCxnSpPr/>
          <p:nvPr>
            <p:custDataLst>
              <p:tags r:id="rId9"/>
            </p:custDataLst>
          </p:nvPr>
        </p:nvCxnSpPr>
        <p:spPr bwMode="gray">
          <a:xfrm>
            <a:off x="2214563" y="2027238"/>
            <a:ext cx="0" cy="61913"/>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Connettore 1 6"/>
          <p:cNvCxnSpPr/>
          <p:nvPr>
            <p:custDataLst>
              <p:tags r:id="rId10"/>
            </p:custDataLst>
          </p:nvPr>
        </p:nvCxnSpPr>
        <p:spPr bwMode="gray">
          <a:xfrm>
            <a:off x="4489450" y="3287713"/>
            <a:ext cx="0" cy="101600"/>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 Placeholder 2"/>
          <p:cNvSpPr>
            <a:spLocks noGrp="1"/>
          </p:cNvSpPr>
          <p:nvPr>
            <p:custDataLst>
              <p:tags r:id="rId11"/>
            </p:custDataLst>
          </p:nvPr>
        </p:nvSpPr>
        <p:spPr bwMode="gray">
          <a:xfrm>
            <a:off x="2865438" y="2355850"/>
            <a:ext cx="215900" cy="136525"/>
          </a:xfrm>
          <a:prstGeom prst="rect">
            <a:avLst/>
          </a:prstGeom>
          <a:noFill/>
          <a:extLst>
            <a:ext uri="{909E8E84-426E-40DD-AFC4-6F175D3DCCD1}">
              <a14:hiddenFill xmlns:a14="http://schemas.microsoft.com/office/drawing/2010/main">
                <a:solidFill>
                  <a:srgbClr val="00A3A1"/>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fld id="{1C9EA426-9425-407F-AA3A-CA807B110E27}" type="datetime'''''-''''''''''''''''''5''''''3''''''''''7'''''''''''">
              <a:rPr lang="it-IT" altLang="en-US" sz="90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-537</a:t>
            </a:fld>
            <a:endParaRPr lang="it-IT" sz="900" b="0" dirty="0">
              <a:solidFill>
                <a:schemeClr val="bg1"/>
              </a:solidFill>
              <a:latin typeface="Univers 47 CondensedLight" panose="00000400000000000000" pitchFamily="2" charset="0"/>
              <a:sym typeface="Univers 47 CondensedLight" panose="00000400000000000000" pitchFamily="2" charset="0"/>
            </a:endParaRPr>
          </a:p>
        </p:txBody>
      </p:sp>
      <p:sp>
        <p:nvSpPr>
          <p:cNvPr id="315" name="Text Placeholder 2"/>
          <p:cNvSpPr>
            <a:spLocks noGrp="1"/>
          </p:cNvSpPr>
          <p:nvPr>
            <p:custDataLst>
              <p:tags r:id="rId12"/>
            </p:custDataLst>
          </p:nvPr>
        </p:nvSpPr>
        <p:spPr bwMode="auto">
          <a:xfrm>
            <a:off x="1214438" y="3635375"/>
            <a:ext cx="4826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Inkasso  Verkauf </a:t>
            </a:r>
          </a:p>
        </p:txBody>
      </p:sp>
      <p:sp>
        <p:nvSpPr>
          <p:cNvPr id="317" name="Text Placeholder 2"/>
          <p:cNvSpPr>
            <a:spLocks noGrp="1"/>
          </p:cNvSpPr>
          <p:nvPr>
            <p:custDataLst>
              <p:tags r:id="rId13"/>
            </p:custDataLst>
          </p:nvPr>
        </p:nvSpPr>
        <p:spPr bwMode="auto">
          <a:xfrm>
            <a:off x="2681288" y="3635375"/>
            <a:ext cx="584200" cy="4095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Baukosten der privaten Bauten</a:t>
            </a:r>
          </a:p>
        </p:txBody>
      </p:sp>
      <p:sp>
        <p:nvSpPr>
          <p:cNvPr id="83" name="Text Placeholder 2"/>
          <p:cNvSpPr>
            <a:spLocks noGrp="1"/>
          </p:cNvSpPr>
          <p:nvPr>
            <p:custDataLst>
              <p:tags r:id="rId14"/>
            </p:custDataLst>
          </p:nvPr>
        </p:nvSpPr>
        <p:spPr bwMode="white">
          <a:xfrm>
            <a:off x="2132013" y="1890713"/>
            <a:ext cx="165100" cy="13652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b"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r>
              <a:rPr lang="it-IT" altLang="en-US" sz="900" dirty="0">
                <a:solidFill>
                  <a:srgbClr val="00338D"/>
                </a:solidFill>
                <a:latin typeface="Univers 47 CondensedLight" panose="00000400000000000000" pitchFamily="2" charset="0"/>
                <a:sym typeface="Univers 47 CondensedLight" panose="00000400000000000000" pitchFamily="2" charset="0"/>
              </a:rPr>
              <a:t>-80</a:t>
            </a:r>
            <a:endParaRPr lang="it-IT" sz="900" b="0" dirty="0">
              <a:solidFill>
                <a:srgbClr val="00338D"/>
              </a:solidFill>
              <a:latin typeface="Univers 47 CondensedLight" panose="00000400000000000000" pitchFamily="2" charset="0"/>
              <a:sym typeface="Univers 47 CondensedLight" panose="00000400000000000000" pitchFamily="2" charset="0"/>
            </a:endParaRPr>
          </a:p>
        </p:txBody>
      </p:sp>
      <p:sp>
        <p:nvSpPr>
          <p:cNvPr id="85" name="Text Placeholder 2"/>
          <p:cNvSpPr>
            <a:spLocks noGrp="1"/>
          </p:cNvSpPr>
          <p:nvPr>
            <p:custDataLst>
              <p:tags r:id="rId15"/>
            </p:custDataLst>
          </p:nvPr>
        </p:nvSpPr>
        <p:spPr bwMode="gray">
          <a:xfrm>
            <a:off x="3622675" y="2949575"/>
            <a:ext cx="215900" cy="136525"/>
          </a:xfrm>
          <a:prstGeom prst="rect">
            <a:avLst/>
          </a:prstGeom>
          <a:noFill/>
          <a:extLst>
            <a:ext uri="{909E8E84-426E-40DD-AFC4-6F175D3DCCD1}">
              <a14:hiddenFill xmlns:a14="http://schemas.microsoft.com/office/drawing/2010/main">
                <a:solidFill>
                  <a:srgbClr val="6D2077"/>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r>
              <a:rPr lang="it-IT" sz="900" b="0" dirty="0">
                <a:solidFill>
                  <a:schemeClr val="bg1"/>
                </a:solidFill>
                <a:latin typeface="Univers 47 CondensedLight" panose="00000400000000000000" pitchFamily="2" charset="0"/>
                <a:sym typeface="Univers 47 CondensedLight" panose="00000400000000000000" pitchFamily="2" charset="0"/>
              </a:rPr>
              <a:t>533</a:t>
            </a:r>
          </a:p>
        </p:txBody>
      </p:sp>
      <p:sp>
        <p:nvSpPr>
          <p:cNvPr id="316" name="Text Placeholder 2"/>
          <p:cNvSpPr>
            <a:spLocks noGrp="1"/>
          </p:cNvSpPr>
          <p:nvPr>
            <p:custDataLst>
              <p:tags r:id="rId16"/>
            </p:custDataLst>
          </p:nvPr>
        </p:nvSpPr>
        <p:spPr bwMode="auto">
          <a:xfrm>
            <a:off x="1906587" y="3635375"/>
            <a:ext cx="673217"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sym typeface="Univers 47 CondensedLight" panose="00000400000000000000" pitchFamily="2" charset="0"/>
              </a:rPr>
              <a:t>Übertragungswert</a:t>
            </a:r>
            <a:endParaRPr lang="it-IT" sz="900" b="0" dirty="0">
              <a:latin typeface="Univers 47 CondensedLight" panose="00000400000000000000" pitchFamily="2" charset="0"/>
              <a:sym typeface="Univers 47 CondensedLight" panose="00000400000000000000" pitchFamily="2" charset="0"/>
            </a:endParaRPr>
          </a:p>
        </p:txBody>
      </p:sp>
      <p:sp>
        <p:nvSpPr>
          <p:cNvPr id="318" name="Text Placeholder 2"/>
          <p:cNvSpPr>
            <a:spLocks noGrp="1"/>
          </p:cNvSpPr>
          <p:nvPr>
            <p:custDataLst>
              <p:tags r:id="rId17"/>
            </p:custDataLst>
          </p:nvPr>
        </p:nvSpPr>
        <p:spPr bwMode="auto">
          <a:xfrm>
            <a:off x="3556102" y="3641725"/>
            <a:ext cx="380897" cy="1301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Andere Kosten</a:t>
            </a:r>
          </a:p>
        </p:txBody>
      </p:sp>
      <p:sp>
        <p:nvSpPr>
          <p:cNvPr id="319" name="Text Placeholder 2"/>
          <p:cNvSpPr>
            <a:spLocks noGrp="1"/>
          </p:cNvSpPr>
          <p:nvPr>
            <p:custDataLst>
              <p:tags r:id="rId18"/>
            </p:custDataLst>
          </p:nvPr>
        </p:nvSpPr>
        <p:spPr bwMode="auto">
          <a:xfrm>
            <a:off x="4171950" y="3635375"/>
            <a:ext cx="6350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Operativer Cashflow</a:t>
            </a:r>
          </a:p>
        </p:txBody>
      </p:sp>
      <p:grpSp>
        <p:nvGrpSpPr>
          <p:cNvPr id="90" name="Gruppo 89"/>
          <p:cNvGrpSpPr/>
          <p:nvPr/>
        </p:nvGrpSpPr>
        <p:grpSpPr>
          <a:xfrm>
            <a:off x="4057650" y="1884363"/>
            <a:ext cx="843322" cy="843322"/>
            <a:chOff x="7297594" y="2999894"/>
            <a:chExt cx="766656" cy="766656"/>
          </a:xfrm>
        </p:grpSpPr>
        <p:sp>
          <p:nvSpPr>
            <p:cNvPr id="91" name="Ovale 1"/>
            <p:cNvSpPr>
              <a:spLocks noChangeArrowheads="1"/>
            </p:cNvSpPr>
            <p:nvPr/>
          </p:nvSpPr>
          <p:spPr bwMode="auto">
            <a:xfrm>
              <a:off x="7369934" y="3076689"/>
              <a:ext cx="602417" cy="603224"/>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en-GB" altLang="en-US" i="1" dirty="0">
                <a:solidFill>
                  <a:srgbClr val="000000"/>
                </a:solidFill>
              </a:endParaRPr>
            </a:p>
          </p:txBody>
        </p:sp>
        <p:sp>
          <p:nvSpPr>
            <p:cNvPr id="92" name="Oval 502"/>
            <p:cNvSpPr>
              <a:spLocks noChangeAspect="1"/>
            </p:cNvSpPr>
            <p:nvPr/>
          </p:nvSpPr>
          <p:spPr>
            <a:xfrm>
              <a:off x="7297594" y="2999894"/>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en-GB" sz="1600" i="1" dirty="0">
                  <a:solidFill>
                    <a:srgbClr val="000000"/>
                  </a:solidFill>
                  <a:latin typeface="KPMG Light" panose="020B0403030202040204" pitchFamily="34" charset="0"/>
                </a:rPr>
                <a:t>IRR </a:t>
              </a:r>
            </a:p>
            <a:p>
              <a:pPr algn="ctr">
                <a:lnSpc>
                  <a:spcPct val="65000"/>
                </a:lnSpc>
              </a:pPr>
              <a:r>
                <a:rPr lang="en-GB" sz="1600" i="1" dirty="0">
                  <a:solidFill>
                    <a:srgbClr val="000000"/>
                  </a:solidFill>
                  <a:latin typeface="KPMG Light" panose="020B0403030202040204" pitchFamily="34" charset="0"/>
                </a:rPr>
                <a:t>Unlevered</a:t>
              </a:r>
            </a:p>
            <a:p>
              <a:pPr algn="ctr">
                <a:lnSpc>
                  <a:spcPct val="65000"/>
                </a:lnSpc>
              </a:pPr>
              <a:r>
                <a:rPr lang="en-GB" sz="1800" i="1" dirty="0">
                  <a:solidFill>
                    <a:srgbClr val="C6007E"/>
                  </a:solidFill>
                  <a:latin typeface="KPMG Light" panose="020B0403030202040204" pitchFamily="34" charset="0"/>
                </a:rPr>
                <a:t>10%</a:t>
              </a:r>
              <a:r>
                <a:rPr lang="en-GB" sz="2000" i="1" dirty="0">
                  <a:solidFill>
                    <a:prstClr val="white"/>
                  </a:solidFill>
                  <a:latin typeface="KPMG Light" panose="020B0403030202040204" pitchFamily="34" charset="0"/>
                </a:rPr>
                <a:t> </a:t>
              </a:r>
            </a:p>
          </p:txBody>
        </p:sp>
      </p:grpSp>
      <p:sp>
        <p:nvSpPr>
          <p:cNvPr id="120" name="Text Box 71"/>
          <p:cNvSpPr txBox="1">
            <a:spLocks noChangeArrowheads="1"/>
          </p:cNvSpPr>
          <p:nvPr/>
        </p:nvSpPr>
        <p:spPr bwMode="auto">
          <a:xfrm rot="16200000">
            <a:off x="-90488" y="2735263"/>
            <a:ext cx="1520166" cy="253916"/>
          </a:xfrm>
          <a:prstGeom prst="rect">
            <a:avLst/>
          </a:prstGeom>
          <a:noFill/>
          <a:ln w="9525">
            <a:noFill/>
            <a:miter lim="800000"/>
            <a:headEnd/>
            <a:tailEnd/>
          </a:ln>
        </p:spPr>
        <p:txBody>
          <a:bodyPr wrap="square">
            <a:spAutoFit/>
          </a:bodyPr>
          <a:lstStyle/>
          <a:p>
            <a:pPr algn="ctr"/>
            <a:r>
              <a:rPr lang="it-IT" sz="1050" b="1" i="1" dirty="0">
                <a:solidFill>
                  <a:srgbClr val="00338D"/>
                </a:solidFill>
                <a:latin typeface="Univers 47 CondensedLight" panose="00000400000000000000" pitchFamily="2" charset="0"/>
                <a:cs typeface="Arial" pitchFamily="34" charset="0"/>
              </a:rPr>
              <a:t>Erlöse  +5%</a:t>
            </a:r>
          </a:p>
        </p:txBody>
      </p:sp>
      <p:sp>
        <p:nvSpPr>
          <p:cNvPr id="244" name="Isosceles Triangle 55"/>
          <p:cNvSpPr/>
          <p:nvPr/>
        </p:nvSpPr>
        <p:spPr>
          <a:xfrm rot="16200000" flipV="1">
            <a:off x="-125413" y="5094288"/>
            <a:ext cx="1864963" cy="433942"/>
          </a:xfrm>
          <a:prstGeom prst="triangle">
            <a:avLst>
              <a:gd name="adj" fmla="val 50359"/>
            </a:avLst>
          </a:prstGeom>
          <a:solidFill>
            <a:srgbClr val="DCDDD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dirty="0"/>
          </a:p>
        </p:txBody>
      </p:sp>
      <p:grpSp>
        <p:nvGrpSpPr>
          <p:cNvPr id="272" name="Gruppo 271"/>
          <p:cNvGrpSpPr/>
          <p:nvPr/>
        </p:nvGrpSpPr>
        <p:grpSpPr>
          <a:xfrm>
            <a:off x="4063818" y="4301142"/>
            <a:ext cx="843322" cy="843322"/>
            <a:chOff x="7297594" y="2999894"/>
            <a:chExt cx="766656" cy="766656"/>
          </a:xfrm>
        </p:grpSpPr>
        <p:sp>
          <p:nvSpPr>
            <p:cNvPr id="273" name="Ovale 1"/>
            <p:cNvSpPr>
              <a:spLocks noChangeArrowheads="1"/>
            </p:cNvSpPr>
            <p:nvPr/>
          </p:nvSpPr>
          <p:spPr bwMode="auto">
            <a:xfrm>
              <a:off x="7369934" y="3076689"/>
              <a:ext cx="602417" cy="603224"/>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en-GB" altLang="en-US" i="1" dirty="0">
                <a:solidFill>
                  <a:srgbClr val="000000"/>
                </a:solidFill>
              </a:endParaRPr>
            </a:p>
          </p:txBody>
        </p:sp>
        <p:sp>
          <p:nvSpPr>
            <p:cNvPr id="274" name="Oval 502"/>
            <p:cNvSpPr>
              <a:spLocks noChangeAspect="1"/>
            </p:cNvSpPr>
            <p:nvPr/>
          </p:nvSpPr>
          <p:spPr>
            <a:xfrm>
              <a:off x="7297594" y="2999894"/>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en-GB" sz="1600" i="1" dirty="0">
                  <a:solidFill>
                    <a:srgbClr val="000000"/>
                  </a:solidFill>
                  <a:latin typeface="KPMG Light" panose="020B0403030202040204" pitchFamily="34" charset="0"/>
                </a:rPr>
                <a:t>IRR </a:t>
              </a:r>
            </a:p>
            <a:p>
              <a:pPr algn="ctr">
                <a:lnSpc>
                  <a:spcPct val="65000"/>
                </a:lnSpc>
              </a:pPr>
              <a:r>
                <a:rPr lang="en-GB" sz="1600" i="1" dirty="0">
                  <a:solidFill>
                    <a:srgbClr val="000000"/>
                  </a:solidFill>
                  <a:latin typeface="KPMG Light" panose="020B0403030202040204" pitchFamily="34" charset="0"/>
                </a:rPr>
                <a:t>Unlevered</a:t>
              </a:r>
            </a:p>
            <a:p>
              <a:pPr algn="ctr">
                <a:lnSpc>
                  <a:spcPct val="65000"/>
                </a:lnSpc>
              </a:pPr>
              <a:r>
                <a:rPr lang="en-GB" sz="1800" i="1" dirty="0">
                  <a:solidFill>
                    <a:srgbClr val="C6007E"/>
                  </a:solidFill>
                  <a:latin typeface="KPMG Light" panose="020B0403030202040204" pitchFamily="34" charset="0"/>
                </a:rPr>
                <a:t>10%</a:t>
              </a:r>
              <a:r>
                <a:rPr lang="en-GB" sz="2000" i="1" dirty="0">
                  <a:solidFill>
                    <a:prstClr val="white"/>
                  </a:solidFill>
                  <a:latin typeface="KPMG Light" panose="020B0403030202040204" pitchFamily="34" charset="0"/>
                </a:rPr>
                <a:t> </a:t>
              </a:r>
            </a:p>
          </p:txBody>
        </p:sp>
      </p:grpSp>
      <p:sp>
        <p:nvSpPr>
          <p:cNvPr id="302" name="Text Box 71"/>
          <p:cNvSpPr txBox="1">
            <a:spLocks noChangeArrowheads="1"/>
          </p:cNvSpPr>
          <p:nvPr/>
        </p:nvSpPr>
        <p:spPr bwMode="auto">
          <a:xfrm rot="16200000">
            <a:off x="-90489" y="5080172"/>
            <a:ext cx="1520166" cy="415498"/>
          </a:xfrm>
          <a:prstGeom prst="rect">
            <a:avLst/>
          </a:prstGeom>
          <a:noFill/>
          <a:ln w="9525">
            <a:noFill/>
            <a:miter lim="800000"/>
            <a:headEnd/>
            <a:tailEnd/>
          </a:ln>
        </p:spPr>
        <p:txBody>
          <a:bodyPr wrap="square">
            <a:spAutoFit/>
          </a:bodyPr>
          <a:lstStyle/>
          <a:p>
            <a:pPr algn="ctr"/>
            <a:r>
              <a:rPr lang="it-IT" sz="1050" b="1" i="1" dirty="0">
                <a:solidFill>
                  <a:srgbClr val="00338D"/>
                </a:solidFill>
                <a:latin typeface="Univers 47 CondensedLight" panose="00000400000000000000" pitchFamily="2" charset="0"/>
                <a:cs typeface="Arial" pitchFamily="34" charset="0"/>
              </a:rPr>
              <a:t>Kosten priv. Bauten  +5%</a:t>
            </a:r>
          </a:p>
        </p:txBody>
      </p:sp>
      <p:sp>
        <p:nvSpPr>
          <p:cNvPr id="366" name="Isosceles Triangle 55"/>
          <p:cNvSpPr/>
          <p:nvPr/>
        </p:nvSpPr>
        <p:spPr>
          <a:xfrm rot="16200000" flipV="1">
            <a:off x="4467225" y="2668588"/>
            <a:ext cx="1864963" cy="433942"/>
          </a:xfrm>
          <a:prstGeom prst="triangle">
            <a:avLst>
              <a:gd name="adj" fmla="val 50359"/>
            </a:avLst>
          </a:prstGeom>
          <a:solidFill>
            <a:srgbClr val="DCDDD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dirty="0"/>
          </a:p>
        </p:txBody>
      </p:sp>
      <p:cxnSp>
        <p:nvCxnSpPr>
          <p:cNvPr id="368" name="Connettore 1 367"/>
          <p:cNvCxnSpPr/>
          <p:nvPr>
            <p:custDataLst>
              <p:tags r:id="rId19"/>
            </p:custDataLst>
          </p:nvPr>
        </p:nvCxnSpPr>
        <p:spPr bwMode="auto">
          <a:xfrm>
            <a:off x="6232525" y="2052638"/>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9" name="Connettore 1 368"/>
          <p:cNvCxnSpPr/>
          <p:nvPr>
            <p:custDataLst>
              <p:tags r:id="rId20"/>
            </p:custDataLst>
          </p:nvPr>
        </p:nvCxnSpPr>
        <p:spPr bwMode="auto">
          <a:xfrm>
            <a:off x="6991350" y="2052638"/>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7" name="Connettore 1 366"/>
          <p:cNvCxnSpPr/>
          <p:nvPr>
            <p:custDataLst>
              <p:tags r:id="rId21"/>
            </p:custDataLst>
          </p:nvPr>
        </p:nvCxnSpPr>
        <p:spPr bwMode="auto">
          <a:xfrm>
            <a:off x="7750175" y="2713038"/>
            <a:ext cx="2857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0" name="Connettore 1 369"/>
          <p:cNvCxnSpPr/>
          <p:nvPr>
            <p:custDataLst>
              <p:tags r:id="rId22"/>
            </p:custDataLst>
          </p:nvPr>
        </p:nvCxnSpPr>
        <p:spPr bwMode="auto">
          <a:xfrm>
            <a:off x="8507413" y="3363913"/>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8" name="Rettangolo 7"/>
          <p:cNvSpPr/>
          <p:nvPr>
            <p:custDataLst>
              <p:tags r:id="rId23"/>
            </p:custDataLst>
          </p:nvPr>
        </p:nvSpPr>
        <p:spPr bwMode="auto">
          <a:xfrm>
            <a:off x="6519863" y="2049463"/>
            <a:ext cx="471487" cy="6350"/>
          </a:xfrm>
          <a:prstGeom prst="rect">
            <a:avLst/>
          </a:prstGeom>
          <a:solidFill>
            <a:srgbClr val="50C4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1" name="Chart 3"/>
          <p:cNvGraphicFramePr/>
          <p:nvPr>
            <p:custDataLst>
              <p:tags r:id="rId24"/>
            </p:custDataLst>
            <p:extLst>
              <p:ext uri="{D42A27DB-BD31-4B8C-83A1-F6EECF244321}">
                <p14:modId xmlns:p14="http://schemas.microsoft.com/office/powerpoint/2010/main" val="900396416"/>
              </p:ext>
            </p:extLst>
          </p:nvPr>
        </p:nvGraphicFramePr>
        <p:xfrm>
          <a:off x="5535613" y="1868488"/>
          <a:ext cx="3957637" cy="1773237"/>
        </p:xfrm>
        <a:graphic>
          <a:graphicData uri="http://schemas.openxmlformats.org/drawingml/2006/chart">
            <c:chart xmlns:c="http://schemas.openxmlformats.org/drawingml/2006/chart" xmlns:r="http://schemas.openxmlformats.org/officeDocument/2006/relationships" r:id="rId71"/>
          </a:graphicData>
        </a:graphic>
      </p:graphicFrame>
      <p:cxnSp>
        <p:nvCxnSpPr>
          <p:cNvPr id="372" name="Connettore 1 371"/>
          <p:cNvCxnSpPr/>
          <p:nvPr>
            <p:custDataLst>
              <p:tags r:id="rId25"/>
            </p:custDataLst>
          </p:nvPr>
        </p:nvCxnSpPr>
        <p:spPr bwMode="gray">
          <a:xfrm>
            <a:off x="6754813" y="2027238"/>
            <a:ext cx="0" cy="25400"/>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3" name="Connettore 1 372"/>
          <p:cNvCxnSpPr/>
          <p:nvPr>
            <p:custDataLst>
              <p:tags r:id="rId26"/>
            </p:custDataLst>
          </p:nvPr>
        </p:nvCxnSpPr>
        <p:spPr bwMode="gray">
          <a:xfrm>
            <a:off x="9029700" y="3338513"/>
            <a:ext cx="0" cy="101600"/>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6" name="Text Placeholder 2"/>
          <p:cNvSpPr>
            <a:spLocks noGrp="1"/>
          </p:cNvSpPr>
          <p:nvPr>
            <p:custDataLst>
              <p:tags r:id="rId27"/>
            </p:custDataLst>
          </p:nvPr>
        </p:nvSpPr>
        <p:spPr bwMode="auto">
          <a:xfrm>
            <a:off x="5754688" y="3635375"/>
            <a:ext cx="4826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Inkasso  Verkauf </a:t>
            </a: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380" name="Text Placeholder 2"/>
          <p:cNvSpPr>
            <a:spLocks noGrp="1"/>
          </p:cNvSpPr>
          <p:nvPr>
            <p:custDataLst>
              <p:tags r:id="rId28"/>
            </p:custDataLst>
          </p:nvPr>
        </p:nvSpPr>
        <p:spPr bwMode="gray">
          <a:xfrm>
            <a:off x="8162925" y="2970213"/>
            <a:ext cx="215900" cy="136525"/>
          </a:xfrm>
          <a:prstGeom prst="rect">
            <a:avLst/>
          </a:prstGeom>
          <a:noFill/>
          <a:extLst>
            <a:ext uri="{909E8E84-426E-40DD-AFC4-6F175D3DCCD1}">
              <a14:hiddenFill xmlns:a14="http://schemas.microsoft.com/office/drawing/2010/main">
                <a:solidFill>
                  <a:srgbClr val="6D2077"/>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r>
              <a:rPr lang="it-IT" sz="900" dirty="0">
                <a:solidFill>
                  <a:schemeClr val="bg1"/>
                </a:solidFill>
                <a:latin typeface="Univers 47 CondensedLight" panose="00000400000000000000" pitchFamily="2" charset="0"/>
                <a:sym typeface="Univers 47 CondensedLight" panose="00000400000000000000" pitchFamily="2" charset="0"/>
              </a:rPr>
              <a:t>-531</a:t>
            </a:r>
            <a:endParaRPr lang="it-IT" sz="900" b="0" dirty="0">
              <a:solidFill>
                <a:schemeClr val="bg1"/>
              </a:solidFill>
              <a:latin typeface="Univers 47 CondensedLight" panose="00000400000000000000" pitchFamily="2" charset="0"/>
              <a:sym typeface="Univers 47 CondensedLight" panose="00000400000000000000" pitchFamily="2" charset="0"/>
            </a:endParaRPr>
          </a:p>
        </p:txBody>
      </p:sp>
      <p:sp>
        <p:nvSpPr>
          <p:cNvPr id="374" name="Text Placeholder 2"/>
          <p:cNvSpPr>
            <a:spLocks noGrp="1"/>
          </p:cNvSpPr>
          <p:nvPr>
            <p:custDataLst>
              <p:tags r:id="rId29"/>
            </p:custDataLst>
          </p:nvPr>
        </p:nvSpPr>
        <p:spPr bwMode="auto">
          <a:xfrm>
            <a:off x="6446838" y="3635375"/>
            <a:ext cx="61595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sym typeface="Univers 47 CondensedLight" panose="00000400000000000000" pitchFamily="2" charset="0"/>
              </a:rPr>
              <a:t>Übertragungswert</a:t>
            </a:r>
            <a:endParaRPr lang="it-IT" sz="900" b="0" dirty="0">
              <a:latin typeface="Univers 47 CondensedLight" panose="00000400000000000000" pitchFamily="2" charset="0"/>
              <a:sym typeface="Univers 47 CondensedLight" panose="00000400000000000000" pitchFamily="2" charset="0"/>
            </a:endParaRP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442" name="Text Placeholder 2"/>
          <p:cNvSpPr>
            <a:spLocks noGrp="1"/>
          </p:cNvSpPr>
          <p:nvPr>
            <p:custDataLst>
              <p:tags r:id="rId30"/>
            </p:custDataLst>
          </p:nvPr>
        </p:nvSpPr>
        <p:spPr bwMode="gray">
          <a:xfrm>
            <a:off x="6713538" y="1890713"/>
            <a:ext cx="825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fld id="{834F66F0-0AA7-4BC8-8A15-609DFEF61F23}" type="datetime'''''''''''''''''''''''''''''0'''''''''''''''''''''''''''''''">
              <a:rPr lang="it-IT" altLang="en-US" sz="900" b="0" smtClean="0">
                <a:latin typeface="Univers 47 CondensedLight" panose="00000400000000000000" pitchFamily="2" charset="0"/>
                <a:cs typeface="+mn-cs"/>
                <a:sym typeface="Univers 47 CondensedLight" panose="00000400000000000000" pitchFamily="2" charset="0"/>
              </a:rPr>
              <a:pPr algn="ctr">
                <a:spcBef>
                  <a:spcPct val="0"/>
                </a:spcBef>
                <a:spcAft>
                  <a:spcPct val="0"/>
                </a:spcAft>
              </a:pPr>
              <a:t>0</a:t>
            </a:fld>
            <a:endParaRPr lang="it-IT" sz="900" b="0" dirty="0">
              <a:latin typeface="Univers 47 CondensedLight" panose="00000400000000000000" pitchFamily="2" charset="0"/>
              <a:cs typeface="+mn-cs"/>
              <a:sym typeface="Univers 47 CondensedLight" panose="00000400000000000000" pitchFamily="2" charset="0"/>
            </a:endParaRPr>
          </a:p>
        </p:txBody>
      </p:sp>
      <p:sp>
        <p:nvSpPr>
          <p:cNvPr id="379" name="Text Placeholder 2"/>
          <p:cNvSpPr>
            <a:spLocks noGrp="1"/>
          </p:cNvSpPr>
          <p:nvPr>
            <p:custDataLst>
              <p:tags r:id="rId31"/>
            </p:custDataLst>
          </p:nvPr>
        </p:nvSpPr>
        <p:spPr bwMode="gray">
          <a:xfrm>
            <a:off x="7405688" y="2314575"/>
            <a:ext cx="215900" cy="136525"/>
          </a:xfrm>
          <a:prstGeom prst="rect">
            <a:avLst/>
          </a:prstGeom>
          <a:noFill/>
          <a:extLst>
            <a:ext uri="{909E8E84-426E-40DD-AFC4-6F175D3DCCD1}">
              <a14:hiddenFill xmlns:a14="http://schemas.microsoft.com/office/drawing/2010/main">
                <a:solidFill>
                  <a:srgbClr val="00A3A1"/>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fld id="{408C724D-4BFC-4B99-8F65-7D52692154E0}" type="datetime'-5''''''''3''''''''''''''''''''''''''''''''''''''''''''''7'">
              <a:rPr lang="it-IT" altLang="en-US" sz="90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-537</a:t>
            </a:fld>
            <a:endParaRPr lang="it-IT" sz="900" b="0" dirty="0">
              <a:solidFill>
                <a:schemeClr val="bg1"/>
              </a:solidFill>
              <a:latin typeface="Univers 47 CondensedLight" panose="00000400000000000000" pitchFamily="2" charset="0"/>
              <a:sym typeface="Univers 47 CondensedLight" panose="00000400000000000000" pitchFamily="2" charset="0"/>
            </a:endParaRPr>
          </a:p>
        </p:txBody>
      </p:sp>
      <p:sp>
        <p:nvSpPr>
          <p:cNvPr id="377" name="Text Placeholder 2"/>
          <p:cNvSpPr>
            <a:spLocks noGrp="1"/>
          </p:cNvSpPr>
          <p:nvPr>
            <p:custDataLst>
              <p:tags r:id="rId32"/>
            </p:custDataLst>
          </p:nvPr>
        </p:nvSpPr>
        <p:spPr bwMode="auto">
          <a:xfrm>
            <a:off x="7221538" y="3635375"/>
            <a:ext cx="584200" cy="4095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Baukosten der privaten Bauten</a:t>
            </a: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375" name="Text Placeholder 2"/>
          <p:cNvSpPr>
            <a:spLocks noGrp="1"/>
          </p:cNvSpPr>
          <p:nvPr>
            <p:custDataLst>
              <p:tags r:id="rId33"/>
            </p:custDataLst>
          </p:nvPr>
        </p:nvSpPr>
        <p:spPr bwMode="auto">
          <a:xfrm>
            <a:off x="8064500" y="36353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Andere Kosten</a:t>
            </a:r>
          </a:p>
        </p:txBody>
      </p:sp>
      <p:sp>
        <p:nvSpPr>
          <p:cNvPr id="381" name="Text Placeholder 2"/>
          <p:cNvSpPr>
            <a:spLocks noGrp="1"/>
          </p:cNvSpPr>
          <p:nvPr>
            <p:custDataLst>
              <p:tags r:id="rId34"/>
            </p:custDataLst>
          </p:nvPr>
        </p:nvSpPr>
        <p:spPr bwMode="auto">
          <a:xfrm>
            <a:off x="8712200" y="3635375"/>
            <a:ext cx="6350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sym typeface="Univers 47 CondensedLight" panose="00000400000000000000" pitchFamily="2" charset="0"/>
              </a:rPr>
              <a:t>Operativer Cashflow</a:t>
            </a:r>
            <a:endParaRPr lang="it-IT" sz="900" b="0" dirty="0">
              <a:latin typeface="Univers 47 CondensedLight" panose="00000400000000000000" pitchFamily="2" charset="0"/>
              <a:sym typeface="Univers 47 CondensedLight" panose="00000400000000000000" pitchFamily="2" charset="0"/>
            </a:endParaRPr>
          </a:p>
        </p:txBody>
      </p:sp>
      <p:grpSp>
        <p:nvGrpSpPr>
          <p:cNvPr id="382" name="Gruppo 381"/>
          <p:cNvGrpSpPr/>
          <p:nvPr/>
        </p:nvGrpSpPr>
        <p:grpSpPr>
          <a:xfrm>
            <a:off x="8597900" y="1884363"/>
            <a:ext cx="843322" cy="843322"/>
            <a:chOff x="7297594" y="2999894"/>
            <a:chExt cx="766656" cy="766656"/>
          </a:xfrm>
        </p:grpSpPr>
        <p:sp>
          <p:nvSpPr>
            <p:cNvPr id="383" name="Ovale 1"/>
            <p:cNvSpPr>
              <a:spLocks noChangeArrowheads="1"/>
            </p:cNvSpPr>
            <p:nvPr/>
          </p:nvSpPr>
          <p:spPr bwMode="auto">
            <a:xfrm>
              <a:off x="7369934" y="3076689"/>
              <a:ext cx="602417" cy="603224"/>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en-GB" altLang="en-US" i="1" dirty="0">
                <a:solidFill>
                  <a:srgbClr val="000000"/>
                </a:solidFill>
              </a:endParaRPr>
            </a:p>
          </p:txBody>
        </p:sp>
        <p:sp>
          <p:nvSpPr>
            <p:cNvPr id="384" name="Oval 502"/>
            <p:cNvSpPr>
              <a:spLocks noChangeAspect="1"/>
            </p:cNvSpPr>
            <p:nvPr/>
          </p:nvSpPr>
          <p:spPr>
            <a:xfrm>
              <a:off x="7297594" y="2999894"/>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en-GB" sz="1600" i="1" dirty="0">
                  <a:solidFill>
                    <a:srgbClr val="000000"/>
                  </a:solidFill>
                  <a:latin typeface="KPMG Light" panose="020B0403030202040204" pitchFamily="34" charset="0"/>
                </a:rPr>
                <a:t>IRR </a:t>
              </a:r>
            </a:p>
            <a:p>
              <a:pPr algn="ctr">
                <a:lnSpc>
                  <a:spcPct val="65000"/>
                </a:lnSpc>
              </a:pPr>
              <a:r>
                <a:rPr lang="en-GB" sz="1600" i="1" dirty="0">
                  <a:solidFill>
                    <a:srgbClr val="000000"/>
                  </a:solidFill>
                  <a:latin typeface="KPMG Light" panose="020B0403030202040204" pitchFamily="34" charset="0"/>
                </a:rPr>
                <a:t>Unlevered</a:t>
              </a:r>
            </a:p>
            <a:p>
              <a:pPr algn="ctr">
                <a:lnSpc>
                  <a:spcPct val="65000"/>
                </a:lnSpc>
              </a:pPr>
              <a:r>
                <a:rPr lang="en-GB" sz="1800" i="1" dirty="0">
                  <a:solidFill>
                    <a:srgbClr val="C6007E"/>
                  </a:solidFill>
                  <a:latin typeface="KPMG Light" panose="020B0403030202040204" pitchFamily="34" charset="0"/>
                </a:rPr>
                <a:t>8,9%</a:t>
              </a:r>
              <a:r>
                <a:rPr lang="en-GB" sz="2000" i="1" dirty="0">
                  <a:solidFill>
                    <a:prstClr val="white"/>
                  </a:solidFill>
                  <a:latin typeface="KPMG Light" panose="020B0403030202040204" pitchFamily="34" charset="0"/>
                </a:rPr>
                <a:t> </a:t>
              </a:r>
            </a:p>
          </p:txBody>
        </p:sp>
      </p:grpSp>
      <p:sp>
        <p:nvSpPr>
          <p:cNvPr id="385" name="Text Box 71"/>
          <p:cNvSpPr txBox="1">
            <a:spLocks noChangeArrowheads="1"/>
          </p:cNvSpPr>
          <p:nvPr/>
        </p:nvSpPr>
        <p:spPr bwMode="auto">
          <a:xfrm rot="16200000">
            <a:off x="4502150" y="2735263"/>
            <a:ext cx="1520166" cy="253916"/>
          </a:xfrm>
          <a:prstGeom prst="rect">
            <a:avLst/>
          </a:prstGeom>
          <a:noFill/>
          <a:ln w="9525">
            <a:noFill/>
            <a:miter lim="800000"/>
            <a:headEnd/>
            <a:tailEnd/>
          </a:ln>
        </p:spPr>
        <p:txBody>
          <a:bodyPr wrap="square">
            <a:spAutoFit/>
          </a:bodyPr>
          <a:lstStyle/>
          <a:p>
            <a:pPr algn="ctr"/>
            <a:r>
              <a:rPr lang="it-IT" sz="1050" b="1" i="1" dirty="0" err="1">
                <a:solidFill>
                  <a:srgbClr val="00338D"/>
                </a:solidFill>
                <a:latin typeface="Univers 47 CondensedLight" panose="00000400000000000000" pitchFamily="2" charset="0"/>
                <a:cs typeface="Arial" pitchFamily="34" charset="0"/>
              </a:rPr>
              <a:t>Erlöse</a:t>
            </a:r>
            <a:r>
              <a:rPr lang="it-IT" sz="1050" b="1" i="1" dirty="0">
                <a:solidFill>
                  <a:srgbClr val="00338D"/>
                </a:solidFill>
                <a:latin typeface="Univers 47 CondensedLight" panose="00000400000000000000" pitchFamily="2" charset="0"/>
                <a:cs typeface="Arial" pitchFamily="34" charset="0"/>
              </a:rPr>
              <a:t> -5%</a:t>
            </a:r>
          </a:p>
        </p:txBody>
      </p:sp>
      <p:cxnSp>
        <p:nvCxnSpPr>
          <p:cNvPr id="388" name="Connettore 1 387"/>
          <p:cNvCxnSpPr/>
          <p:nvPr>
            <p:custDataLst>
              <p:tags r:id="rId35"/>
            </p:custDataLst>
          </p:nvPr>
        </p:nvCxnSpPr>
        <p:spPr bwMode="auto">
          <a:xfrm>
            <a:off x="1690688" y="4473575"/>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9" name="Connettore 1 388"/>
          <p:cNvCxnSpPr/>
          <p:nvPr>
            <p:custDataLst>
              <p:tags r:id="rId36"/>
            </p:custDataLst>
          </p:nvPr>
        </p:nvCxnSpPr>
        <p:spPr bwMode="auto">
          <a:xfrm>
            <a:off x="2449513" y="4479925"/>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0" name="Connettore 1 389"/>
          <p:cNvCxnSpPr/>
          <p:nvPr>
            <p:custDataLst>
              <p:tags r:id="rId37"/>
            </p:custDataLst>
          </p:nvPr>
        </p:nvCxnSpPr>
        <p:spPr bwMode="auto">
          <a:xfrm>
            <a:off x="3208338" y="5138738"/>
            <a:ext cx="2857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1" name="Connettore 1 390"/>
          <p:cNvCxnSpPr/>
          <p:nvPr>
            <p:custDataLst>
              <p:tags r:id="rId38"/>
            </p:custDataLst>
          </p:nvPr>
        </p:nvCxnSpPr>
        <p:spPr bwMode="auto">
          <a:xfrm>
            <a:off x="3965575" y="5761038"/>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 name="Rettangolo 3"/>
          <p:cNvSpPr/>
          <p:nvPr>
            <p:custDataLst>
              <p:tags r:id="rId39"/>
            </p:custDataLst>
          </p:nvPr>
        </p:nvSpPr>
        <p:spPr bwMode="auto">
          <a:xfrm>
            <a:off x="1978025" y="4473575"/>
            <a:ext cx="471488" cy="6350"/>
          </a:xfrm>
          <a:prstGeom prst="rect">
            <a:avLst/>
          </a:prstGeom>
          <a:solidFill>
            <a:srgbClr val="50C4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7" name="Chart 3"/>
          <p:cNvGraphicFramePr/>
          <p:nvPr>
            <p:custDataLst>
              <p:tags r:id="rId40"/>
            </p:custDataLst>
            <p:extLst>
              <p:ext uri="{D42A27DB-BD31-4B8C-83A1-F6EECF244321}">
                <p14:modId xmlns:p14="http://schemas.microsoft.com/office/powerpoint/2010/main" val="1557613967"/>
              </p:ext>
            </p:extLst>
          </p:nvPr>
        </p:nvGraphicFramePr>
        <p:xfrm>
          <a:off x="993775" y="4289425"/>
          <a:ext cx="3957638" cy="1773238"/>
        </p:xfrm>
        <a:graphic>
          <a:graphicData uri="http://schemas.openxmlformats.org/drawingml/2006/chart">
            <c:chart xmlns:c="http://schemas.openxmlformats.org/drawingml/2006/chart" xmlns:r="http://schemas.openxmlformats.org/officeDocument/2006/relationships" r:id="rId72"/>
          </a:graphicData>
        </a:graphic>
      </p:graphicFrame>
      <p:cxnSp>
        <p:nvCxnSpPr>
          <p:cNvPr id="393" name="Connettore 1 392"/>
          <p:cNvCxnSpPr/>
          <p:nvPr>
            <p:custDataLst>
              <p:tags r:id="rId41"/>
            </p:custDataLst>
          </p:nvPr>
        </p:nvCxnSpPr>
        <p:spPr bwMode="gray">
          <a:xfrm>
            <a:off x="2212975" y="4448175"/>
            <a:ext cx="0" cy="28575"/>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4" name="Connettore 1 393"/>
          <p:cNvCxnSpPr/>
          <p:nvPr>
            <p:custDataLst>
              <p:tags r:id="rId42"/>
            </p:custDataLst>
          </p:nvPr>
        </p:nvCxnSpPr>
        <p:spPr bwMode="gray">
          <a:xfrm>
            <a:off x="4487863" y="5735638"/>
            <a:ext cx="0" cy="101600"/>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0" name="Text Placeholder 2"/>
          <p:cNvSpPr>
            <a:spLocks noGrp="1"/>
          </p:cNvSpPr>
          <p:nvPr>
            <p:custDataLst>
              <p:tags r:id="rId43"/>
            </p:custDataLst>
          </p:nvPr>
        </p:nvSpPr>
        <p:spPr bwMode="gray">
          <a:xfrm>
            <a:off x="3621088" y="5381625"/>
            <a:ext cx="215900" cy="136525"/>
          </a:xfrm>
          <a:prstGeom prst="rect">
            <a:avLst/>
          </a:prstGeom>
          <a:noFill/>
          <a:extLst>
            <a:ext uri="{909E8E84-426E-40DD-AFC4-6F175D3DCCD1}">
              <a14:hiddenFill xmlns:a14="http://schemas.microsoft.com/office/drawing/2010/main">
                <a:solidFill>
                  <a:srgbClr val="6D2077"/>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r>
              <a:rPr lang="it-IT" sz="900" b="0" dirty="0">
                <a:solidFill>
                  <a:schemeClr val="bg1"/>
                </a:solidFill>
                <a:latin typeface="Univers 47 CondensedLight" panose="00000400000000000000" pitchFamily="2" charset="0"/>
                <a:sym typeface="Univers 47 CondensedLight" panose="00000400000000000000" pitchFamily="2" charset="0"/>
              </a:rPr>
              <a:t>-536</a:t>
            </a:r>
          </a:p>
        </p:txBody>
      </p:sp>
      <p:sp>
        <p:nvSpPr>
          <p:cNvPr id="395" name="Text Placeholder 2"/>
          <p:cNvSpPr>
            <a:spLocks noGrp="1"/>
          </p:cNvSpPr>
          <p:nvPr>
            <p:custDataLst>
              <p:tags r:id="rId44"/>
            </p:custDataLst>
          </p:nvPr>
        </p:nvSpPr>
        <p:spPr bwMode="auto">
          <a:xfrm>
            <a:off x="1904999" y="6056313"/>
            <a:ext cx="662091"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sym typeface="Univers 47 CondensedLight" panose="00000400000000000000" pitchFamily="2" charset="0"/>
              </a:rPr>
              <a:t>Übertragungswert</a:t>
            </a:r>
            <a:endParaRPr lang="it-IT" sz="900" b="0" dirty="0">
              <a:latin typeface="Univers 47 CondensedLight" panose="00000400000000000000" pitchFamily="2" charset="0"/>
              <a:sym typeface="Univers 47 CondensedLight" panose="00000400000000000000" pitchFamily="2" charset="0"/>
            </a:endParaRP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397" name="Text Placeholder 2"/>
          <p:cNvSpPr>
            <a:spLocks noGrp="1"/>
          </p:cNvSpPr>
          <p:nvPr>
            <p:custDataLst>
              <p:tags r:id="rId45"/>
            </p:custDataLst>
          </p:nvPr>
        </p:nvSpPr>
        <p:spPr bwMode="auto">
          <a:xfrm>
            <a:off x="1212850" y="6056313"/>
            <a:ext cx="4826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Inkasso  Verkauf </a:t>
            </a: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396" name="Text Placeholder 2"/>
          <p:cNvSpPr>
            <a:spLocks noGrp="1"/>
          </p:cNvSpPr>
          <p:nvPr>
            <p:custDataLst>
              <p:tags r:id="rId46"/>
            </p:custDataLst>
          </p:nvPr>
        </p:nvSpPr>
        <p:spPr bwMode="white">
          <a:xfrm>
            <a:off x="2155825" y="4311650"/>
            <a:ext cx="114300" cy="13652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b"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r>
              <a:rPr lang="it-IT" altLang="en-US" sz="900" dirty="0">
                <a:solidFill>
                  <a:srgbClr val="00338D"/>
                </a:solidFill>
                <a:latin typeface="Univers 47 CondensedLight" panose="00000400000000000000" pitchFamily="2" charset="0"/>
                <a:sym typeface="Univers 47 CondensedLight" panose="00000400000000000000" pitchFamily="2" charset="0"/>
              </a:rPr>
              <a:t>13</a:t>
            </a:r>
            <a:endParaRPr lang="it-IT" sz="900" b="0" dirty="0">
              <a:solidFill>
                <a:srgbClr val="00338D"/>
              </a:solidFill>
              <a:latin typeface="Univers 47 CondensedLight" panose="00000400000000000000" pitchFamily="2" charset="0"/>
              <a:sym typeface="Univers 47 CondensedLight" panose="00000400000000000000" pitchFamily="2" charset="0"/>
            </a:endParaRPr>
          </a:p>
        </p:txBody>
      </p:sp>
      <p:sp>
        <p:nvSpPr>
          <p:cNvPr id="398" name="Text Placeholder 2"/>
          <p:cNvSpPr>
            <a:spLocks noGrp="1"/>
          </p:cNvSpPr>
          <p:nvPr>
            <p:custDataLst>
              <p:tags r:id="rId47"/>
            </p:custDataLst>
          </p:nvPr>
        </p:nvSpPr>
        <p:spPr bwMode="auto">
          <a:xfrm>
            <a:off x="2679700" y="6056313"/>
            <a:ext cx="584200" cy="4095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Baukosten der privaten Bauten</a:t>
            </a: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399" name="Text Placeholder 2"/>
          <p:cNvSpPr>
            <a:spLocks noGrp="1"/>
          </p:cNvSpPr>
          <p:nvPr>
            <p:custDataLst>
              <p:tags r:id="rId48"/>
            </p:custDataLst>
          </p:nvPr>
        </p:nvSpPr>
        <p:spPr bwMode="gray">
          <a:xfrm>
            <a:off x="2863850" y="4740275"/>
            <a:ext cx="215900" cy="136525"/>
          </a:xfrm>
          <a:prstGeom prst="rect">
            <a:avLst/>
          </a:prstGeom>
          <a:noFill/>
          <a:extLst>
            <a:ext uri="{909E8E84-426E-40DD-AFC4-6F175D3DCCD1}">
              <a14:hiddenFill xmlns:a14="http://schemas.microsoft.com/office/drawing/2010/main">
                <a:solidFill>
                  <a:srgbClr val="00A3A1"/>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fld id="{2A1D32CD-70CD-4F4C-BC46-803F6655284F}" type="datetime'''-5''''''''''''''''''''64'''''''''''''''''''''''''''''">
              <a:rPr lang="it-IT" altLang="en-US" sz="90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-564</a:t>
            </a:fld>
            <a:endParaRPr lang="it-IT" sz="900" b="0" dirty="0">
              <a:solidFill>
                <a:schemeClr val="bg1"/>
              </a:solidFill>
              <a:latin typeface="Univers 47 CondensedLight" panose="00000400000000000000" pitchFamily="2" charset="0"/>
              <a:sym typeface="Univers 47 CondensedLight" panose="00000400000000000000" pitchFamily="2" charset="0"/>
            </a:endParaRPr>
          </a:p>
        </p:txBody>
      </p:sp>
      <p:sp>
        <p:nvSpPr>
          <p:cNvPr id="401" name="Text Placeholder 2"/>
          <p:cNvSpPr>
            <a:spLocks noGrp="1"/>
          </p:cNvSpPr>
          <p:nvPr>
            <p:custDataLst>
              <p:tags r:id="rId49"/>
            </p:custDataLst>
          </p:nvPr>
        </p:nvSpPr>
        <p:spPr bwMode="auto">
          <a:xfrm>
            <a:off x="3522663" y="6056313"/>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Andere Kosten </a:t>
            </a:r>
          </a:p>
        </p:txBody>
      </p:sp>
      <p:sp>
        <p:nvSpPr>
          <p:cNvPr id="402" name="Text Placeholder 2"/>
          <p:cNvSpPr>
            <a:spLocks noGrp="1"/>
          </p:cNvSpPr>
          <p:nvPr>
            <p:custDataLst>
              <p:tags r:id="rId50"/>
            </p:custDataLst>
          </p:nvPr>
        </p:nvSpPr>
        <p:spPr bwMode="auto">
          <a:xfrm>
            <a:off x="4170363" y="6056313"/>
            <a:ext cx="6350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sym typeface="Univers 47 CondensedLight" panose="00000400000000000000" pitchFamily="2" charset="0"/>
              </a:rPr>
              <a:t>Operativer Cashflow</a:t>
            </a:r>
            <a:endParaRPr lang="it-IT" sz="900" b="0" dirty="0">
              <a:latin typeface="Univers 47 CondensedLight" panose="00000400000000000000" pitchFamily="2" charset="0"/>
              <a:sym typeface="Univers 47 CondensedLight" panose="00000400000000000000" pitchFamily="2" charset="0"/>
            </a:endParaRPr>
          </a:p>
        </p:txBody>
      </p:sp>
      <p:cxnSp>
        <p:nvCxnSpPr>
          <p:cNvPr id="404" name="Connettore 1 403"/>
          <p:cNvCxnSpPr/>
          <p:nvPr>
            <p:custDataLst>
              <p:tags r:id="rId51"/>
            </p:custDataLst>
          </p:nvPr>
        </p:nvCxnSpPr>
        <p:spPr bwMode="auto">
          <a:xfrm>
            <a:off x="8505825" y="5741988"/>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05" name="Connettore 1 404"/>
          <p:cNvCxnSpPr/>
          <p:nvPr>
            <p:custDataLst>
              <p:tags r:id="rId52"/>
            </p:custDataLst>
          </p:nvPr>
        </p:nvCxnSpPr>
        <p:spPr bwMode="auto">
          <a:xfrm>
            <a:off x="6230938" y="4473575"/>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06" name="Connettore 1 405"/>
          <p:cNvCxnSpPr/>
          <p:nvPr>
            <p:custDataLst>
              <p:tags r:id="rId53"/>
            </p:custDataLst>
          </p:nvPr>
        </p:nvCxnSpPr>
        <p:spPr bwMode="auto">
          <a:xfrm>
            <a:off x="6989763" y="4529138"/>
            <a:ext cx="2873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Connettore 1 402"/>
          <p:cNvCxnSpPr/>
          <p:nvPr>
            <p:custDataLst>
              <p:tags r:id="rId54"/>
            </p:custDataLst>
          </p:nvPr>
        </p:nvCxnSpPr>
        <p:spPr bwMode="auto">
          <a:xfrm>
            <a:off x="7748588" y="5126038"/>
            <a:ext cx="2857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09" name="Chart 3"/>
          <p:cNvGraphicFramePr/>
          <p:nvPr>
            <p:custDataLst>
              <p:tags r:id="rId55"/>
            </p:custDataLst>
            <p:extLst>
              <p:ext uri="{D42A27DB-BD31-4B8C-83A1-F6EECF244321}">
                <p14:modId xmlns:p14="http://schemas.microsoft.com/office/powerpoint/2010/main" val="3542441764"/>
              </p:ext>
            </p:extLst>
          </p:nvPr>
        </p:nvGraphicFramePr>
        <p:xfrm>
          <a:off x="5534025" y="4289425"/>
          <a:ext cx="3957638" cy="1773238"/>
        </p:xfrm>
        <a:graphic>
          <a:graphicData uri="http://schemas.openxmlformats.org/drawingml/2006/chart">
            <c:chart xmlns:c="http://schemas.openxmlformats.org/drawingml/2006/chart" xmlns:r="http://schemas.openxmlformats.org/officeDocument/2006/relationships" r:id="rId73"/>
          </a:graphicData>
        </a:graphic>
      </p:graphicFrame>
      <p:cxnSp>
        <p:nvCxnSpPr>
          <p:cNvPr id="408" name="Connettore 1 407"/>
          <p:cNvCxnSpPr/>
          <p:nvPr>
            <p:custDataLst>
              <p:tags r:id="rId56"/>
            </p:custDataLst>
          </p:nvPr>
        </p:nvCxnSpPr>
        <p:spPr bwMode="gray">
          <a:xfrm>
            <a:off x="6753225" y="4448175"/>
            <a:ext cx="0" cy="52388"/>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9" name="Connettore 1 408"/>
          <p:cNvCxnSpPr/>
          <p:nvPr>
            <p:custDataLst>
              <p:tags r:id="rId57"/>
            </p:custDataLst>
          </p:nvPr>
        </p:nvCxnSpPr>
        <p:spPr bwMode="gray">
          <a:xfrm>
            <a:off x="9028113" y="5716588"/>
            <a:ext cx="0" cy="101600"/>
          </a:xfrm>
          <a:prstGeom prst="line">
            <a:avLst/>
          </a:prstGeom>
          <a:ln w="63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0" name="Text Placeholder 2"/>
          <p:cNvSpPr>
            <a:spLocks noGrp="1"/>
          </p:cNvSpPr>
          <p:nvPr>
            <p:custDataLst>
              <p:tags r:id="rId58"/>
            </p:custDataLst>
          </p:nvPr>
        </p:nvSpPr>
        <p:spPr bwMode="auto">
          <a:xfrm>
            <a:off x="5753100" y="6056313"/>
            <a:ext cx="4826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Inkasso  Verkauf </a:t>
            </a: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432" name="Text Placeholder 2"/>
          <p:cNvSpPr>
            <a:spLocks noGrp="1"/>
          </p:cNvSpPr>
          <p:nvPr>
            <p:custDataLst>
              <p:tags r:id="rId59"/>
            </p:custDataLst>
          </p:nvPr>
        </p:nvSpPr>
        <p:spPr bwMode="gray">
          <a:xfrm>
            <a:off x="6683927" y="4311650"/>
            <a:ext cx="1651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cs typeface="+mn-cs"/>
                <a:sym typeface="Univers 47 CondensedLight" panose="00000400000000000000" pitchFamily="2" charset="0"/>
              </a:rPr>
              <a:t>-56</a:t>
            </a:r>
            <a:endParaRPr lang="it-IT" sz="900" b="0" dirty="0">
              <a:latin typeface="Univers 47 CondensedLight" panose="00000400000000000000" pitchFamily="2" charset="0"/>
              <a:cs typeface="+mn-cs"/>
              <a:sym typeface="Univers 47 CondensedLight" panose="00000400000000000000" pitchFamily="2" charset="0"/>
            </a:endParaRPr>
          </a:p>
        </p:txBody>
      </p:sp>
      <p:sp>
        <p:nvSpPr>
          <p:cNvPr id="413" name="Text Placeholder 2"/>
          <p:cNvSpPr>
            <a:spLocks noGrp="1"/>
          </p:cNvSpPr>
          <p:nvPr>
            <p:custDataLst>
              <p:tags r:id="rId60"/>
            </p:custDataLst>
          </p:nvPr>
        </p:nvSpPr>
        <p:spPr bwMode="gray">
          <a:xfrm>
            <a:off x="7404100" y="4759325"/>
            <a:ext cx="215900" cy="136525"/>
          </a:xfrm>
          <a:prstGeom prst="rect">
            <a:avLst/>
          </a:prstGeom>
          <a:noFill/>
          <a:extLst>
            <a:ext uri="{909E8E84-426E-40DD-AFC4-6F175D3DCCD1}">
              <a14:hiddenFill xmlns:a14="http://schemas.microsoft.com/office/drawing/2010/main">
                <a:solidFill>
                  <a:srgbClr val="00A3A1"/>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fld id="{934AFE38-0938-4E21-8A5C-2241B98AD9AC}" type="datetime'''''''''''''-''''5''''''''''''''''1''''0'''''''''''''''''''">
              <a:rPr lang="it-IT" altLang="en-US" sz="900" smtClean="0">
                <a:solidFill>
                  <a:schemeClr val="bg1"/>
                </a:solidFill>
                <a:latin typeface="Univers 47 CondensedLight" panose="00000400000000000000" pitchFamily="2" charset="0"/>
                <a:sym typeface="Univers 47 CondensedLight" panose="00000400000000000000" pitchFamily="2" charset="0"/>
              </a:rPr>
              <a:pPr algn="ctr">
                <a:spcBef>
                  <a:spcPct val="0"/>
                </a:spcBef>
                <a:spcAft>
                  <a:spcPct val="0"/>
                </a:spcAft>
              </a:pPr>
              <a:t>-510</a:t>
            </a:fld>
            <a:endParaRPr lang="it-IT" sz="900" b="0" dirty="0">
              <a:solidFill>
                <a:schemeClr val="bg1"/>
              </a:solidFill>
              <a:latin typeface="Univers 47 CondensedLight" panose="00000400000000000000" pitchFamily="2" charset="0"/>
              <a:sym typeface="Univers 47 CondensedLight" panose="00000400000000000000" pitchFamily="2" charset="0"/>
            </a:endParaRPr>
          </a:p>
        </p:txBody>
      </p:sp>
      <p:sp>
        <p:nvSpPr>
          <p:cNvPr id="412" name="Text Placeholder 2"/>
          <p:cNvSpPr>
            <a:spLocks noGrp="1"/>
          </p:cNvSpPr>
          <p:nvPr>
            <p:custDataLst>
              <p:tags r:id="rId61"/>
            </p:custDataLst>
          </p:nvPr>
        </p:nvSpPr>
        <p:spPr bwMode="auto">
          <a:xfrm>
            <a:off x="6445249" y="6056313"/>
            <a:ext cx="696911"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altLang="en-US" sz="900" b="0" dirty="0">
                <a:latin typeface="Univers 47 CondensedLight" panose="00000400000000000000" pitchFamily="2" charset="0"/>
                <a:sym typeface="Univers 47 CondensedLight" panose="00000400000000000000" pitchFamily="2" charset="0"/>
              </a:rPr>
              <a:t>Übertragungswert</a:t>
            </a:r>
            <a:endParaRPr lang="it-IT" sz="900" b="0" dirty="0">
              <a:latin typeface="Univers 47 CondensedLight" panose="00000400000000000000" pitchFamily="2" charset="0"/>
              <a:sym typeface="Univers 47 CondensedLight" panose="00000400000000000000" pitchFamily="2" charset="0"/>
            </a:endParaRP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414" name="Text Placeholder 2"/>
          <p:cNvSpPr>
            <a:spLocks noGrp="1"/>
          </p:cNvSpPr>
          <p:nvPr>
            <p:custDataLst>
              <p:tags r:id="rId62"/>
            </p:custDataLst>
          </p:nvPr>
        </p:nvSpPr>
        <p:spPr bwMode="auto">
          <a:xfrm>
            <a:off x="7219950" y="6056313"/>
            <a:ext cx="584200" cy="4095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Baukosten der privaten Bauten</a:t>
            </a:r>
          </a:p>
          <a:p>
            <a:pPr algn="ctr">
              <a:spcBef>
                <a:spcPct val="0"/>
              </a:spcBef>
              <a:spcAft>
                <a:spcPct val="0"/>
              </a:spcAft>
            </a:pPr>
            <a:endParaRPr lang="it-IT" sz="900" b="0" dirty="0">
              <a:latin typeface="Univers 47 CondensedLight" panose="00000400000000000000" pitchFamily="2" charset="0"/>
              <a:sym typeface="Univers 47 CondensedLight" panose="00000400000000000000" pitchFamily="2" charset="0"/>
            </a:endParaRPr>
          </a:p>
        </p:txBody>
      </p:sp>
      <p:sp>
        <p:nvSpPr>
          <p:cNvPr id="415" name="Text Placeholder 2"/>
          <p:cNvSpPr>
            <a:spLocks noGrp="1"/>
          </p:cNvSpPr>
          <p:nvPr>
            <p:custDataLst>
              <p:tags r:id="rId63"/>
            </p:custDataLst>
          </p:nvPr>
        </p:nvSpPr>
        <p:spPr bwMode="auto">
          <a:xfrm>
            <a:off x="8062913" y="6056313"/>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Andere Kosten</a:t>
            </a:r>
          </a:p>
        </p:txBody>
      </p:sp>
      <p:sp>
        <p:nvSpPr>
          <p:cNvPr id="411" name="Text Placeholder 2"/>
          <p:cNvSpPr>
            <a:spLocks noGrp="1"/>
          </p:cNvSpPr>
          <p:nvPr>
            <p:custDataLst>
              <p:tags r:id="rId64"/>
            </p:custDataLst>
          </p:nvPr>
        </p:nvSpPr>
        <p:spPr bwMode="gray">
          <a:xfrm>
            <a:off x="8161338" y="5365750"/>
            <a:ext cx="215900" cy="136525"/>
          </a:xfrm>
          <a:prstGeom prst="rect">
            <a:avLst/>
          </a:prstGeom>
          <a:noFill/>
          <a:extLst>
            <a:ext uri="{909E8E84-426E-40DD-AFC4-6F175D3DCCD1}">
              <a14:hiddenFill xmlns:a14="http://schemas.microsoft.com/office/drawing/2010/main">
                <a:solidFill>
                  <a:srgbClr val="6D2077"/>
                </a:solidFill>
              </a14:hiddenFill>
            </a:ext>
          </a:extLst>
        </p:spPr>
        <p:txBody>
          <a:bodyPr vert="horz" wrap="none" lIns="15875" tIns="0" rIns="15875" bIns="0" numCol="1" spcCol="0" rtlCol="0" anchor="ctr" anchorCtr="0">
            <a:no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algn="ctr">
              <a:spcBef>
                <a:spcPct val="0"/>
              </a:spcBef>
              <a:spcAft>
                <a:spcPct val="0"/>
              </a:spcAft>
            </a:pPr>
            <a:r>
              <a:rPr lang="it-IT" sz="900" dirty="0">
                <a:solidFill>
                  <a:schemeClr val="bg1"/>
                </a:solidFill>
                <a:latin typeface="Univers 47 CondensedLight" panose="00000400000000000000" pitchFamily="2" charset="0"/>
                <a:sym typeface="Univers 47 CondensedLight" panose="00000400000000000000" pitchFamily="2" charset="0"/>
              </a:rPr>
              <a:t>-529</a:t>
            </a:r>
            <a:endParaRPr lang="it-IT" sz="900" b="0" dirty="0">
              <a:solidFill>
                <a:schemeClr val="bg1"/>
              </a:solidFill>
              <a:latin typeface="Univers 47 CondensedLight" panose="00000400000000000000" pitchFamily="2" charset="0"/>
              <a:sym typeface="Univers 47 CondensedLight" panose="00000400000000000000" pitchFamily="2" charset="0"/>
            </a:endParaRPr>
          </a:p>
        </p:txBody>
      </p:sp>
      <p:sp>
        <p:nvSpPr>
          <p:cNvPr id="416" name="Text Placeholder 2"/>
          <p:cNvSpPr>
            <a:spLocks noGrp="1"/>
          </p:cNvSpPr>
          <p:nvPr>
            <p:custDataLst>
              <p:tags r:id="rId65"/>
            </p:custDataLst>
          </p:nvPr>
        </p:nvSpPr>
        <p:spPr bwMode="auto">
          <a:xfrm>
            <a:off x="8710613" y="6056313"/>
            <a:ext cx="63500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eaLnBrk="1" hangingPunct="1">
              <a:spcAft>
                <a:spcPts val="600"/>
              </a:spcAft>
              <a:defRPr sz="1000" b="1" i="0">
                <a:solidFill>
                  <a:schemeClr val="tx2"/>
                </a:solidFill>
                <a:latin typeface="+mn-lt"/>
                <a:cs typeface="Arial" panose="020B0604020202020204" pitchFamily="34" charset="0"/>
              </a:defRPr>
            </a:lvl1pPr>
            <a:lvl2pPr marL="0" indent="0" eaLnBrk="1" hangingPunct="1">
              <a:spcAft>
                <a:spcPts val="600"/>
              </a:spcAft>
              <a:buFontTx/>
              <a:buNone/>
              <a:defRPr sz="1000" b="0" i="0">
                <a:solidFill>
                  <a:schemeClr val="tx2"/>
                </a:solidFill>
                <a:latin typeface="+mn-lt"/>
                <a:cs typeface="Arial" panose="020B0604020202020204" pitchFamily="34" charset="0"/>
              </a:defRPr>
            </a:lvl2pPr>
            <a:lvl3pPr marL="28575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3pPr>
            <a:lvl4pPr marL="576000" indent="-228600"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4pPr>
            <a:lvl5pPr marL="824400" indent="-283464" algn="l" eaLnBrk="1" hangingPunct="1">
              <a:spcAft>
                <a:spcPts val="600"/>
              </a:spcAft>
              <a:buClr>
                <a:schemeClr val="tx2"/>
              </a:buClr>
              <a:buFont typeface="Arial" panose="020B0604020202020204" pitchFamily="34" charset="0"/>
              <a:buChar char="—"/>
              <a:defRPr sz="1000" b="0" i="0">
                <a:solidFill>
                  <a:schemeClr val="tx2"/>
                </a:solidFill>
                <a:latin typeface="+mn-lt"/>
                <a:cs typeface="Arial" panose="020B0604020202020204" pitchFamily="34" charset="0"/>
              </a:defRPr>
            </a:lvl5pPr>
            <a:lvl6pPr marL="1098000" indent="-228600" algn="l" eaLnBrk="1" hangingPunct="1">
              <a:spcAft>
                <a:spcPts val="600"/>
              </a:spcAft>
              <a:buClr>
                <a:schemeClr val="tx2"/>
              </a:buClr>
              <a:buFont typeface="Arial" panose="020B0604020202020204" pitchFamily="34" charset="0"/>
              <a:buChar char="-"/>
              <a:defRPr sz="1000" baseline="0">
                <a:solidFill>
                  <a:schemeClr val="tx2"/>
                </a:solidFill>
                <a:latin typeface="+mn-lt"/>
              </a:defRPr>
            </a:lvl6pPr>
            <a:lvl7pPr marL="1371600" indent="-283464" algn="l" eaLnBrk="1" hangingPunct="1">
              <a:spcAft>
                <a:spcPts val="600"/>
              </a:spcAft>
              <a:buClr>
                <a:schemeClr val="tx2"/>
              </a:buClr>
              <a:buFont typeface="Arial" panose="020B0604020202020204" pitchFamily="34" charset="0"/>
              <a:buChar char="—"/>
              <a:defRPr sz="1000">
                <a:solidFill>
                  <a:schemeClr val="tx2"/>
                </a:solidFill>
                <a:latin typeface="+mn-lt"/>
              </a:defRPr>
            </a:lvl7pPr>
            <a:lvl8pPr marL="1645200" indent="-230400" algn="l" eaLnBrk="1" hangingPunct="1">
              <a:spcAft>
                <a:spcPts val="600"/>
              </a:spcAft>
              <a:buClr>
                <a:schemeClr val="tx2"/>
              </a:buClr>
              <a:buFont typeface="Arial" panose="020B0604020202020204" pitchFamily="34" charset="0"/>
              <a:buChar char="-"/>
              <a:defRPr sz="1000">
                <a:solidFill>
                  <a:schemeClr val="tx2"/>
                </a:solidFill>
                <a:latin typeface="+mn-lt"/>
              </a:defRPr>
            </a:lvl8pPr>
            <a:lvl9pPr marL="2152650" indent="-283464" algn="l" eaLnBrk="1" hangingPunct="1">
              <a:spcAft>
                <a:spcPts val="600"/>
              </a:spcAft>
              <a:buFont typeface="Univers for KPMG Light" panose="020B0403020202020204" pitchFamily="34" charset="0"/>
              <a:buChar char="—"/>
              <a:defRPr sz="1000">
                <a:solidFill>
                  <a:srgbClr val="00338D"/>
                </a:solidFill>
                <a:latin typeface="+mn-lt"/>
              </a:defRPr>
            </a:lvl9pPr>
          </a:lstStyle>
          <a:p>
            <a:pPr algn="ctr">
              <a:spcBef>
                <a:spcPct val="0"/>
              </a:spcBef>
              <a:spcAft>
                <a:spcPct val="0"/>
              </a:spcAft>
            </a:pPr>
            <a:r>
              <a:rPr lang="it-IT" sz="900" b="0" dirty="0">
                <a:latin typeface="Univers 47 CondensedLight" panose="00000400000000000000" pitchFamily="2" charset="0"/>
                <a:sym typeface="Univers 47 CondensedLight" panose="00000400000000000000" pitchFamily="2" charset="0"/>
              </a:rPr>
              <a:t>Operativer Cashflow</a:t>
            </a:r>
          </a:p>
        </p:txBody>
      </p:sp>
      <p:sp>
        <p:nvSpPr>
          <p:cNvPr id="426" name="Isosceles Triangle 55"/>
          <p:cNvSpPr/>
          <p:nvPr/>
        </p:nvSpPr>
        <p:spPr>
          <a:xfrm rot="16200000" flipV="1">
            <a:off x="4467225" y="5094288"/>
            <a:ext cx="1864963" cy="433942"/>
          </a:xfrm>
          <a:prstGeom prst="triangle">
            <a:avLst>
              <a:gd name="adj" fmla="val 50359"/>
            </a:avLst>
          </a:prstGeom>
          <a:solidFill>
            <a:srgbClr val="DCDDD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dirty="0"/>
          </a:p>
        </p:txBody>
      </p:sp>
      <p:sp>
        <p:nvSpPr>
          <p:cNvPr id="427" name="Text Box 71"/>
          <p:cNvSpPr txBox="1">
            <a:spLocks noChangeArrowheads="1"/>
          </p:cNvSpPr>
          <p:nvPr/>
        </p:nvSpPr>
        <p:spPr bwMode="auto">
          <a:xfrm rot="16200000">
            <a:off x="4502150" y="5080172"/>
            <a:ext cx="1520166" cy="415498"/>
          </a:xfrm>
          <a:prstGeom prst="rect">
            <a:avLst/>
          </a:prstGeom>
          <a:noFill/>
          <a:ln w="9525">
            <a:noFill/>
            <a:miter lim="800000"/>
            <a:headEnd/>
            <a:tailEnd/>
          </a:ln>
        </p:spPr>
        <p:txBody>
          <a:bodyPr wrap="square">
            <a:spAutoFit/>
          </a:bodyPr>
          <a:lstStyle/>
          <a:p>
            <a:pPr algn="ctr"/>
            <a:r>
              <a:rPr lang="it-IT" sz="1050" b="1" i="1" dirty="0">
                <a:solidFill>
                  <a:srgbClr val="00338D"/>
                </a:solidFill>
                <a:latin typeface="Univers 47 CondensedLight" panose="00000400000000000000" pitchFamily="2" charset="0"/>
                <a:cs typeface="Arial" pitchFamily="34" charset="0"/>
              </a:rPr>
              <a:t>Kosten priv. Bauten</a:t>
            </a:r>
          </a:p>
          <a:p>
            <a:pPr algn="ctr"/>
            <a:r>
              <a:rPr lang="it-IT" sz="1050" b="1" i="1" dirty="0">
                <a:solidFill>
                  <a:srgbClr val="00338D"/>
                </a:solidFill>
                <a:latin typeface="Univers 47 CondensedLight" panose="00000400000000000000" pitchFamily="2" charset="0"/>
                <a:cs typeface="Arial" pitchFamily="34" charset="0"/>
              </a:rPr>
              <a:t>  -5%</a:t>
            </a:r>
          </a:p>
        </p:txBody>
      </p:sp>
      <p:grpSp>
        <p:nvGrpSpPr>
          <p:cNvPr id="428" name="Gruppo 427"/>
          <p:cNvGrpSpPr/>
          <p:nvPr/>
        </p:nvGrpSpPr>
        <p:grpSpPr>
          <a:xfrm>
            <a:off x="8597900" y="4301142"/>
            <a:ext cx="843322" cy="843322"/>
            <a:chOff x="7297594" y="2999894"/>
            <a:chExt cx="766656" cy="766656"/>
          </a:xfrm>
        </p:grpSpPr>
        <p:sp>
          <p:nvSpPr>
            <p:cNvPr id="429" name="Ovale 1"/>
            <p:cNvSpPr>
              <a:spLocks noChangeArrowheads="1"/>
            </p:cNvSpPr>
            <p:nvPr/>
          </p:nvSpPr>
          <p:spPr bwMode="auto">
            <a:xfrm>
              <a:off x="7369934" y="3076689"/>
              <a:ext cx="602417" cy="603224"/>
            </a:xfrm>
            <a:prstGeom prst="ellipse">
              <a:avLst/>
            </a:prstGeom>
            <a:solidFill>
              <a:schemeClr val="bg1">
                <a:lumMod val="85000"/>
                <a:alpha val="64000"/>
              </a:schemeClr>
            </a:solidFill>
            <a:ln w="6350">
              <a:solidFill>
                <a:srgbClr val="00338D"/>
              </a:solidFill>
              <a:prstDash val="sysDot"/>
              <a:round/>
              <a:headEnd/>
              <a:tailEnd/>
            </a:ln>
            <a:extLst/>
          </p:spPr>
          <p:txBody>
            <a:bodyPr lIns="90000" tIns="46800" rIns="90000" bIns="46800" anchor="ct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50000"/>
                </a:spcBef>
              </a:pPr>
              <a:endParaRPr lang="en-GB" altLang="en-US" i="1" dirty="0">
                <a:solidFill>
                  <a:srgbClr val="000000"/>
                </a:solidFill>
              </a:endParaRPr>
            </a:p>
          </p:txBody>
        </p:sp>
        <p:sp>
          <p:nvSpPr>
            <p:cNvPr id="430" name="Oval 502"/>
            <p:cNvSpPr>
              <a:spLocks noChangeAspect="1"/>
            </p:cNvSpPr>
            <p:nvPr/>
          </p:nvSpPr>
          <p:spPr>
            <a:xfrm>
              <a:off x="7297594" y="2999894"/>
              <a:ext cx="766656" cy="76665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lstStyle/>
            <a:p>
              <a:pPr algn="ctr">
                <a:lnSpc>
                  <a:spcPct val="65000"/>
                </a:lnSpc>
              </a:pPr>
              <a:r>
                <a:rPr lang="en-GB" sz="1600" i="1">
                  <a:solidFill>
                    <a:srgbClr val="000000"/>
                  </a:solidFill>
                  <a:latin typeface="KPMG Light" panose="020B0403030202040204" pitchFamily="34" charset="0"/>
                </a:rPr>
                <a:t>IRR </a:t>
              </a:r>
            </a:p>
            <a:p>
              <a:pPr algn="ctr">
                <a:lnSpc>
                  <a:spcPct val="65000"/>
                </a:lnSpc>
              </a:pPr>
              <a:r>
                <a:rPr lang="en-GB" sz="1600" i="1">
                  <a:solidFill>
                    <a:srgbClr val="000000"/>
                  </a:solidFill>
                  <a:latin typeface="KPMG Light" panose="020B0403030202040204" pitchFamily="34" charset="0"/>
                </a:rPr>
                <a:t>Unlevered</a:t>
              </a:r>
            </a:p>
            <a:p>
              <a:pPr algn="ctr">
                <a:lnSpc>
                  <a:spcPct val="65000"/>
                </a:lnSpc>
              </a:pPr>
              <a:r>
                <a:rPr lang="en-GB" sz="1800" i="1">
                  <a:solidFill>
                    <a:srgbClr val="C6007E"/>
                  </a:solidFill>
                  <a:latin typeface="KPMG Light" panose="020B0403030202040204" pitchFamily="34" charset="0"/>
                </a:rPr>
                <a:t>10%</a:t>
              </a:r>
              <a:r>
                <a:rPr lang="en-GB" sz="2000" i="1">
                  <a:solidFill>
                    <a:prstClr val="white"/>
                  </a:solidFill>
                  <a:latin typeface="KPMG Light" panose="020B0403030202040204" pitchFamily="34" charset="0"/>
                </a:rPr>
                <a:t> </a:t>
              </a:r>
              <a:endParaRPr lang="en-GB" sz="2000" i="1" dirty="0">
                <a:solidFill>
                  <a:prstClr val="white"/>
                </a:solidFill>
                <a:latin typeface="KPMG Light" panose="020B0403030202040204" pitchFamily="34" charset="0"/>
              </a:endParaRPr>
            </a:p>
          </p:txBody>
        </p:sp>
      </p:grpSp>
      <p:sp>
        <p:nvSpPr>
          <p:cNvPr id="444" name="AutoShape 39"/>
          <p:cNvSpPr>
            <a:spLocks noChangeArrowheads="1"/>
          </p:cNvSpPr>
          <p:nvPr/>
        </p:nvSpPr>
        <p:spPr bwMode="auto">
          <a:xfrm>
            <a:off x="6266830" y="2141749"/>
            <a:ext cx="1044036" cy="923330"/>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it-IT" sz="900" i="1" dirty="0">
                <a:latin typeface="Univers 47 CondensedLight" panose="00000400000000000000" pitchFamily="2" charset="0"/>
              </a:rPr>
              <a:t>Bei einem Übertragungswert von Null ist die Rendite des Investors geringer als 10%</a:t>
            </a:r>
            <a:endParaRPr lang="it-IT" sz="1050" i="1" dirty="0">
              <a:latin typeface="Univers 47 CondensedLight" panose="00000400000000000000" pitchFamily="2" charset="0"/>
            </a:endParaRPr>
          </a:p>
        </p:txBody>
      </p:sp>
      <p:sp>
        <p:nvSpPr>
          <p:cNvPr id="445" name="CasellaDiTesto 66"/>
          <p:cNvSpPr txBox="1"/>
          <p:nvPr/>
        </p:nvSpPr>
        <p:spPr>
          <a:xfrm>
            <a:off x="614477" y="1691963"/>
            <a:ext cx="896926" cy="169277"/>
          </a:xfrm>
          <a:prstGeom prst="rect">
            <a:avLst/>
          </a:prstGeom>
          <a:noFill/>
        </p:spPr>
        <p:txBody>
          <a:bodyPr wrap="square" lIns="0" tIns="0" rIns="0" bIns="0" rtlCol="0">
            <a:spAutoFit/>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defTabSz="914400"/>
            <a:r>
              <a:rPr lang="it-IT" sz="1100" i="1" dirty="0">
                <a:solidFill>
                  <a:srgbClr val="000000"/>
                </a:solidFill>
                <a:latin typeface="Univers 47 CondensedLight" panose="00000400000000000000" pitchFamily="2" charset="0"/>
              </a:rPr>
              <a:t>Millionen Euro </a:t>
            </a:r>
          </a:p>
        </p:txBody>
      </p:sp>
    </p:spTree>
    <p:extLst>
      <p:ext uri="{BB962C8B-B14F-4D97-AF65-F5344CB8AC3E}">
        <p14:creationId xmlns:p14="http://schemas.microsoft.com/office/powerpoint/2010/main" val="3541793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23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ext uri="{D42A27DB-BD31-4B8C-83A1-F6EECF244321}">
                <p14:modId xmlns:p14="http://schemas.microsoft.com/office/powerpoint/2010/main" val="4154576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86"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381618" cy="3510000"/>
          </a:xfrm>
        </p:spPr>
        <p:txBody>
          <a:bodyPr/>
          <a:lstStyle/>
          <a:p>
            <a:r>
              <a:rPr lang="it-IT" sz="4800" dirty="0"/>
              <a:t>Projektflächen</a:t>
            </a:r>
            <a:r>
              <a:rPr lang="en-US" sz="4400" dirty="0">
                <a:solidFill>
                  <a:schemeClr val="bg1"/>
                </a:solidFill>
              </a:rPr>
              <a:t>d</a:t>
            </a:r>
            <a:br>
              <a:rPr lang="en-US" sz="11500" dirty="0"/>
            </a:br>
            <a:endParaRPr lang="it-IT" sz="6000" dirty="0"/>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7263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entagon 311"/>
          <p:cNvSpPr/>
          <p:nvPr/>
        </p:nvSpPr>
        <p:spPr>
          <a:xfrm>
            <a:off x="5681339" y="1101370"/>
            <a:ext cx="4008812" cy="5150048"/>
          </a:xfrm>
          <a:prstGeom prst="homePlate">
            <a:avLst>
              <a:gd name="adj" fmla="val 0"/>
            </a:avLst>
          </a:prstGeom>
          <a:solidFill>
            <a:srgbClr val="DCDDDD"/>
          </a:solidFill>
          <a:ln w="19050" cap="rnd"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300"/>
              </a:spcBef>
              <a:spcAft>
                <a:spcPts val="300"/>
              </a:spcAft>
              <a:buClr>
                <a:srgbClr val="00338D"/>
              </a:buClr>
              <a:buSzTx/>
              <a:buFontTx/>
              <a:buNone/>
              <a:tabLst/>
              <a:defRPr/>
            </a:pPr>
            <a:endParaRPr kumimoji="0" lang="it-IT" sz="1100" b="0" i="0" u="none" strike="noStrike" kern="0" cap="none" spc="0" normalizeH="0" baseline="0" noProof="0" dirty="0">
              <a:ln>
                <a:noFill/>
              </a:ln>
              <a:solidFill>
                <a:srgbClr val="000000"/>
              </a:solidFill>
              <a:effectLst/>
              <a:uLnTx/>
              <a:uFillTx/>
              <a:latin typeface="Univers 47 CondensedLight" panose="00000400000000000000" pitchFamily="2" charset="0"/>
            </a:endParaRPr>
          </a:p>
        </p:txBody>
      </p:sp>
      <p:sp>
        <p:nvSpPr>
          <p:cNvPr id="173" name="Rettangolo 63"/>
          <p:cNvSpPr/>
          <p:nvPr/>
        </p:nvSpPr>
        <p:spPr>
          <a:xfrm rot="16200000">
            <a:off x="-421536" y="2162172"/>
            <a:ext cx="2471170" cy="349565"/>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rPr>
              <a:t>Projektplan</a:t>
            </a:r>
          </a:p>
        </p:txBody>
      </p:sp>
      <p:sp>
        <p:nvSpPr>
          <p:cNvPr id="174" name="TextBox 77"/>
          <p:cNvSpPr txBox="1"/>
          <p:nvPr/>
        </p:nvSpPr>
        <p:spPr>
          <a:xfrm>
            <a:off x="5759745" y="1336394"/>
            <a:ext cx="3852000" cy="176972"/>
          </a:xfrm>
          <a:prstGeom prst="rect">
            <a:avLst/>
          </a:prstGeom>
          <a:noFill/>
        </p:spPr>
        <p:txBody>
          <a:bodyPr wrap="square" lIns="0" tIns="0" rIns="0" bIns="0" rtlCol="0">
            <a:spAutoFit/>
          </a:bodyPr>
          <a:lstStyle/>
          <a:p>
            <a:pPr marL="171450" indent="-171450" defTabSz="914400">
              <a:spcBef>
                <a:spcPts val="300"/>
              </a:spcBef>
              <a:spcAft>
                <a:spcPts val="300"/>
              </a:spcAft>
              <a:buClr>
                <a:schemeClr val="tx1"/>
              </a:buClr>
              <a:buFont typeface="Univers 45 Light" pitchFamily="2" charset="0"/>
              <a:buChar char="—"/>
            </a:pPr>
            <a:endParaRPr lang="it-IT" sz="1150" dirty="0">
              <a:solidFill>
                <a:srgbClr val="000000"/>
              </a:solidFill>
              <a:latin typeface="Univers 47 CondensedLight" panose="00000400000000000000" pitchFamily="2" charset="0"/>
              <a:cs typeface="Arial" pitchFamily="34" charset="0"/>
            </a:endParaRPr>
          </a:p>
        </p:txBody>
      </p:sp>
      <p:pic>
        <p:nvPicPr>
          <p:cNvPr id="175" name="Immagine 1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13" y="1351796"/>
            <a:ext cx="4397446" cy="1983149"/>
          </a:xfrm>
          <a:prstGeom prst="rect">
            <a:avLst/>
          </a:prstGeom>
          <a:ln w="22225">
            <a:solidFill>
              <a:srgbClr val="00338D"/>
            </a:solidFill>
          </a:ln>
        </p:spPr>
      </p:pic>
      <p:pic>
        <p:nvPicPr>
          <p:cNvPr id="176" name="Immagine 1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813" y="4017039"/>
            <a:ext cx="4397446" cy="1984758"/>
          </a:xfrm>
          <a:prstGeom prst="rect">
            <a:avLst/>
          </a:prstGeom>
          <a:ln w="22225">
            <a:solidFill>
              <a:srgbClr val="00338D"/>
            </a:solidFill>
          </a:ln>
        </p:spPr>
      </p:pic>
      <p:sp>
        <p:nvSpPr>
          <p:cNvPr id="177" name="Rettangolo 63"/>
          <p:cNvSpPr/>
          <p:nvPr/>
        </p:nvSpPr>
        <p:spPr>
          <a:xfrm rot="16200000">
            <a:off x="-414624" y="4829398"/>
            <a:ext cx="2484000" cy="36004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900" b="1" i="1" kern="0" dirty="0">
                <a:solidFill>
                  <a:srgbClr val="00338D"/>
                </a:solidFill>
                <a:latin typeface="Univers 47 CondensedLight" panose="00000400000000000000" pitchFamily="2" charset="0"/>
              </a:rPr>
              <a:t>Ansicht mit Eingriffsbereich</a:t>
            </a:r>
            <a:endPar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178" name="Titolo 5"/>
          <p:cNvSpPr txBox="1">
            <a:spLocks/>
          </p:cNvSpPr>
          <p:nvPr/>
        </p:nvSpPr>
        <p:spPr>
          <a:xfrm>
            <a:off x="647356" y="54675"/>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kern="0" dirty="0">
                <a:solidFill>
                  <a:srgbClr val="002060"/>
                </a:solidFill>
                <a:latin typeface="KPMG Extralight" panose="020B0303030202040204" pitchFamily="34" charset="0"/>
              </a:rPr>
              <a:t>Projektflächen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Overview</a:t>
            </a:r>
          </a:p>
        </p:txBody>
      </p:sp>
      <p:sp>
        <p:nvSpPr>
          <p:cNvPr id="10" name="TextBox 77">
            <a:extLst>
              <a:ext uri="{FF2B5EF4-FFF2-40B4-BE49-F238E27FC236}">
                <a16:creationId xmlns:a16="http://schemas.microsoft.com/office/drawing/2014/main" id="{185A69D6-44B9-4D3E-8D38-7CA3437F831D}"/>
              </a:ext>
            </a:extLst>
          </p:cNvPr>
          <p:cNvSpPr txBox="1"/>
          <p:nvPr/>
        </p:nvSpPr>
        <p:spPr>
          <a:xfrm>
            <a:off x="5759745" y="1361962"/>
            <a:ext cx="3852000" cy="4770537"/>
          </a:xfrm>
          <a:prstGeom prst="rect">
            <a:avLst/>
          </a:prstGeom>
          <a:noFill/>
        </p:spPr>
        <p:txBody>
          <a:bodyPr wrap="square" lIns="0" tIns="0" rIns="0" bIns="0" rtlCol="0">
            <a:spAutoFit/>
          </a:bodyPr>
          <a:lstStyle/>
          <a:p>
            <a:r>
              <a:rPr lang="de-DE" sz="1150" dirty="0">
                <a:latin typeface="Univers 47 CondensedLight" panose="00000400000000000000"/>
              </a:rPr>
              <a:t>— Das Wiedergewinnungsprojekt für das Bahnhofsareal von Bozen stellt sich als </a:t>
            </a:r>
            <a:r>
              <a:rPr lang="de-DE" sz="1150" b="1" dirty="0">
                <a:latin typeface="Univers 47 CondensedLight" panose="00000400000000000000"/>
              </a:rPr>
              <a:t>gemischte Entwicklungsoperation im Bereich</a:t>
            </a:r>
            <a:r>
              <a:rPr lang="de-DE" sz="1150" dirty="0">
                <a:latin typeface="Univers 47 CondensedLight" panose="00000400000000000000"/>
              </a:rPr>
              <a:t> </a:t>
            </a:r>
            <a:r>
              <a:rPr lang="de-DE" sz="1150" b="1" dirty="0">
                <a:latin typeface="Univers 47 CondensedLight" panose="00000400000000000000"/>
              </a:rPr>
              <a:t>Infrastruktur -Transport - Immobilien </a:t>
            </a:r>
            <a:r>
              <a:rPr lang="de-DE" sz="1150" dirty="0">
                <a:latin typeface="Univers 47 CondensedLight" panose="00000400000000000000"/>
              </a:rPr>
              <a:t>dar und betrifft eine Gesamtfläche von 48 Hektar, davon:</a:t>
            </a:r>
          </a:p>
          <a:p>
            <a:pPr marL="171450" indent="-171450">
              <a:buFont typeface="Symbol" panose="05050102010706020507" pitchFamily="18" charset="2"/>
              <a:buChar char="-"/>
            </a:pPr>
            <a:r>
              <a:rPr lang="de-DE" sz="1150" dirty="0">
                <a:latin typeface="Univers 47 CondensedLight" panose="00000400000000000000"/>
              </a:rPr>
              <a:t>der </a:t>
            </a:r>
            <a:r>
              <a:rPr lang="de-DE" sz="1150" b="1" dirty="0">
                <a:latin typeface="Univers 47 CondensedLight" panose="00000400000000000000"/>
              </a:rPr>
              <a:t>infrastrukturelle/den Transport betreffende Teil</a:t>
            </a:r>
            <a:r>
              <a:rPr lang="de-DE" sz="1150" dirty="0">
                <a:latin typeface="Univers 47 CondensedLight" panose="00000400000000000000"/>
              </a:rPr>
              <a:t> der Operation sieht die Modernisierung des Zugbahnhofs und die Verlegung der Schiene im Zentrum vor; </a:t>
            </a:r>
          </a:p>
          <a:p>
            <a:r>
              <a:rPr lang="de-DE" sz="1150" dirty="0">
                <a:latin typeface="Univers 47 CondensedLight" panose="00000400000000000000"/>
              </a:rPr>
              <a:t>− die </a:t>
            </a:r>
            <a:r>
              <a:rPr lang="de-DE" sz="1150" b="1" dirty="0">
                <a:latin typeface="Univers 47 CondensedLight" panose="00000400000000000000"/>
              </a:rPr>
              <a:t>immobilienbezogene Komponente</a:t>
            </a:r>
            <a:r>
              <a:rPr lang="de-DE" sz="1150" dirty="0">
                <a:latin typeface="Univers 47 CondensedLight" panose="00000400000000000000"/>
              </a:rPr>
              <a:t> des Projekts sieht die Verwirklichung einer Reihe von polyfunktionalen Bezirken gemischter Zweckbestimmung (größtenteils Wohnbau) vor, die überwiegend auf dem alten Gleisstrang errichtet werden;</a:t>
            </a:r>
          </a:p>
          <a:p>
            <a:r>
              <a:rPr lang="de-DE" sz="1150" dirty="0">
                <a:latin typeface="Univers 47 CondensedLight" panose="00000400000000000000"/>
              </a:rPr>
              <a:t>− Der </a:t>
            </a:r>
            <a:r>
              <a:rPr lang="de-DE" sz="1150" b="1" dirty="0">
                <a:latin typeface="Univers 47 CondensedLight" panose="00000400000000000000"/>
              </a:rPr>
              <a:t>Umwandlungsprozess</a:t>
            </a:r>
            <a:r>
              <a:rPr lang="de-DE" sz="1150" dirty="0">
                <a:latin typeface="Univers 47 CondensedLight" panose="00000400000000000000"/>
              </a:rPr>
              <a:t> sieht die Aufwertung des Stadtzentrums und die Errichtung neuer Räume und Dienste für die Stadt vor.</a:t>
            </a:r>
          </a:p>
          <a:p>
            <a:r>
              <a:rPr lang="de-DE" sz="1150" dirty="0">
                <a:latin typeface="Univers 47 CondensedLight" panose="00000400000000000000"/>
              </a:rPr>
              <a:t>— Derzeit ist die Besitzsituation der Operation komplex, da einige Flächen sich im Eigentum von FS befinden, andere Flächen der Stadt und dem Land gehören und wieder andere private Eigentümer haben. Der Entwicklungsplan sieht vor, dass ARBO die betreffenden Flächen erhebt, um in der Folge den obengenannten Umwandlungsprozess einzuleiten.  </a:t>
            </a:r>
          </a:p>
          <a:p>
            <a:pPr marL="171450" indent="-171450">
              <a:buFont typeface="Symbol" panose="05050102010706020507" pitchFamily="18" charset="2"/>
              <a:buChar char="-"/>
            </a:pPr>
            <a:r>
              <a:rPr lang="de-DE" sz="1150" dirty="0">
                <a:latin typeface="Univers 47 CondensedLight" panose="00000400000000000000"/>
              </a:rPr>
              <a:t>  Das Projekt sieht </a:t>
            </a:r>
            <a:r>
              <a:rPr lang="de-DE" sz="1150" b="1" dirty="0">
                <a:latin typeface="Univers 47 CondensedLight" panose="00000400000000000000"/>
              </a:rPr>
              <a:t>drei funktionale Makrobaulose</a:t>
            </a:r>
            <a:r>
              <a:rPr lang="de-DE" sz="1150" dirty="0">
                <a:latin typeface="Univers 47 CondensedLight" panose="00000400000000000000"/>
              </a:rPr>
              <a:t> vor:</a:t>
            </a:r>
          </a:p>
          <a:p>
            <a:pPr marL="171450" indent="-171450">
              <a:buFont typeface="Symbol" panose="05050102010706020507" pitchFamily="18" charset="2"/>
              <a:buChar char="-"/>
            </a:pPr>
            <a:r>
              <a:rPr lang="de-DE" sz="1150" dirty="0">
                <a:latin typeface="Univers 47 CondensedLight" panose="00000400000000000000"/>
              </a:rPr>
              <a:t>  das </a:t>
            </a:r>
            <a:r>
              <a:rPr lang="de-DE" sz="1150" b="1" dirty="0">
                <a:latin typeface="Univers 47 CondensedLight" panose="00000400000000000000"/>
              </a:rPr>
              <a:t>MBL 1</a:t>
            </a:r>
            <a:r>
              <a:rPr lang="de-DE" sz="1150" dirty="0">
                <a:latin typeface="Univers 47 CondensedLight" panose="00000400000000000000"/>
              </a:rPr>
              <a:t> betrifft die Wohn-, Handwerker- und</a:t>
            </a:r>
          </a:p>
          <a:p>
            <a:r>
              <a:rPr lang="de-DE" sz="1150" dirty="0">
                <a:latin typeface="Univers 47 CondensedLight" panose="00000400000000000000"/>
              </a:rPr>
              <a:t>       Produktionsbezirke;</a:t>
            </a:r>
          </a:p>
          <a:p>
            <a:pPr marL="171450" indent="-171450">
              <a:buFont typeface="Symbol" panose="05050102010706020507" pitchFamily="18" charset="2"/>
              <a:buChar char="-"/>
            </a:pPr>
            <a:r>
              <a:rPr lang="de-DE" sz="1150" dirty="0">
                <a:latin typeface="Univers 47 CondensedLight" panose="00000400000000000000"/>
              </a:rPr>
              <a:t> das </a:t>
            </a:r>
            <a:r>
              <a:rPr lang="de-DE" sz="1150" b="1" dirty="0">
                <a:latin typeface="Univers 47 CondensedLight" panose="00000400000000000000"/>
              </a:rPr>
              <a:t>MBL 2</a:t>
            </a:r>
            <a:r>
              <a:rPr lang="de-DE" sz="1150" dirty="0">
                <a:latin typeface="Univers 47 CondensedLight" panose="00000400000000000000"/>
              </a:rPr>
              <a:t> die Dienstleistungen und den Tertiärbereich; </a:t>
            </a:r>
          </a:p>
          <a:p>
            <a:pPr marL="171450" indent="-171450">
              <a:buFont typeface="Symbol" panose="05050102010706020507" pitchFamily="18" charset="2"/>
              <a:buChar char="-"/>
            </a:pPr>
            <a:r>
              <a:rPr lang="de-DE" sz="1150" dirty="0">
                <a:latin typeface="Univers 47 CondensedLight" panose="00000400000000000000"/>
              </a:rPr>
              <a:t> das </a:t>
            </a:r>
            <a:r>
              <a:rPr lang="de-DE" sz="1150" b="1" dirty="0">
                <a:latin typeface="Univers 47 CondensedLight" panose="00000400000000000000"/>
              </a:rPr>
              <a:t>MBL 3</a:t>
            </a:r>
            <a:r>
              <a:rPr lang="de-DE" sz="1150" dirty="0">
                <a:latin typeface="Univers 47 CondensedLight" panose="00000400000000000000"/>
              </a:rPr>
              <a:t> den Wohnbereich und die Dienstleistungen.</a:t>
            </a:r>
          </a:p>
          <a:p>
            <a:r>
              <a:rPr lang="de-DE" sz="1150" dirty="0">
                <a:latin typeface="Univers 47 CondensedLight" panose="00000400000000000000"/>
              </a:rPr>
              <a:t> </a:t>
            </a:r>
          </a:p>
          <a:p>
            <a:endParaRPr lang="de-DE" sz="1100" dirty="0">
              <a:latin typeface="Univers 47 CondensedLight" panose="00000400000000000000"/>
            </a:endParaRPr>
          </a:p>
        </p:txBody>
      </p:sp>
    </p:spTree>
    <p:extLst>
      <p:ext uri="{BB962C8B-B14F-4D97-AF65-F5344CB8AC3E}">
        <p14:creationId xmlns:p14="http://schemas.microsoft.com/office/powerpoint/2010/main" val="252824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hidden="1"/>
          <p:cNvGraphicFramePr>
            <a:graphicFrameLocks noChangeAspect="1"/>
          </p:cNvGraphicFramePr>
          <p:nvPr>
            <p:custDataLst>
              <p:tags r:id="rId2"/>
            </p:custDataLst>
            <p:extLst>
              <p:ext uri="{D42A27DB-BD31-4B8C-83A1-F6EECF244321}">
                <p14:modId xmlns:p14="http://schemas.microsoft.com/office/powerpoint/2010/main" val="305726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581" name="Diapositiva think-cell" r:id="rId6" imgW="360" imgH="360" progId="TCLayout.ActiveDocument.1">
                  <p:embed/>
                </p:oleObj>
              </mc:Choice>
              <mc:Fallback>
                <p:oleObj name="Diapositiva think-cell"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ttangolo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70000"/>
              </a:lnSpc>
              <a:spcBef>
                <a:spcPct val="0"/>
              </a:spcBef>
              <a:spcAft>
                <a:spcPct val="0"/>
              </a:spcAft>
            </a:pPr>
            <a:endParaRPr lang="it-IT" sz="5400" dirty="0">
              <a:latin typeface="KPMG Extralight" panose="020B0303030202040204" pitchFamily="34" charset="0"/>
              <a:sym typeface="KPMG Extralight" panose="020B0303030202040204" pitchFamily="34" charset="0"/>
            </a:endParaRPr>
          </a:p>
        </p:txBody>
      </p:sp>
      <p:sp>
        <p:nvSpPr>
          <p:cNvPr id="178" name="Titolo 5"/>
          <p:cNvSpPr txBox="1">
            <a:spLocks/>
          </p:cNvSpPr>
          <p:nvPr/>
        </p:nvSpPr>
        <p:spPr>
          <a:xfrm>
            <a:off x="614478" y="89407"/>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kern="0" dirty="0">
                <a:solidFill>
                  <a:srgbClr val="002060"/>
                </a:solidFill>
                <a:latin typeface="KPMG Extralight" panose="020B0303030202040204" pitchFamily="34" charset="0"/>
              </a:rPr>
              <a:t>Projektflächen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Urbanistische Daten</a:t>
            </a:r>
          </a:p>
        </p:txBody>
      </p:sp>
      <p:sp>
        <p:nvSpPr>
          <p:cNvPr id="74" name="AutoShape 39"/>
          <p:cNvSpPr>
            <a:spLocks noChangeArrowheads="1"/>
          </p:cNvSpPr>
          <p:nvPr/>
        </p:nvSpPr>
        <p:spPr bwMode="auto">
          <a:xfrm>
            <a:off x="634436" y="1109125"/>
            <a:ext cx="9113332" cy="659155"/>
          </a:xfrm>
          <a:prstGeom prst="homePlate">
            <a:avLst>
              <a:gd name="adj" fmla="val 0"/>
            </a:avLst>
          </a:prstGeom>
          <a:noFill/>
          <a:ln w="9525">
            <a:noFill/>
            <a:miter lim="800000"/>
            <a:headEnd/>
            <a:tailEnd/>
          </a:ln>
          <a:effectLst/>
        </p:spPr>
        <p:txBody>
          <a:bodyPr wrap="square" anchor="t">
            <a:spAutoFit/>
          </a:bodyPr>
          <a:lstStyle/>
          <a:p>
            <a:pPr>
              <a:spcBef>
                <a:spcPts val="150"/>
              </a:spcBef>
              <a:spcAft>
                <a:spcPts val="150"/>
              </a:spcAft>
            </a:pPr>
            <a:r>
              <a:rPr lang="de-DE" sz="1150" dirty="0">
                <a:latin typeface="Univers 47 CondensedLight" panose="00000400000000000000"/>
              </a:rPr>
              <a:t>Der Finanz- und Wirtschaftsplan wurde hinsichtlich einer Basisdimensionierung der Flächen erstellt, welche die Bestimmungen des PSU beinhaltet.   Insbesondere basiert der Finanz- und Wirtschaftsplan laut DFB auf einer Dimensionierung von 1.259.500 m³.</a:t>
            </a:r>
          </a:p>
          <a:p>
            <a:pPr>
              <a:spcBef>
                <a:spcPts val="150"/>
              </a:spcBef>
              <a:spcAft>
                <a:spcPts val="150"/>
              </a:spcAft>
            </a:pPr>
            <a:endParaRPr lang="it-IT" sz="1050" dirty="0">
              <a:latin typeface="Univers 47 CondensedLight" panose="00000400000000000000"/>
            </a:endParaRPr>
          </a:p>
        </p:txBody>
      </p:sp>
      <p:grpSp>
        <p:nvGrpSpPr>
          <p:cNvPr id="5" name="Gruppo 4"/>
          <p:cNvGrpSpPr/>
          <p:nvPr/>
        </p:nvGrpSpPr>
        <p:grpSpPr>
          <a:xfrm>
            <a:off x="598452" y="1939757"/>
            <a:ext cx="9190576" cy="2982656"/>
            <a:chOff x="598452" y="2248910"/>
            <a:chExt cx="9190576" cy="2982656"/>
          </a:xfrm>
        </p:grpSpPr>
        <p:sp>
          <p:nvSpPr>
            <p:cNvPr id="63" name="AutoShape 39"/>
            <p:cNvSpPr>
              <a:spLocks noChangeArrowheads="1"/>
            </p:cNvSpPr>
            <p:nvPr/>
          </p:nvSpPr>
          <p:spPr bwMode="auto">
            <a:xfrm>
              <a:off x="598452" y="2687038"/>
              <a:ext cx="9154592"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64" name="AutoShape 39"/>
            <p:cNvSpPr>
              <a:spLocks noChangeArrowheads="1"/>
            </p:cNvSpPr>
            <p:nvPr/>
          </p:nvSpPr>
          <p:spPr bwMode="auto">
            <a:xfrm>
              <a:off x="598452" y="3328584"/>
              <a:ext cx="9154592"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65" name="AutoShape 39"/>
            <p:cNvSpPr>
              <a:spLocks noChangeArrowheads="1"/>
            </p:cNvSpPr>
            <p:nvPr/>
          </p:nvSpPr>
          <p:spPr bwMode="auto">
            <a:xfrm>
              <a:off x="634436" y="3986175"/>
              <a:ext cx="9154592"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66" name="AutoShape 39"/>
            <p:cNvSpPr>
              <a:spLocks noChangeArrowheads="1"/>
            </p:cNvSpPr>
            <p:nvPr/>
          </p:nvSpPr>
          <p:spPr bwMode="auto">
            <a:xfrm>
              <a:off x="598452" y="4627721"/>
              <a:ext cx="9154592" cy="230400"/>
            </a:xfrm>
            <a:prstGeom prst="homePlate">
              <a:avLst>
                <a:gd name="adj" fmla="val 0"/>
              </a:avLst>
            </a:prstGeom>
            <a:solidFill>
              <a:schemeClr val="bg1">
                <a:lumMod val="75000"/>
                <a:alpha val="67000"/>
              </a:schemeClr>
            </a:solidFill>
            <a:ln w="9525">
              <a:noFill/>
              <a:miter lim="800000"/>
              <a:headEnd/>
              <a:tailEnd/>
            </a:ln>
            <a:effectLst/>
          </p:spPr>
          <p:txBody>
            <a:bodyPr wrap="square" anchor="ctr">
              <a:spAutoFit/>
            </a:bodyPr>
            <a:lstStyle/>
            <a:p>
              <a:pPr algn="ctr" defTabSz="914400"/>
              <a:endParaRPr lang="it-IT" sz="900" b="1" dirty="0">
                <a:solidFill>
                  <a:srgbClr val="00338D"/>
                </a:solidFill>
                <a:latin typeface="Univers 47 CondensedLight" panose="00000400000000000000" pitchFamily="2" charset="0"/>
                <a:cs typeface="Arial" pitchFamily="34" charset="0"/>
              </a:endParaRPr>
            </a:p>
          </p:txBody>
        </p:sp>
        <p:sp>
          <p:nvSpPr>
            <p:cNvPr id="12" name="Rettangolo 63"/>
            <p:cNvSpPr/>
            <p:nvPr/>
          </p:nvSpPr>
          <p:spPr>
            <a:xfrm>
              <a:off x="603846" y="2248910"/>
              <a:ext cx="2761359" cy="360000"/>
            </a:xfrm>
            <a:prstGeom prst="rect">
              <a:avLst/>
            </a:prstGeom>
            <a:noFill/>
            <a:ln w="12700" cap="rnd" cmpd="sng" algn="ctr">
              <a:noFill/>
              <a:prstDash val="solid"/>
            </a:ln>
            <a:effectLst/>
          </p:spPr>
          <p:txBody>
            <a:bodyPr vert="horz" rtlCol="0" anchor="ctr"/>
            <a:lstStyle/>
            <a:p>
              <a:pPr defTabSz="914400"/>
              <a:r>
                <a:rPr lang="it-IT" sz="1200" b="1" i="1" dirty="0">
                  <a:solidFill>
                    <a:srgbClr val="00338D"/>
                  </a:solidFill>
                  <a:effectLst/>
                  <a:latin typeface="Univers 47 CondensedLight" panose="00000400000000000000" pitchFamily="2" charset="0"/>
                </a:rPr>
                <a:t>Gesamt nach Bestimmungszweck (m</a:t>
              </a:r>
              <a:r>
                <a:rPr lang="it-IT" sz="1200" b="1" i="1" baseline="30000" dirty="0">
                  <a:solidFill>
                    <a:srgbClr val="00338D"/>
                  </a:solidFill>
                  <a:effectLst/>
                  <a:latin typeface="Univers 47 CondensedLight" panose="00000400000000000000" pitchFamily="2" charset="0"/>
                </a:rPr>
                <a:t>3</a:t>
              </a:r>
              <a:r>
                <a:rPr lang="it-IT" sz="1200" b="1" i="1" dirty="0">
                  <a:solidFill>
                    <a:srgbClr val="00338D"/>
                  </a:solidFill>
                  <a:effectLst/>
                  <a:latin typeface="Univers 47 CondensedLight" panose="00000400000000000000" pitchFamily="2" charset="0"/>
                </a:rPr>
                <a:t>)</a:t>
              </a:r>
            </a:p>
          </p:txBody>
        </p:sp>
        <p:sp>
          <p:nvSpPr>
            <p:cNvPr id="13" name="AutoShape 39"/>
            <p:cNvSpPr>
              <a:spLocks noChangeArrowheads="1"/>
            </p:cNvSpPr>
            <p:nvPr/>
          </p:nvSpPr>
          <p:spPr bwMode="auto">
            <a:xfrm>
              <a:off x="603846" y="2681937"/>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Wohnbau</a:t>
              </a:r>
            </a:p>
          </p:txBody>
        </p:sp>
        <p:sp>
          <p:nvSpPr>
            <p:cNvPr id="14" name="AutoShape 39"/>
            <p:cNvSpPr>
              <a:spLocks noChangeArrowheads="1"/>
            </p:cNvSpPr>
            <p:nvPr/>
          </p:nvSpPr>
          <p:spPr bwMode="auto">
            <a:xfrm>
              <a:off x="603846" y="3004465"/>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Tourismus</a:t>
              </a:r>
            </a:p>
          </p:txBody>
        </p:sp>
        <p:sp>
          <p:nvSpPr>
            <p:cNvPr id="15" name="AutoShape 39"/>
            <p:cNvSpPr>
              <a:spLocks noChangeArrowheads="1"/>
            </p:cNvSpPr>
            <p:nvPr/>
          </p:nvSpPr>
          <p:spPr bwMode="auto">
            <a:xfrm>
              <a:off x="3607345" y="2681937"/>
              <a:ext cx="2398011"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30%  des PSU-Volumens – 376.714</a:t>
              </a:r>
            </a:p>
          </p:txBody>
        </p:sp>
        <p:sp>
          <p:nvSpPr>
            <p:cNvPr id="16" name="AutoShape 39"/>
            <p:cNvSpPr>
              <a:spLocks noChangeArrowheads="1"/>
            </p:cNvSpPr>
            <p:nvPr/>
          </p:nvSpPr>
          <p:spPr bwMode="auto">
            <a:xfrm>
              <a:off x="603846" y="3326993"/>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Werkstätten/Atelier</a:t>
              </a:r>
            </a:p>
          </p:txBody>
        </p:sp>
        <p:sp>
          <p:nvSpPr>
            <p:cNvPr id="17" name="Rettangolo 63"/>
            <p:cNvSpPr/>
            <p:nvPr/>
          </p:nvSpPr>
          <p:spPr>
            <a:xfrm>
              <a:off x="3607345" y="2248910"/>
              <a:ext cx="2398011"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Richtwerte laut Plan</a:t>
              </a:r>
            </a:p>
          </p:txBody>
        </p:sp>
        <p:sp>
          <p:nvSpPr>
            <p:cNvPr id="18" name="AutoShape 39"/>
            <p:cNvSpPr>
              <a:spLocks noChangeArrowheads="1"/>
            </p:cNvSpPr>
            <p:nvPr/>
          </p:nvSpPr>
          <p:spPr bwMode="auto">
            <a:xfrm>
              <a:off x="3607345" y="3004465"/>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4% </a:t>
              </a:r>
              <a:r>
                <a:rPr lang="it-IT" sz="1000" kern="0" dirty="0">
                  <a:solidFill>
                    <a:srgbClr val="00338D"/>
                  </a:solidFill>
                  <a:latin typeface="Univers 47 CondensedLight" panose="00000400000000000000" pitchFamily="2" charset="0"/>
                  <a:cs typeface="Arial" pitchFamily="34" charset="0"/>
                </a:rPr>
                <a:t>des PSU-Volumens </a:t>
              </a:r>
              <a:r>
                <a:rPr lang="en-US" sz="1000" kern="0" dirty="0">
                  <a:solidFill>
                    <a:srgbClr val="00338D"/>
                  </a:solidFill>
                  <a:latin typeface="Univers 47 CondensedLight" panose="00000400000000000000" pitchFamily="2" charset="0"/>
                  <a:cs typeface="Arial" pitchFamily="34" charset="0"/>
                </a:rPr>
                <a:t>–     46.702</a:t>
              </a:r>
            </a:p>
          </p:txBody>
        </p:sp>
        <p:sp>
          <p:nvSpPr>
            <p:cNvPr id="19" name="AutoShape 39"/>
            <p:cNvSpPr>
              <a:spLocks noChangeArrowheads="1"/>
            </p:cNvSpPr>
            <p:nvPr/>
          </p:nvSpPr>
          <p:spPr bwMode="auto">
            <a:xfrm>
              <a:off x="3607345" y="3326993"/>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4% </a:t>
              </a:r>
              <a:r>
                <a:rPr lang="it-IT" sz="1000" kern="0" dirty="0">
                  <a:solidFill>
                    <a:srgbClr val="00338D"/>
                  </a:solidFill>
                  <a:latin typeface="Univers 47 CondensedLight" panose="00000400000000000000" pitchFamily="2" charset="0"/>
                  <a:cs typeface="Arial" pitchFamily="34" charset="0"/>
                </a:rPr>
                <a:t>des PSU-Volumens</a:t>
              </a:r>
              <a:r>
                <a:rPr lang="en-US" sz="1000" kern="0" dirty="0">
                  <a:solidFill>
                    <a:srgbClr val="00338D"/>
                  </a:solidFill>
                  <a:latin typeface="Univers 47 CondensedLight" panose="00000400000000000000" pitchFamily="2" charset="0"/>
                  <a:cs typeface="Arial" pitchFamily="34" charset="0"/>
                </a:rPr>
                <a:t>–      54.611</a:t>
              </a:r>
            </a:p>
          </p:txBody>
        </p:sp>
        <p:cxnSp>
          <p:nvCxnSpPr>
            <p:cNvPr id="20" name="Connettore 1 19"/>
            <p:cNvCxnSpPr/>
            <p:nvPr/>
          </p:nvCxnSpPr>
          <p:spPr>
            <a:xfrm>
              <a:off x="603846" y="2567302"/>
              <a:ext cx="2761359"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cxnSp>
          <p:nvCxnSpPr>
            <p:cNvPr id="21" name="Connettore 1 20"/>
            <p:cNvCxnSpPr/>
            <p:nvPr/>
          </p:nvCxnSpPr>
          <p:spPr>
            <a:xfrm>
              <a:off x="3607345" y="2567302"/>
              <a:ext cx="2398011"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22" name="AutoShape 39"/>
            <p:cNvSpPr>
              <a:spLocks noChangeArrowheads="1"/>
            </p:cNvSpPr>
            <p:nvPr/>
          </p:nvSpPr>
          <p:spPr bwMode="auto">
            <a:xfrm>
              <a:off x="603846" y="3649521"/>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Dienstleistung und Verwaltung</a:t>
              </a:r>
            </a:p>
          </p:txBody>
        </p:sp>
        <p:sp>
          <p:nvSpPr>
            <p:cNvPr id="23" name="AutoShape 39"/>
            <p:cNvSpPr>
              <a:spLocks noChangeArrowheads="1"/>
            </p:cNvSpPr>
            <p:nvPr/>
          </p:nvSpPr>
          <p:spPr bwMode="auto">
            <a:xfrm>
              <a:off x="3607345" y="3649521"/>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13% </a:t>
              </a:r>
              <a:r>
                <a:rPr lang="it-IT" sz="1000" kern="0" dirty="0">
                  <a:solidFill>
                    <a:srgbClr val="00338D"/>
                  </a:solidFill>
                  <a:latin typeface="Univers 47 CondensedLight" panose="00000400000000000000" pitchFamily="2" charset="0"/>
                  <a:cs typeface="Arial" pitchFamily="34" charset="0"/>
                </a:rPr>
                <a:t>des PSU-Volumens</a:t>
              </a:r>
              <a:r>
                <a:rPr lang="en-US" sz="1000" kern="0" dirty="0">
                  <a:solidFill>
                    <a:srgbClr val="00338D"/>
                  </a:solidFill>
                  <a:latin typeface="Univers 47 CondensedLight" panose="00000400000000000000" pitchFamily="2" charset="0"/>
                  <a:cs typeface="Arial" pitchFamily="34" charset="0"/>
                </a:rPr>
                <a:t>– 159.059</a:t>
              </a:r>
            </a:p>
          </p:txBody>
        </p:sp>
        <p:sp>
          <p:nvSpPr>
            <p:cNvPr id="29" name="AutoShape 39"/>
            <p:cNvSpPr>
              <a:spLocks noChangeArrowheads="1"/>
            </p:cNvSpPr>
            <p:nvPr/>
          </p:nvSpPr>
          <p:spPr bwMode="auto">
            <a:xfrm>
              <a:off x="603846" y="3972049"/>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Handel</a:t>
              </a:r>
            </a:p>
          </p:txBody>
        </p:sp>
        <p:sp>
          <p:nvSpPr>
            <p:cNvPr id="30" name="AutoShape 39"/>
            <p:cNvSpPr>
              <a:spLocks noChangeArrowheads="1"/>
            </p:cNvSpPr>
            <p:nvPr/>
          </p:nvSpPr>
          <p:spPr bwMode="auto">
            <a:xfrm>
              <a:off x="603846" y="4294577"/>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Öffentliche Dienste und Einrichtungen</a:t>
              </a:r>
            </a:p>
          </p:txBody>
        </p:sp>
        <p:sp>
          <p:nvSpPr>
            <p:cNvPr id="31" name="AutoShape 39"/>
            <p:cNvSpPr>
              <a:spLocks noChangeArrowheads="1"/>
            </p:cNvSpPr>
            <p:nvPr/>
          </p:nvSpPr>
          <p:spPr bwMode="auto">
            <a:xfrm>
              <a:off x="3607345" y="3972049"/>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10% </a:t>
              </a:r>
              <a:r>
                <a:rPr lang="it-IT" sz="1000" kern="0" dirty="0">
                  <a:solidFill>
                    <a:srgbClr val="00338D"/>
                  </a:solidFill>
                  <a:latin typeface="Univers 47 CondensedLight" panose="00000400000000000000" pitchFamily="2" charset="0"/>
                  <a:cs typeface="Arial" pitchFamily="34" charset="0"/>
                </a:rPr>
                <a:t>des PSU-Volumens</a:t>
              </a:r>
              <a:r>
                <a:rPr lang="en-US" sz="1000" kern="0" dirty="0">
                  <a:solidFill>
                    <a:srgbClr val="00338D"/>
                  </a:solidFill>
                  <a:latin typeface="Univers 47 CondensedLight" panose="00000400000000000000" pitchFamily="2" charset="0"/>
                  <a:cs typeface="Arial" pitchFamily="34" charset="0"/>
                </a:rPr>
                <a:t>– 122.082</a:t>
              </a:r>
            </a:p>
          </p:txBody>
        </p:sp>
        <p:sp>
          <p:nvSpPr>
            <p:cNvPr id="32" name="AutoShape 39"/>
            <p:cNvSpPr>
              <a:spLocks noChangeArrowheads="1"/>
            </p:cNvSpPr>
            <p:nvPr/>
          </p:nvSpPr>
          <p:spPr bwMode="auto">
            <a:xfrm>
              <a:off x="603846" y="4617105"/>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Mobilitätsdienste</a:t>
              </a:r>
            </a:p>
          </p:txBody>
        </p:sp>
        <p:sp>
          <p:nvSpPr>
            <p:cNvPr id="33" name="AutoShape 39"/>
            <p:cNvSpPr>
              <a:spLocks noChangeArrowheads="1"/>
            </p:cNvSpPr>
            <p:nvPr/>
          </p:nvSpPr>
          <p:spPr bwMode="auto">
            <a:xfrm>
              <a:off x="3607345" y="4294577"/>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21% </a:t>
              </a:r>
              <a:r>
                <a:rPr lang="it-IT" sz="1000" kern="0" dirty="0">
                  <a:solidFill>
                    <a:srgbClr val="00338D"/>
                  </a:solidFill>
                  <a:latin typeface="Univers 47 CondensedLight" panose="00000400000000000000" pitchFamily="2" charset="0"/>
                  <a:cs typeface="Arial" pitchFamily="34" charset="0"/>
                </a:rPr>
                <a:t>des PSU-Volumens</a:t>
              </a:r>
              <a:r>
                <a:rPr lang="en-US" sz="1000" kern="0" dirty="0">
                  <a:solidFill>
                    <a:srgbClr val="00338D"/>
                  </a:solidFill>
                  <a:latin typeface="Univers 47 CondensedLight" panose="00000400000000000000" pitchFamily="2" charset="0"/>
                  <a:cs typeface="Arial" pitchFamily="34" charset="0"/>
                </a:rPr>
                <a:t>– 264.512</a:t>
              </a:r>
            </a:p>
          </p:txBody>
        </p:sp>
        <p:sp>
          <p:nvSpPr>
            <p:cNvPr id="34" name="AutoShape 39"/>
            <p:cNvSpPr>
              <a:spLocks noChangeArrowheads="1"/>
            </p:cNvSpPr>
            <p:nvPr/>
          </p:nvSpPr>
          <p:spPr bwMode="auto">
            <a:xfrm>
              <a:off x="3607345" y="4617105"/>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3% </a:t>
              </a:r>
              <a:r>
                <a:rPr lang="it-IT" sz="1000" kern="0" dirty="0">
                  <a:solidFill>
                    <a:srgbClr val="00338D"/>
                  </a:solidFill>
                  <a:latin typeface="Univers 47 CondensedLight" panose="00000400000000000000" pitchFamily="2" charset="0"/>
                  <a:cs typeface="Arial" pitchFamily="34" charset="0"/>
                </a:rPr>
                <a:t>des PSU-Volumens</a:t>
              </a:r>
              <a:r>
                <a:rPr lang="en-US" sz="1000" kern="0" dirty="0">
                  <a:solidFill>
                    <a:srgbClr val="00338D"/>
                  </a:solidFill>
                  <a:latin typeface="Univers 47 CondensedLight" panose="00000400000000000000" pitchFamily="2" charset="0"/>
                  <a:cs typeface="Arial" pitchFamily="34" charset="0"/>
                </a:rPr>
                <a:t>–      43.523</a:t>
              </a:r>
            </a:p>
          </p:txBody>
        </p:sp>
        <p:sp>
          <p:nvSpPr>
            <p:cNvPr id="35" name="AutoShape 39"/>
            <p:cNvSpPr>
              <a:spLocks noChangeArrowheads="1"/>
            </p:cNvSpPr>
            <p:nvPr/>
          </p:nvSpPr>
          <p:spPr bwMode="auto">
            <a:xfrm>
              <a:off x="603846" y="4939633"/>
              <a:ext cx="2761359" cy="253916"/>
            </a:xfrm>
            <a:prstGeom prst="homePlate">
              <a:avLst>
                <a:gd name="adj" fmla="val 0"/>
              </a:avLst>
            </a:prstGeom>
            <a:noFill/>
            <a:ln w="9525">
              <a:noFill/>
              <a:miter lim="800000"/>
              <a:headEnd/>
              <a:tailEnd/>
            </a:ln>
            <a:effectLst/>
          </p:spPr>
          <p:txBody>
            <a:bodyPr wrap="square" anchor="ctr">
              <a:spAutoFit/>
            </a:bodyPr>
            <a:lstStyle/>
            <a:p>
              <a:pPr defTabSz="914400"/>
              <a:r>
                <a:rPr lang="it-IT" sz="1050" b="1" i="1" dirty="0">
                  <a:solidFill>
                    <a:srgbClr val="00338D"/>
                  </a:solidFill>
                  <a:latin typeface="Univers 47 CondensedLight" panose="00000400000000000000" pitchFamily="2" charset="0"/>
                  <a:cs typeface="Arial" pitchFamily="34" charset="0"/>
                </a:rPr>
                <a:t>Produktion</a:t>
              </a:r>
            </a:p>
          </p:txBody>
        </p:sp>
        <p:sp>
          <p:nvSpPr>
            <p:cNvPr id="36" name="AutoShape 39"/>
            <p:cNvSpPr>
              <a:spLocks noChangeArrowheads="1"/>
            </p:cNvSpPr>
            <p:nvPr/>
          </p:nvSpPr>
          <p:spPr bwMode="auto">
            <a:xfrm>
              <a:off x="3607345" y="4939633"/>
              <a:ext cx="2398011" cy="246221"/>
            </a:xfrm>
            <a:prstGeom prst="homePlate">
              <a:avLst>
                <a:gd name="adj" fmla="val 0"/>
              </a:avLst>
            </a:prstGeom>
            <a:noFill/>
            <a:ln w="9525">
              <a:noFill/>
              <a:miter lim="800000"/>
              <a:headEnd/>
              <a:tailEnd/>
            </a:ln>
            <a:effectLst/>
          </p:spPr>
          <p:txBody>
            <a:bodyPr wrap="square" anchor="ctr">
              <a:spAutoFit/>
            </a:bodyPr>
            <a:lstStyle/>
            <a:p>
              <a:pPr lvl="0" algn="ctr" defTabSz="914400">
                <a:defRPr/>
              </a:pPr>
              <a:r>
                <a:rPr lang="en-US" sz="1000" kern="0" dirty="0">
                  <a:solidFill>
                    <a:srgbClr val="00338D"/>
                  </a:solidFill>
                  <a:latin typeface="Univers 47 CondensedLight" panose="00000400000000000000" pitchFamily="2" charset="0"/>
                  <a:cs typeface="Arial" pitchFamily="34" charset="0"/>
                </a:rPr>
                <a:t>15% </a:t>
              </a:r>
              <a:r>
                <a:rPr lang="it-IT" sz="1000" kern="0" dirty="0">
                  <a:solidFill>
                    <a:srgbClr val="00338D"/>
                  </a:solidFill>
                  <a:latin typeface="Univers 47 CondensedLight" panose="00000400000000000000" pitchFamily="2" charset="0"/>
                  <a:cs typeface="Arial" pitchFamily="34" charset="0"/>
                </a:rPr>
                <a:t>des PSU-Volumens</a:t>
              </a:r>
              <a:r>
                <a:rPr lang="en-US" sz="1000" kern="0" dirty="0">
                  <a:solidFill>
                    <a:srgbClr val="00338D"/>
                  </a:solidFill>
                  <a:latin typeface="Univers 47 CondensedLight" panose="00000400000000000000" pitchFamily="2" charset="0"/>
                  <a:cs typeface="Arial" pitchFamily="34" charset="0"/>
                </a:rPr>
                <a:t>– 192.297</a:t>
              </a:r>
            </a:p>
          </p:txBody>
        </p:sp>
        <p:sp>
          <p:nvSpPr>
            <p:cNvPr id="38" name="AutoShape 39"/>
            <p:cNvSpPr>
              <a:spLocks noChangeArrowheads="1"/>
            </p:cNvSpPr>
            <p:nvPr/>
          </p:nvSpPr>
          <p:spPr bwMode="auto">
            <a:xfrm>
              <a:off x="6247496" y="2681937"/>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327.470</a:t>
              </a:r>
            </a:p>
          </p:txBody>
        </p:sp>
        <p:sp>
          <p:nvSpPr>
            <p:cNvPr id="39" name="Rettangolo 63"/>
            <p:cNvSpPr/>
            <p:nvPr/>
          </p:nvSpPr>
          <p:spPr>
            <a:xfrm>
              <a:off x="6247496" y="2248910"/>
              <a:ext cx="1641153"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effectLst/>
                  <a:latin typeface="Univers 47 CondensedLight" panose="00000400000000000000" pitchFamily="2" charset="0"/>
                </a:rPr>
                <a:t>Kubatur </a:t>
              </a:r>
              <a:r>
                <a:rPr lang="it-IT" sz="1200" b="1" i="1" dirty="0">
                  <a:solidFill>
                    <a:srgbClr val="00338D"/>
                  </a:solidFill>
                  <a:latin typeface="Univers 47 CondensedLight" panose="00000400000000000000" pitchFamily="2" charset="0"/>
                </a:rPr>
                <a:t>m</a:t>
              </a:r>
              <a:r>
                <a:rPr lang="it-IT" sz="1200" b="1" i="1" dirty="0">
                  <a:solidFill>
                    <a:srgbClr val="00338D"/>
                  </a:solidFill>
                  <a:effectLst/>
                  <a:latin typeface="Univers 47 CondensedLight" panose="00000400000000000000" pitchFamily="2" charset="0"/>
                </a:rPr>
                <a:t>in. (m</a:t>
              </a:r>
              <a:r>
                <a:rPr lang="it-IT" sz="1200" b="1" i="1" baseline="30000" dirty="0">
                  <a:solidFill>
                    <a:srgbClr val="00338D"/>
                  </a:solidFill>
                  <a:effectLst/>
                  <a:latin typeface="Univers 47 CondensedLight" panose="00000400000000000000" pitchFamily="2" charset="0"/>
                </a:rPr>
                <a:t>3</a:t>
              </a:r>
              <a:r>
                <a:rPr lang="it-IT" sz="1200" b="1" i="1" dirty="0">
                  <a:solidFill>
                    <a:srgbClr val="00338D"/>
                  </a:solidFill>
                  <a:effectLst/>
                  <a:latin typeface="Univers 47 CondensedLight" panose="00000400000000000000" pitchFamily="2" charset="0"/>
                </a:rPr>
                <a:t>)</a:t>
              </a:r>
            </a:p>
          </p:txBody>
        </p:sp>
        <p:sp>
          <p:nvSpPr>
            <p:cNvPr id="40" name="AutoShape 39"/>
            <p:cNvSpPr>
              <a:spLocks noChangeArrowheads="1"/>
            </p:cNvSpPr>
            <p:nvPr/>
          </p:nvSpPr>
          <p:spPr bwMode="auto">
            <a:xfrm>
              <a:off x="6247496" y="3004465"/>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25.190</a:t>
              </a:r>
            </a:p>
          </p:txBody>
        </p:sp>
        <p:sp>
          <p:nvSpPr>
            <p:cNvPr id="41" name="AutoShape 39"/>
            <p:cNvSpPr>
              <a:spLocks noChangeArrowheads="1"/>
            </p:cNvSpPr>
            <p:nvPr/>
          </p:nvSpPr>
          <p:spPr bwMode="auto">
            <a:xfrm>
              <a:off x="6247496" y="3326993"/>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37.785</a:t>
              </a:r>
            </a:p>
          </p:txBody>
        </p:sp>
        <p:cxnSp>
          <p:nvCxnSpPr>
            <p:cNvPr id="42" name="Connettore 1 41"/>
            <p:cNvCxnSpPr/>
            <p:nvPr/>
          </p:nvCxnSpPr>
          <p:spPr>
            <a:xfrm>
              <a:off x="6247496" y="2567302"/>
              <a:ext cx="1641153"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43" name="AutoShape 39"/>
            <p:cNvSpPr>
              <a:spLocks noChangeArrowheads="1"/>
            </p:cNvSpPr>
            <p:nvPr/>
          </p:nvSpPr>
          <p:spPr bwMode="auto">
            <a:xfrm>
              <a:off x="6247496" y="3649521"/>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125.950</a:t>
              </a:r>
            </a:p>
          </p:txBody>
        </p:sp>
        <p:sp>
          <p:nvSpPr>
            <p:cNvPr id="45" name="AutoShape 39"/>
            <p:cNvSpPr>
              <a:spLocks noChangeArrowheads="1"/>
            </p:cNvSpPr>
            <p:nvPr/>
          </p:nvSpPr>
          <p:spPr bwMode="auto">
            <a:xfrm>
              <a:off x="6247496" y="3972049"/>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62.975</a:t>
              </a:r>
            </a:p>
          </p:txBody>
        </p:sp>
        <p:sp>
          <p:nvSpPr>
            <p:cNvPr id="46" name="AutoShape 39"/>
            <p:cNvSpPr>
              <a:spLocks noChangeArrowheads="1"/>
            </p:cNvSpPr>
            <p:nvPr/>
          </p:nvSpPr>
          <p:spPr bwMode="auto">
            <a:xfrm>
              <a:off x="6247496" y="4294577"/>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125.950</a:t>
              </a:r>
            </a:p>
          </p:txBody>
        </p:sp>
        <p:sp>
          <p:nvSpPr>
            <p:cNvPr id="47" name="AutoShape 39"/>
            <p:cNvSpPr>
              <a:spLocks noChangeArrowheads="1"/>
            </p:cNvSpPr>
            <p:nvPr/>
          </p:nvSpPr>
          <p:spPr bwMode="auto">
            <a:xfrm>
              <a:off x="6247496" y="4617105"/>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25.190</a:t>
              </a:r>
            </a:p>
          </p:txBody>
        </p:sp>
        <p:sp>
          <p:nvSpPr>
            <p:cNvPr id="48" name="AutoShape 39"/>
            <p:cNvSpPr>
              <a:spLocks noChangeArrowheads="1"/>
            </p:cNvSpPr>
            <p:nvPr/>
          </p:nvSpPr>
          <p:spPr bwMode="auto">
            <a:xfrm>
              <a:off x="6247496" y="4939633"/>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188.925</a:t>
              </a:r>
            </a:p>
          </p:txBody>
        </p:sp>
        <p:sp>
          <p:nvSpPr>
            <p:cNvPr id="50" name="AutoShape 39"/>
            <p:cNvSpPr>
              <a:spLocks noChangeArrowheads="1"/>
            </p:cNvSpPr>
            <p:nvPr/>
          </p:nvSpPr>
          <p:spPr bwMode="auto">
            <a:xfrm>
              <a:off x="8125432" y="2681937"/>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566.775</a:t>
              </a:r>
            </a:p>
          </p:txBody>
        </p:sp>
        <p:sp>
          <p:nvSpPr>
            <p:cNvPr id="51" name="Rettangolo 63"/>
            <p:cNvSpPr/>
            <p:nvPr/>
          </p:nvSpPr>
          <p:spPr>
            <a:xfrm>
              <a:off x="8125432" y="2248910"/>
              <a:ext cx="1641153" cy="360000"/>
            </a:xfrm>
            <a:prstGeom prst="rect">
              <a:avLst/>
            </a:prstGeom>
            <a:noFill/>
            <a:ln w="12700" cap="rnd" cmpd="sng" algn="ctr">
              <a:noFill/>
              <a:prstDash val="solid"/>
            </a:ln>
            <a:effectLst/>
          </p:spPr>
          <p:txBody>
            <a:bodyPr vert="horz" rtlCol="0" anchor="ctr"/>
            <a:lstStyle/>
            <a:p>
              <a:pPr algn="ctr" defTabSz="914400"/>
              <a:r>
                <a:rPr lang="it-IT" sz="1200" b="1" i="1" dirty="0">
                  <a:solidFill>
                    <a:srgbClr val="00338D"/>
                  </a:solidFill>
                  <a:latin typeface="Univers 47 CondensedLight" panose="00000400000000000000" pitchFamily="2" charset="0"/>
                </a:rPr>
                <a:t>Kubatur max. (m</a:t>
              </a:r>
              <a:r>
                <a:rPr lang="it-IT" sz="1200" b="1" i="1" baseline="30000" dirty="0">
                  <a:solidFill>
                    <a:srgbClr val="00338D"/>
                  </a:solidFill>
                  <a:latin typeface="Univers 47 CondensedLight" panose="00000400000000000000" pitchFamily="2" charset="0"/>
                </a:rPr>
                <a:t>3</a:t>
              </a:r>
              <a:r>
                <a:rPr lang="it-IT" sz="1200" b="1" i="1" dirty="0">
                  <a:solidFill>
                    <a:srgbClr val="00338D"/>
                  </a:solidFill>
                  <a:latin typeface="Univers 47 CondensedLight" panose="00000400000000000000" pitchFamily="2" charset="0"/>
                </a:rPr>
                <a:t>)</a:t>
              </a:r>
            </a:p>
          </p:txBody>
        </p:sp>
        <p:sp>
          <p:nvSpPr>
            <p:cNvPr id="52" name="AutoShape 39"/>
            <p:cNvSpPr>
              <a:spLocks noChangeArrowheads="1"/>
            </p:cNvSpPr>
            <p:nvPr/>
          </p:nvSpPr>
          <p:spPr bwMode="auto">
            <a:xfrm>
              <a:off x="8125432" y="3004465"/>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75.570</a:t>
              </a:r>
            </a:p>
          </p:txBody>
        </p:sp>
        <p:sp>
          <p:nvSpPr>
            <p:cNvPr id="53" name="AutoShape 39"/>
            <p:cNvSpPr>
              <a:spLocks noChangeArrowheads="1"/>
            </p:cNvSpPr>
            <p:nvPr/>
          </p:nvSpPr>
          <p:spPr bwMode="auto">
            <a:xfrm>
              <a:off x="8125432" y="3326993"/>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75.570</a:t>
              </a:r>
            </a:p>
          </p:txBody>
        </p:sp>
        <p:cxnSp>
          <p:nvCxnSpPr>
            <p:cNvPr id="54" name="Connettore 1 53"/>
            <p:cNvCxnSpPr/>
            <p:nvPr/>
          </p:nvCxnSpPr>
          <p:spPr>
            <a:xfrm>
              <a:off x="8125432" y="2567302"/>
              <a:ext cx="1641153" cy="0"/>
            </a:xfrm>
            <a:prstGeom prst="line">
              <a:avLst/>
            </a:prstGeom>
            <a:noFill/>
            <a:ln w="25400" cap="flat">
              <a:solidFill>
                <a:srgbClr val="00338D"/>
              </a:solidFill>
              <a:prstDash val="solid"/>
              <a:miter lim="400000"/>
            </a:ln>
            <a:effectLst/>
          </p:spPr>
          <p:style>
            <a:lnRef idx="0">
              <a:scrgbClr r="0" g="0" b="0"/>
            </a:lnRef>
            <a:fillRef idx="0">
              <a:scrgbClr r="0" g="0" b="0"/>
            </a:fillRef>
            <a:effectRef idx="0">
              <a:scrgbClr r="0" g="0" b="0"/>
            </a:effectRef>
            <a:fontRef idx="none"/>
          </p:style>
        </p:cxnSp>
        <p:sp>
          <p:nvSpPr>
            <p:cNvPr id="55" name="AutoShape 39"/>
            <p:cNvSpPr>
              <a:spLocks noChangeArrowheads="1"/>
            </p:cNvSpPr>
            <p:nvPr/>
          </p:nvSpPr>
          <p:spPr bwMode="auto">
            <a:xfrm>
              <a:off x="8125432" y="3649521"/>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251.900</a:t>
              </a:r>
            </a:p>
          </p:txBody>
        </p:sp>
        <p:sp>
          <p:nvSpPr>
            <p:cNvPr id="57" name="AutoShape 39"/>
            <p:cNvSpPr>
              <a:spLocks noChangeArrowheads="1"/>
            </p:cNvSpPr>
            <p:nvPr/>
          </p:nvSpPr>
          <p:spPr bwMode="auto">
            <a:xfrm>
              <a:off x="8125432" y="3972049"/>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226.710</a:t>
              </a:r>
            </a:p>
          </p:txBody>
        </p:sp>
        <p:sp>
          <p:nvSpPr>
            <p:cNvPr id="58" name="AutoShape 39"/>
            <p:cNvSpPr>
              <a:spLocks noChangeArrowheads="1"/>
            </p:cNvSpPr>
            <p:nvPr/>
          </p:nvSpPr>
          <p:spPr bwMode="auto">
            <a:xfrm>
              <a:off x="8125432" y="4294577"/>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302.280</a:t>
              </a:r>
            </a:p>
          </p:txBody>
        </p:sp>
        <p:sp>
          <p:nvSpPr>
            <p:cNvPr id="59" name="AutoShape 39"/>
            <p:cNvSpPr>
              <a:spLocks noChangeArrowheads="1"/>
            </p:cNvSpPr>
            <p:nvPr/>
          </p:nvSpPr>
          <p:spPr bwMode="auto">
            <a:xfrm>
              <a:off x="8125432" y="4617105"/>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62.975</a:t>
              </a:r>
            </a:p>
          </p:txBody>
        </p:sp>
        <p:sp>
          <p:nvSpPr>
            <p:cNvPr id="60" name="AutoShape 39"/>
            <p:cNvSpPr>
              <a:spLocks noChangeArrowheads="1"/>
            </p:cNvSpPr>
            <p:nvPr/>
          </p:nvSpPr>
          <p:spPr bwMode="auto">
            <a:xfrm>
              <a:off x="8125432" y="4939633"/>
              <a:ext cx="1641153" cy="246221"/>
            </a:xfrm>
            <a:prstGeom prst="homePlate">
              <a:avLst>
                <a:gd name="adj" fmla="val 0"/>
              </a:avLst>
            </a:prstGeom>
            <a:noFill/>
            <a:ln w="9525">
              <a:no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251.900</a:t>
              </a:r>
            </a:p>
          </p:txBody>
        </p:sp>
        <p:sp>
          <p:nvSpPr>
            <p:cNvPr id="68" name="Line 148"/>
            <p:cNvSpPr>
              <a:spLocks noChangeShapeType="1"/>
            </p:cNvSpPr>
            <p:nvPr/>
          </p:nvSpPr>
          <p:spPr bwMode="auto">
            <a:xfrm>
              <a:off x="603768" y="5231566"/>
              <a:ext cx="9144000" cy="0"/>
            </a:xfrm>
            <a:prstGeom prst="line">
              <a:avLst/>
            </a:prstGeom>
            <a:noFill/>
            <a:ln w="25400" cap="flat">
              <a:solidFill>
                <a:srgbClr val="00338D"/>
              </a:solidFill>
              <a:prstDash val="solid"/>
              <a:miter lim="400000"/>
            </a:ln>
            <a:effectLst/>
            <a:extLst/>
          </p:spPr>
          <p:style>
            <a:lnRef idx="0">
              <a:scrgbClr r="0" g="0" b="0"/>
            </a:lnRef>
            <a:fillRef idx="0">
              <a:scrgbClr r="0" g="0" b="0"/>
            </a:fillRef>
            <a:effectRef idx="0">
              <a:scrgbClr r="0" g="0" b="0"/>
            </a:effectRef>
            <a:fontRef idx="none"/>
          </p:style>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chemeClr val="bg1"/>
                </a:solidFill>
                <a:effectLst/>
                <a:uLnTx/>
                <a:uFillTx/>
                <a:latin typeface="Univers 45 Light" pitchFamily="2" charset="0"/>
              </a:endParaRPr>
            </a:p>
          </p:txBody>
        </p:sp>
      </p:grpSp>
    </p:spTree>
    <p:extLst>
      <p:ext uri="{BB962C8B-B14F-4D97-AF65-F5344CB8AC3E}">
        <p14:creationId xmlns:p14="http://schemas.microsoft.com/office/powerpoint/2010/main" val="410868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hidden="1"/>
          <p:cNvGraphicFramePr>
            <a:graphicFrameLocks noChangeAspect="1"/>
          </p:cNvGraphicFramePr>
          <p:nvPr>
            <p:custDataLst>
              <p:tags r:id="rId2"/>
            </p:custDataLst>
            <p:extLst>
              <p:ext uri="{D42A27DB-BD31-4B8C-83A1-F6EECF244321}">
                <p14:modId xmlns:p14="http://schemas.microsoft.com/office/powerpoint/2010/main" val="1524971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75" name="Diapositiva think-cell" r:id="rId6" imgW="360" imgH="360" progId="TCLayout.ActiveDocument.1">
                  <p:embed/>
                </p:oleObj>
              </mc:Choice>
              <mc:Fallback>
                <p:oleObj name="Diapositiva think-cell"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ttangolo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70000"/>
              </a:lnSpc>
              <a:spcBef>
                <a:spcPct val="0"/>
              </a:spcBef>
              <a:spcAft>
                <a:spcPct val="0"/>
              </a:spcAft>
            </a:pPr>
            <a:endParaRPr lang="it-IT" sz="5400" dirty="0">
              <a:latin typeface="KPMG Extralight" panose="020B0303030202040204" pitchFamily="34" charset="0"/>
              <a:sym typeface="KPMG Extralight" panose="020B0303030202040204" pitchFamily="34" charset="0"/>
            </a:endParaRPr>
          </a:p>
        </p:txBody>
      </p:sp>
      <p:sp>
        <p:nvSpPr>
          <p:cNvPr id="126" name="Rettangolo 63"/>
          <p:cNvSpPr/>
          <p:nvPr/>
        </p:nvSpPr>
        <p:spPr>
          <a:xfrm>
            <a:off x="666103" y="1027354"/>
            <a:ext cx="1152000" cy="5463313"/>
          </a:xfrm>
          <a:prstGeom prst="rect">
            <a:avLst/>
          </a:prstGeom>
          <a:solidFill>
            <a:srgbClr val="DCDDDD">
              <a:alpha val="98000"/>
            </a:srgbClr>
          </a:solidFill>
          <a:ln w="12700" cap="rnd"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dirty="0">
              <a:ln>
                <a:noFill/>
              </a:ln>
              <a:solidFill>
                <a:srgbClr val="000000"/>
              </a:solidFill>
              <a:effectLst/>
              <a:uLnTx/>
              <a:uFillTx/>
              <a:latin typeface="Univers 47 CondensedLight" panose="00000400000000000000" pitchFamily="2" charset="0"/>
              <a:ea typeface="+mn-ea"/>
              <a:cs typeface="+mn-cs"/>
            </a:endParaRPr>
          </a:p>
        </p:txBody>
      </p:sp>
      <p:sp>
        <p:nvSpPr>
          <p:cNvPr id="127" name="Pentagono 126"/>
          <p:cNvSpPr/>
          <p:nvPr/>
        </p:nvSpPr>
        <p:spPr>
          <a:xfrm>
            <a:off x="963313" y="1312063"/>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lang="it-IT" sz="900" b="1" kern="0" dirty="0">
                <a:solidFill>
                  <a:srgbClr val="FFFFFF"/>
                </a:solidFill>
                <a:latin typeface="Univers 47 CondensedLight" panose="00000400000000000000" pitchFamily="2" charset="0"/>
              </a:rPr>
              <a:t>Bezirk</a:t>
            </a: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 B1</a:t>
            </a:r>
          </a:p>
        </p:txBody>
      </p:sp>
      <p:sp>
        <p:nvSpPr>
          <p:cNvPr id="128" name="Pentagono 11"/>
          <p:cNvSpPr/>
          <p:nvPr/>
        </p:nvSpPr>
        <p:spPr>
          <a:xfrm>
            <a:off x="963313" y="1520431"/>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C1</a:t>
            </a:r>
          </a:p>
        </p:txBody>
      </p:sp>
      <p:sp>
        <p:nvSpPr>
          <p:cNvPr id="129" name="Pentagono 11"/>
          <p:cNvSpPr/>
          <p:nvPr/>
        </p:nvSpPr>
        <p:spPr>
          <a:xfrm>
            <a:off x="963313" y="1728799"/>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C2</a:t>
            </a:r>
          </a:p>
        </p:txBody>
      </p:sp>
      <p:sp>
        <p:nvSpPr>
          <p:cNvPr id="130" name="Pentagono 11"/>
          <p:cNvSpPr/>
          <p:nvPr/>
        </p:nvSpPr>
        <p:spPr>
          <a:xfrm>
            <a:off x="963313" y="1937167"/>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C3</a:t>
            </a:r>
          </a:p>
        </p:txBody>
      </p:sp>
      <p:sp>
        <p:nvSpPr>
          <p:cNvPr id="131" name="Pentagono 11"/>
          <p:cNvSpPr/>
          <p:nvPr/>
        </p:nvSpPr>
        <p:spPr>
          <a:xfrm>
            <a:off x="963313" y="2145535"/>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C4</a:t>
            </a:r>
          </a:p>
        </p:txBody>
      </p:sp>
      <p:sp>
        <p:nvSpPr>
          <p:cNvPr id="132" name="Pentagono 11"/>
          <p:cNvSpPr/>
          <p:nvPr/>
        </p:nvSpPr>
        <p:spPr>
          <a:xfrm>
            <a:off x="963313" y="2353903"/>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C5</a:t>
            </a:r>
          </a:p>
        </p:txBody>
      </p:sp>
      <p:sp>
        <p:nvSpPr>
          <p:cNvPr id="133" name="Pentagono 11"/>
          <p:cNvSpPr/>
          <p:nvPr/>
        </p:nvSpPr>
        <p:spPr>
          <a:xfrm>
            <a:off x="963313" y="2562271"/>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C6</a:t>
            </a:r>
          </a:p>
        </p:txBody>
      </p:sp>
      <p:sp>
        <p:nvSpPr>
          <p:cNvPr id="134" name="Pentagono 11"/>
          <p:cNvSpPr/>
          <p:nvPr/>
        </p:nvSpPr>
        <p:spPr>
          <a:xfrm>
            <a:off x="963313" y="2770639"/>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C7</a:t>
            </a:r>
          </a:p>
        </p:txBody>
      </p:sp>
      <p:sp>
        <p:nvSpPr>
          <p:cNvPr id="135" name="Pentagono 11"/>
          <p:cNvSpPr/>
          <p:nvPr/>
        </p:nvSpPr>
        <p:spPr>
          <a:xfrm>
            <a:off x="963313" y="2979007"/>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D1</a:t>
            </a:r>
          </a:p>
        </p:txBody>
      </p:sp>
      <p:sp>
        <p:nvSpPr>
          <p:cNvPr id="136" name="Pentagono 11"/>
          <p:cNvSpPr/>
          <p:nvPr/>
        </p:nvSpPr>
        <p:spPr>
          <a:xfrm>
            <a:off x="963313" y="3187375"/>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D2</a:t>
            </a:r>
          </a:p>
        </p:txBody>
      </p:sp>
      <p:sp>
        <p:nvSpPr>
          <p:cNvPr id="138" name="Pentagono 11"/>
          <p:cNvSpPr/>
          <p:nvPr/>
        </p:nvSpPr>
        <p:spPr>
          <a:xfrm>
            <a:off x="963313" y="3395743"/>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E1</a:t>
            </a:r>
          </a:p>
        </p:txBody>
      </p:sp>
      <p:sp>
        <p:nvSpPr>
          <p:cNvPr id="139" name="Pentagono 11"/>
          <p:cNvSpPr/>
          <p:nvPr/>
        </p:nvSpPr>
        <p:spPr>
          <a:xfrm>
            <a:off x="963313" y="3604111"/>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E2</a:t>
            </a:r>
          </a:p>
        </p:txBody>
      </p:sp>
      <p:sp>
        <p:nvSpPr>
          <p:cNvPr id="140" name="Pentagono 11"/>
          <p:cNvSpPr/>
          <p:nvPr/>
        </p:nvSpPr>
        <p:spPr>
          <a:xfrm>
            <a:off x="666103" y="1020137"/>
            <a:ext cx="1179000" cy="252000"/>
          </a:xfrm>
          <a:prstGeom prst="homePlate">
            <a:avLst>
              <a:gd name="adj" fmla="val 13410"/>
            </a:avLst>
          </a:prstGeom>
          <a:solidFill>
            <a:srgbClr val="DCDDDD"/>
          </a:solidFill>
          <a:ln w="6350" algn="ctr">
            <a:solidFill>
              <a:srgbClr val="00338D"/>
            </a:solidFill>
            <a:miter lim="800000"/>
            <a:headEnd/>
            <a:tailEnd/>
          </a:ln>
          <a:effectLst/>
        </p:spPr>
        <p:txBody>
          <a:bodyPr wrap="none" lIns="54000" tIns="54000" rIns="54000" bIns="54000" anchor="ctr"/>
          <a:lstStyle/>
          <a:p>
            <a:pPr marL="449263" marR="0" lvl="0" indent="-269875"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rPr>
              <a:t>Bezirke</a:t>
            </a:r>
          </a:p>
        </p:txBody>
      </p:sp>
      <p:sp>
        <p:nvSpPr>
          <p:cNvPr id="141" name="Pentagono 11"/>
          <p:cNvSpPr/>
          <p:nvPr/>
        </p:nvSpPr>
        <p:spPr>
          <a:xfrm rot="5400000">
            <a:off x="4123502" y="876213"/>
            <a:ext cx="254274" cy="542122"/>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MBL</a:t>
            </a:r>
          </a:p>
        </p:txBody>
      </p:sp>
      <p:sp>
        <p:nvSpPr>
          <p:cNvPr id="142" name="Pentagono 11"/>
          <p:cNvSpPr/>
          <p:nvPr/>
        </p:nvSpPr>
        <p:spPr>
          <a:xfrm rot="5400000">
            <a:off x="4958910" y="823274"/>
            <a:ext cx="254274" cy="648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lang="en-US" sz="900" b="1" kern="0" dirty="0">
                <a:solidFill>
                  <a:srgbClr val="00338D"/>
                </a:solidFill>
                <a:latin typeface="Univers 47 CondensedLight" panose="00000400000000000000" pitchFamily="2" charset="0"/>
              </a:rPr>
              <a:t>BGF </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a:t>
            </a:r>
            <a:r>
              <a:rPr lang="en-US" sz="900" b="1" kern="0" dirty="0">
                <a:solidFill>
                  <a:srgbClr val="00338D"/>
                </a:solidFill>
                <a:latin typeface="Univers 47 CondensedLight" panose="00000400000000000000" pitchFamily="2" charset="0"/>
              </a:rPr>
              <a:t>m²</a:t>
            </a:r>
            <a:r>
              <a:rPr kumimoji="0" lang="en-US" sz="900" b="1"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143" name="Pentagono 142"/>
          <p:cNvSpPr/>
          <p:nvPr/>
        </p:nvSpPr>
        <p:spPr>
          <a:xfrm>
            <a:off x="3979578" y="1312063"/>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144" name="Pentagono 143"/>
          <p:cNvSpPr/>
          <p:nvPr/>
        </p:nvSpPr>
        <p:spPr>
          <a:xfrm>
            <a:off x="3979578" y="1520431"/>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145" name="Pentagono 144"/>
          <p:cNvSpPr/>
          <p:nvPr/>
        </p:nvSpPr>
        <p:spPr>
          <a:xfrm>
            <a:off x="3979578" y="1728799"/>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MBL3</a:t>
            </a:r>
          </a:p>
        </p:txBody>
      </p:sp>
      <p:sp>
        <p:nvSpPr>
          <p:cNvPr id="146" name="Pentagono 145"/>
          <p:cNvSpPr/>
          <p:nvPr/>
        </p:nvSpPr>
        <p:spPr>
          <a:xfrm>
            <a:off x="3979578" y="1937167"/>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MBL3</a:t>
            </a:r>
          </a:p>
        </p:txBody>
      </p:sp>
      <p:sp>
        <p:nvSpPr>
          <p:cNvPr id="160" name="Pentagono 159"/>
          <p:cNvSpPr/>
          <p:nvPr/>
        </p:nvSpPr>
        <p:spPr>
          <a:xfrm>
            <a:off x="3979578" y="2145535"/>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MBL3</a:t>
            </a:r>
          </a:p>
        </p:txBody>
      </p:sp>
      <p:sp>
        <p:nvSpPr>
          <p:cNvPr id="161" name="Pentagono 160"/>
          <p:cNvSpPr/>
          <p:nvPr/>
        </p:nvSpPr>
        <p:spPr>
          <a:xfrm>
            <a:off x="3979578" y="2353903"/>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162" name="Pentagono 161"/>
          <p:cNvSpPr/>
          <p:nvPr/>
        </p:nvSpPr>
        <p:spPr>
          <a:xfrm>
            <a:off x="3979578" y="2562271"/>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163" name="Pentagono 162"/>
          <p:cNvSpPr/>
          <p:nvPr/>
        </p:nvSpPr>
        <p:spPr>
          <a:xfrm>
            <a:off x="3979578" y="2770639"/>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164" name="Pentagono 163"/>
          <p:cNvSpPr/>
          <p:nvPr/>
        </p:nvSpPr>
        <p:spPr>
          <a:xfrm>
            <a:off x="3979578" y="2979007"/>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165" name="Pentagono 164"/>
          <p:cNvSpPr/>
          <p:nvPr/>
        </p:nvSpPr>
        <p:spPr>
          <a:xfrm>
            <a:off x="3979578" y="3187375"/>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166" name="Pentagono 165"/>
          <p:cNvSpPr/>
          <p:nvPr/>
        </p:nvSpPr>
        <p:spPr>
          <a:xfrm>
            <a:off x="3979578" y="3395743"/>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167" name="Pentagono 166"/>
          <p:cNvSpPr/>
          <p:nvPr/>
        </p:nvSpPr>
        <p:spPr>
          <a:xfrm>
            <a:off x="3979578" y="3604111"/>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168" name="AutoShape 39"/>
          <p:cNvSpPr>
            <a:spLocks noChangeArrowheads="1"/>
          </p:cNvSpPr>
          <p:nvPr/>
        </p:nvSpPr>
        <p:spPr bwMode="auto">
          <a:xfrm>
            <a:off x="4762047" y="2353903"/>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24.740</a:t>
            </a:r>
          </a:p>
        </p:txBody>
      </p:sp>
      <p:sp>
        <p:nvSpPr>
          <p:cNvPr id="169" name="AutoShape 39"/>
          <p:cNvSpPr>
            <a:spLocks noChangeArrowheads="1"/>
          </p:cNvSpPr>
          <p:nvPr/>
        </p:nvSpPr>
        <p:spPr bwMode="auto">
          <a:xfrm>
            <a:off x="4762047" y="2562271"/>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20.818</a:t>
            </a:r>
          </a:p>
        </p:txBody>
      </p:sp>
      <p:sp>
        <p:nvSpPr>
          <p:cNvPr id="170" name="AutoShape 39"/>
          <p:cNvSpPr>
            <a:spLocks noChangeArrowheads="1"/>
          </p:cNvSpPr>
          <p:nvPr/>
        </p:nvSpPr>
        <p:spPr bwMode="auto">
          <a:xfrm>
            <a:off x="4762047" y="2770639"/>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23.404</a:t>
            </a:r>
          </a:p>
        </p:txBody>
      </p:sp>
      <p:sp>
        <p:nvSpPr>
          <p:cNvPr id="171" name="AutoShape 39"/>
          <p:cNvSpPr>
            <a:spLocks noChangeArrowheads="1"/>
          </p:cNvSpPr>
          <p:nvPr/>
        </p:nvSpPr>
        <p:spPr bwMode="auto">
          <a:xfrm>
            <a:off x="4762047" y="2979007"/>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54.241</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172" name="AutoShape 39"/>
          <p:cNvSpPr>
            <a:spLocks noChangeArrowheads="1"/>
          </p:cNvSpPr>
          <p:nvPr/>
        </p:nvSpPr>
        <p:spPr bwMode="auto">
          <a:xfrm>
            <a:off x="4762047" y="3187375"/>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19.267</a:t>
            </a:r>
          </a:p>
        </p:txBody>
      </p:sp>
      <p:sp>
        <p:nvSpPr>
          <p:cNvPr id="173" name="AutoShape 39"/>
          <p:cNvSpPr>
            <a:spLocks noChangeArrowheads="1"/>
          </p:cNvSpPr>
          <p:nvPr/>
        </p:nvSpPr>
        <p:spPr bwMode="auto">
          <a:xfrm>
            <a:off x="4762047" y="3395743"/>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17.846</a:t>
            </a:r>
          </a:p>
        </p:txBody>
      </p:sp>
      <p:sp>
        <p:nvSpPr>
          <p:cNvPr id="174" name="AutoShape 39"/>
          <p:cNvSpPr>
            <a:spLocks noChangeArrowheads="1"/>
          </p:cNvSpPr>
          <p:nvPr/>
        </p:nvSpPr>
        <p:spPr bwMode="auto">
          <a:xfrm>
            <a:off x="4762047" y="3604111"/>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12.493</a:t>
            </a:r>
          </a:p>
        </p:txBody>
      </p:sp>
      <p:sp>
        <p:nvSpPr>
          <p:cNvPr id="175" name="AutoShape 39"/>
          <p:cNvSpPr>
            <a:spLocks noChangeArrowheads="1"/>
          </p:cNvSpPr>
          <p:nvPr/>
        </p:nvSpPr>
        <p:spPr bwMode="auto">
          <a:xfrm>
            <a:off x="4762047" y="1312063"/>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15.567</a:t>
            </a:r>
          </a:p>
        </p:txBody>
      </p:sp>
      <p:sp>
        <p:nvSpPr>
          <p:cNvPr id="176" name="AutoShape 39"/>
          <p:cNvSpPr>
            <a:spLocks noChangeArrowheads="1"/>
          </p:cNvSpPr>
          <p:nvPr/>
        </p:nvSpPr>
        <p:spPr bwMode="auto">
          <a:xfrm>
            <a:off x="4762047" y="1520431"/>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24.646</a:t>
            </a:r>
          </a:p>
        </p:txBody>
      </p:sp>
      <p:sp>
        <p:nvSpPr>
          <p:cNvPr id="177" name="AutoShape 39"/>
          <p:cNvSpPr>
            <a:spLocks noChangeArrowheads="1"/>
          </p:cNvSpPr>
          <p:nvPr/>
        </p:nvSpPr>
        <p:spPr bwMode="auto">
          <a:xfrm>
            <a:off x="4762047" y="1728799"/>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41.884</a:t>
            </a:r>
          </a:p>
        </p:txBody>
      </p:sp>
      <p:sp>
        <p:nvSpPr>
          <p:cNvPr id="178" name="AutoShape 39"/>
          <p:cNvSpPr>
            <a:spLocks noChangeArrowheads="1"/>
          </p:cNvSpPr>
          <p:nvPr/>
        </p:nvSpPr>
        <p:spPr bwMode="auto">
          <a:xfrm>
            <a:off x="4762047" y="1937167"/>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7.716</a:t>
            </a:r>
          </a:p>
        </p:txBody>
      </p:sp>
      <p:sp>
        <p:nvSpPr>
          <p:cNvPr id="179" name="AutoShape 39"/>
          <p:cNvSpPr>
            <a:spLocks noChangeArrowheads="1"/>
          </p:cNvSpPr>
          <p:nvPr/>
        </p:nvSpPr>
        <p:spPr bwMode="auto">
          <a:xfrm>
            <a:off x="4762047" y="2145535"/>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11.492</a:t>
            </a:r>
          </a:p>
        </p:txBody>
      </p:sp>
      <p:sp>
        <p:nvSpPr>
          <p:cNvPr id="180" name="Pentagono 11"/>
          <p:cNvSpPr/>
          <p:nvPr/>
        </p:nvSpPr>
        <p:spPr>
          <a:xfrm rot="5400000">
            <a:off x="2789181" y="315666"/>
            <a:ext cx="247058" cy="1656000"/>
          </a:xfrm>
          <a:prstGeom prst="homePlate">
            <a:avLst>
              <a:gd name="adj" fmla="val 13410"/>
            </a:avLst>
          </a:prstGeom>
          <a:solidFill>
            <a:srgbClr val="DCDDDD"/>
          </a:solidFill>
          <a:ln w="9525" algn="ctr">
            <a:solidFill>
              <a:srgbClr val="00338D"/>
            </a:solidFill>
            <a:miter lim="800000"/>
            <a:headEnd/>
            <a:tailEnd/>
          </a:ln>
          <a:effectLst/>
        </p:spPr>
        <p:txBody>
          <a:bodyPr vert="vert270" wrap="none" lIns="0" tIns="252000" rIns="0" bIns="54000" anchor="ctr"/>
          <a:lstStyle/>
          <a:p>
            <a:pPr marL="449263" marR="0" lvl="0" indent="-269875" algn="ctr"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srgbClr val="00338D"/>
                </a:solidFill>
                <a:effectLst/>
                <a:uLnTx/>
                <a:uFillTx/>
                <a:latin typeface="Univers 47 CondensedLight" panose="00000400000000000000" pitchFamily="2" charset="0"/>
              </a:rPr>
              <a:t>Bestimmungszweck</a:t>
            </a:r>
          </a:p>
        </p:txBody>
      </p:sp>
      <p:sp>
        <p:nvSpPr>
          <p:cNvPr id="181" name="Pentagono 180"/>
          <p:cNvSpPr/>
          <p:nvPr/>
        </p:nvSpPr>
        <p:spPr>
          <a:xfrm>
            <a:off x="2084710" y="1312063"/>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Beherbergung</a:t>
            </a:r>
          </a:p>
        </p:txBody>
      </p:sp>
      <p:sp>
        <p:nvSpPr>
          <p:cNvPr id="182" name="Pentagono 181"/>
          <p:cNvSpPr/>
          <p:nvPr/>
        </p:nvSpPr>
        <p:spPr>
          <a:xfrm>
            <a:off x="2084710" y="1520431"/>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3" name="Pentagono 182"/>
          <p:cNvSpPr/>
          <p:nvPr/>
        </p:nvSpPr>
        <p:spPr>
          <a:xfrm>
            <a:off x="2084710" y="1728799"/>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4" name="Pentagono 183"/>
          <p:cNvSpPr/>
          <p:nvPr/>
        </p:nvSpPr>
        <p:spPr>
          <a:xfrm>
            <a:off x="2084710" y="1937167"/>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5" name="Pentagono 184"/>
          <p:cNvSpPr/>
          <p:nvPr/>
        </p:nvSpPr>
        <p:spPr>
          <a:xfrm>
            <a:off x="2084710" y="2145535"/>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6" name="Pentagono 185"/>
          <p:cNvSpPr/>
          <p:nvPr/>
        </p:nvSpPr>
        <p:spPr>
          <a:xfrm>
            <a:off x="2084710" y="2353903"/>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7" name="Pentagono 186"/>
          <p:cNvSpPr/>
          <p:nvPr/>
        </p:nvSpPr>
        <p:spPr>
          <a:xfrm>
            <a:off x="2084710" y="2562271"/>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8" name="Pentagono 187"/>
          <p:cNvSpPr/>
          <p:nvPr/>
        </p:nvSpPr>
        <p:spPr>
          <a:xfrm>
            <a:off x="2084710" y="2770639"/>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Wohnbau</a:t>
            </a:r>
          </a:p>
        </p:txBody>
      </p:sp>
      <p:sp>
        <p:nvSpPr>
          <p:cNvPr id="189" name="Pentagono 188"/>
          <p:cNvSpPr/>
          <p:nvPr/>
        </p:nvSpPr>
        <p:spPr>
          <a:xfrm>
            <a:off x="2084710" y="2979007"/>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Quartärsektor</a:t>
            </a:r>
          </a:p>
        </p:txBody>
      </p:sp>
      <p:sp>
        <p:nvSpPr>
          <p:cNvPr id="190" name="Pentagono 189"/>
          <p:cNvSpPr/>
          <p:nvPr/>
        </p:nvSpPr>
        <p:spPr>
          <a:xfrm>
            <a:off x="2084710" y="3187375"/>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Quartärsektor</a:t>
            </a:r>
            <a:endPar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endParaRPr>
          </a:p>
        </p:txBody>
      </p:sp>
      <p:sp>
        <p:nvSpPr>
          <p:cNvPr id="191" name="Pentagono 190"/>
          <p:cNvSpPr/>
          <p:nvPr/>
        </p:nvSpPr>
        <p:spPr>
          <a:xfrm>
            <a:off x="2084710" y="3395743"/>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Werkstätten/Atelier</a:t>
            </a:r>
          </a:p>
        </p:txBody>
      </p:sp>
      <p:sp>
        <p:nvSpPr>
          <p:cNvPr id="192" name="Pentagono 191"/>
          <p:cNvSpPr/>
          <p:nvPr/>
        </p:nvSpPr>
        <p:spPr>
          <a:xfrm>
            <a:off x="2084710" y="3604111"/>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Werkstätten/Atelier</a:t>
            </a:r>
          </a:p>
        </p:txBody>
      </p:sp>
      <p:sp>
        <p:nvSpPr>
          <p:cNvPr id="193" name="Pentagono 11"/>
          <p:cNvSpPr/>
          <p:nvPr/>
        </p:nvSpPr>
        <p:spPr>
          <a:xfrm>
            <a:off x="963313" y="3812479"/>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F1</a:t>
            </a:r>
          </a:p>
        </p:txBody>
      </p:sp>
      <p:sp>
        <p:nvSpPr>
          <p:cNvPr id="194" name="Pentagono 11"/>
          <p:cNvSpPr/>
          <p:nvPr/>
        </p:nvSpPr>
        <p:spPr>
          <a:xfrm>
            <a:off x="963313" y="4020847"/>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F2</a:t>
            </a:r>
          </a:p>
        </p:txBody>
      </p:sp>
      <p:sp>
        <p:nvSpPr>
          <p:cNvPr id="195" name="Pentagono 11"/>
          <p:cNvSpPr/>
          <p:nvPr/>
        </p:nvSpPr>
        <p:spPr>
          <a:xfrm>
            <a:off x="963313" y="4229215"/>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F3</a:t>
            </a:r>
          </a:p>
        </p:txBody>
      </p:sp>
      <p:sp>
        <p:nvSpPr>
          <p:cNvPr id="196" name="Pentagono 11"/>
          <p:cNvSpPr/>
          <p:nvPr/>
        </p:nvSpPr>
        <p:spPr>
          <a:xfrm>
            <a:off x="963313" y="4437583"/>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A1</a:t>
            </a:r>
          </a:p>
        </p:txBody>
      </p:sp>
      <p:sp>
        <p:nvSpPr>
          <p:cNvPr id="197" name="Pentagono 11"/>
          <p:cNvSpPr/>
          <p:nvPr/>
        </p:nvSpPr>
        <p:spPr>
          <a:xfrm>
            <a:off x="963313" y="4645951"/>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A2</a:t>
            </a:r>
          </a:p>
        </p:txBody>
      </p:sp>
      <p:sp>
        <p:nvSpPr>
          <p:cNvPr id="198" name="Pentagono 11"/>
          <p:cNvSpPr/>
          <p:nvPr/>
        </p:nvSpPr>
        <p:spPr>
          <a:xfrm>
            <a:off x="963313" y="4854319"/>
            <a:ext cx="1008000" cy="180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r>
              <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rPr>
              <a:t>Bezirk </a:t>
            </a:r>
            <a:r>
              <a:rPr lang="it-IT" sz="900" b="1" kern="0" noProof="0" dirty="0">
                <a:solidFill>
                  <a:srgbClr val="FFFFFF"/>
                </a:solidFill>
                <a:latin typeface="Univers 47 CondensedLight" panose="00000400000000000000" pitchFamily="2" charset="0"/>
              </a:rPr>
              <a:t>A3</a:t>
            </a: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endParaRPr>
          </a:p>
        </p:txBody>
      </p:sp>
      <p:sp>
        <p:nvSpPr>
          <p:cNvPr id="199" name="Pentagono 198"/>
          <p:cNvSpPr/>
          <p:nvPr/>
        </p:nvSpPr>
        <p:spPr>
          <a:xfrm>
            <a:off x="3979578" y="3812479"/>
            <a:ext cx="542123"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00" name="Pentagono 199"/>
          <p:cNvSpPr/>
          <p:nvPr/>
        </p:nvSpPr>
        <p:spPr>
          <a:xfrm>
            <a:off x="3978839" y="4020847"/>
            <a:ext cx="5436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01" name="Pentagono 200"/>
          <p:cNvSpPr/>
          <p:nvPr/>
        </p:nvSpPr>
        <p:spPr>
          <a:xfrm>
            <a:off x="3978839" y="4229215"/>
            <a:ext cx="5436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02" name="Pentagono 201"/>
          <p:cNvSpPr/>
          <p:nvPr/>
        </p:nvSpPr>
        <p:spPr>
          <a:xfrm>
            <a:off x="3978839" y="4437583"/>
            <a:ext cx="5436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03" name="Pentagono 202"/>
          <p:cNvSpPr/>
          <p:nvPr/>
        </p:nvSpPr>
        <p:spPr>
          <a:xfrm>
            <a:off x="3978839" y="4645951"/>
            <a:ext cx="5436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204" name="Pentagono 203"/>
          <p:cNvSpPr/>
          <p:nvPr/>
        </p:nvSpPr>
        <p:spPr>
          <a:xfrm>
            <a:off x="3978839" y="4854319"/>
            <a:ext cx="5436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MBL3</a:t>
            </a:r>
          </a:p>
        </p:txBody>
      </p:sp>
      <p:sp>
        <p:nvSpPr>
          <p:cNvPr id="205" name="AutoShape 39"/>
          <p:cNvSpPr>
            <a:spLocks noChangeArrowheads="1"/>
          </p:cNvSpPr>
          <p:nvPr/>
        </p:nvSpPr>
        <p:spPr bwMode="auto">
          <a:xfrm>
            <a:off x="4762047" y="3812479"/>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kern="0" dirty="0">
                <a:solidFill>
                  <a:srgbClr val="00338D"/>
                </a:solidFill>
                <a:latin typeface="Univers 47 CondensedLight" panose="00000400000000000000" pitchFamily="2" charset="0"/>
                <a:cs typeface="Arial" pitchFamily="34" charset="0"/>
              </a:rPr>
              <a:t>10.927</a:t>
            </a:r>
            <a:endPar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endParaRPr>
          </a:p>
        </p:txBody>
      </p:sp>
      <p:sp>
        <p:nvSpPr>
          <p:cNvPr id="206" name="AutoShape 39"/>
          <p:cNvSpPr>
            <a:spLocks noChangeArrowheads="1"/>
          </p:cNvSpPr>
          <p:nvPr/>
        </p:nvSpPr>
        <p:spPr bwMode="auto">
          <a:xfrm>
            <a:off x="4762047" y="4020847"/>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27.001</a:t>
            </a:r>
          </a:p>
        </p:txBody>
      </p:sp>
      <p:sp>
        <p:nvSpPr>
          <p:cNvPr id="207" name="AutoShape 39"/>
          <p:cNvSpPr>
            <a:spLocks noChangeArrowheads="1"/>
          </p:cNvSpPr>
          <p:nvPr/>
        </p:nvSpPr>
        <p:spPr bwMode="auto">
          <a:xfrm>
            <a:off x="4762047" y="4229215"/>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26.171</a:t>
            </a:r>
          </a:p>
        </p:txBody>
      </p:sp>
      <p:sp>
        <p:nvSpPr>
          <p:cNvPr id="208" name="AutoShape 39"/>
          <p:cNvSpPr>
            <a:spLocks noChangeArrowheads="1"/>
          </p:cNvSpPr>
          <p:nvPr/>
        </p:nvSpPr>
        <p:spPr bwMode="auto">
          <a:xfrm>
            <a:off x="4762047" y="4437583"/>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44.692</a:t>
            </a:r>
          </a:p>
        </p:txBody>
      </p:sp>
      <p:sp>
        <p:nvSpPr>
          <p:cNvPr id="209" name="AutoShape 39"/>
          <p:cNvSpPr>
            <a:spLocks noChangeArrowheads="1"/>
          </p:cNvSpPr>
          <p:nvPr/>
        </p:nvSpPr>
        <p:spPr bwMode="auto">
          <a:xfrm>
            <a:off x="4762047" y="4645951"/>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3.267</a:t>
            </a:r>
          </a:p>
        </p:txBody>
      </p:sp>
      <p:sp>
        <p:nvSpPr>
          <p:cNvPr id="210" name="AutoShape 39"/>
          <p:cNvSpPr>
            <a:spLocks noChangeArrowheads="1"/>
          </p:cNvSpPr>
          <p:nvPr/>
        </p:nvSpPr>
        <p:spPr bwMode="auto">
          <a:xfrm>
            <a:off x="4762047" y="4854319"/>
            <a:ext cx="648000" cy="180000"/>
          </a:xfrm>
          <a:prstGeom prst="homePlate">
            <a:avLst>
              <a:gd name="adj" fmla="val 0"/>
            </a:avLst>
          </a:prstGeom>
          <a:solidFill>
            <a:srgbClr val="FFFFFF"/>
          </a:solidFill>
          <a:ln w="9525">
            <a:solidFill>
              <a:srgbClr val="00338D"/>
            </a:solidFill>
            <a:miter lim="800000"/>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cs typeface="Arial" pitchFamily="34" charset="0"/>
              </a:rPr>
              <a:t>400</a:t>
            </a:r>
          </a:p>
        </p:txBody>
      </p:sp>
      <p:sp>
        <p:nvSpPr>
          <p:cNvPr id="211" name="Pentagono 210"/>
          <p:cNvSpPr/>
          <p:nvPr/>
        </p:nvSpPr>
        <p:spPr>
          <a:xfrm>
            <a:off x="2084710" y="3812479"/>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Produktion</a:t>
            </a:r>
          </a:p>
        </p:txBody>
      </p:sp>
      <p:sp>
        <p:nvSpPr>
          <p:cNvPr id="212" name="Pentagono 211"/>
          <p:cNvSpPr/>
          <p:nvPr/>
        </p:nvSpPr>
        <p:spPr>
          <a:xfrm>
            <a:off x="2084710" y="4020847"/>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Produktion</a:t>
            </a:r>
          </a:p>
        </p:txBody>
      </p:sp>
      <p:sp>
        <p:nvSpPr>
          <p:cNvPr id="213" name="Pentagono 212"/>
          <p:cNvSpPr/>
          <p:nvPr/>
        </p:nvSpPr>
        <p:spPr>
          <a:xfrm>
            <a:off x="2084710" y="4229215"/>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Produktion</a:t>
            </a:r>
          </a:p>
        </p:txBody>
      </p:sp>
      <p:sp>
        <p:nvSpPr>
          <p:cNvPr id="214" name="Pentagono 213"/>
          <p:cNvSpPr/>
          <p:nvPr/>
        </p:nvSpPr>
        <p:spPr>
          <a:xfrm>
            <a:off x="2084710" y="4437583"/>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Intermodales Zentrum</a:t>
            </a:r>
          </a:p>
        </p:txBody>
      </p:sp>
      <p:sp>
        <p:nvSpPr>
          <p:cNvPr id="215" name="Pentagono 214"/>
          <p:cNvSpPr/>
          <p:nvPr/>
        </p:nvSpPr>
        <p:spPr>
          <a:xfrm>
            <a:off x="2084710" y="4645951"/>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Intermodales Zentrum</a:t>
            </a:r>
          </a:p>
        </p:txBody>
      </p:sp>
      <p:sp>
        <p:nvSpPr>
          <p:cNvPr id="216" name="Pentagono 215"/>
          <p:cNvSpPr/>
          <p:nvPr/>
        </p:nvSpPr>
        <p:spPr>
          <a:xfrm>
            <a:off x="2084710" y="4854319"/>
            <a:ext cx="1656000" cy="180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Intermodales Zentrum</a:t>
            </a:r>
          </a:p>
        </p:txBody>
      </p:sp>
      <p:sp>
        <p:nvSpPr>
          <p:cNvPr id="217" name="Pentagono 11"/>
          <p:cNvSpPr/>
          <p:nvPr/>
        </p:nvSpPr>
        <p:spPr>
          <a:xfrm>
            <a:off x="963313" y="5062687"/>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G1</a:t>
            </a:r>
          </a:p>
        </p:txBody>
      </p:sp>
      <p:sp>
        <p:nvSpPr>
          <p:cNvPr id="218" name="Pentagono 11"/>
          <p:cNvSpPr/>
          <p:nvPr/>
        </p:nvSpPr>
        <p:spPr>
          <a:xfrm>
            <a:off x="963313" y="5271055"/>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G2</a:t>
            </a:r>
          </a:p>
        </p:txBody>
      </p:sp>
      <p:sp>
        <p:nvSpPr>
          <p:cNvPr id="219" name="Pentagono 11"/>
          <p:cNvSpPr/>
          <p:nvPr/>
        </p:nvSpPr>
        <p:spPr>
          <a:xfrm>
            <a:off x="963313" y="5479423"/>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G3 – G4</a:t>
            </a:r>
          </a:p>
        </p:txBody>
      </p:sp>
      <p:sp>
        <p:nvSpPr>
          <p:cNvPr id="220" name="Pentagono 11"/>
          <p:cNvSpPr/>
          <p:nvPr/>
        </p:nvSpPr>
        <p:spPr>
          <a:xfrm>
            <a:off x="963313" y="5896159"/>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H2</a:t>
            </a:r>
          </a:p>
        </p:txBody>
      </p:sp>
      <p:sp>
        <p:nvSpPr>
          <p:cNvPr id="221" name="Pentagono 11"/>
          <p:cNvSpPr/>
          <p:nvPr/>
        </p:nvSpPr>
        <p:spPr>
          <a:xfrm>
            <a:off x="963313" y="6104527"/>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H3</a:t>
            </a:r>
          </a:p>
        </p:txBody>
      </p:sp>
      <p:sp>
        <p:nvSpPr>
          <p:cNvPr id="222" name="Pentagono 11"/>
          <p:cNvSpPr/>
          <p:nvPr/>
        </p:nvSpPr>
        <p:spPr>
          <a:xfrm>
            <a:off x="963313" y="6312901"/>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I1</a:t>
            </a:r>
          </a:p>
        </p:txBody>
      </p:sp>
      <p:sp>
        <p:nvSpPr>
          <p:cNvPr id="223" name="Pentagono 11"/>
          <p:cNvSpPr/>
          <p:nvPr/>
        </p:nvSpPr>
        <p:spPr>
          <a:xfrm>
            <a:off x="963313" y="5687791"/>
            <a:ext cx="1008000" cy="180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indent="-363538" defTabSz="914400">
              <a:spcBef>
                <a:spcPct val="50000"/>
              </a:spcBef>
            </a:pPr>
            <a:r>
              <a:rPr lang="it-IT" sz="900" b="1" kern="0" dirty="0">
                <a:solidFill>
                  <a:srgbClr val="FFFFFF"/>
                </a:solidFill>
                <a:latin typeface="Univers 47 CondensedLight" panose="00000400000000000000" pitchFamily="2" charset="0"/>
              </a:rPr>
              <a:t>Bezirk H1</a:t>
            </a:r>
          </a:p>
        </p:txBody>
      </p:sp>
      <p:sp>
        <p:nvSpPr>
          <p:cNvPr id="224" name="Pentagono 223"/>
          <p:cNvSpPr/>
          <p:nvPr/>
        </p:nvSpPr>
        <p:spPr>
          <a:xfrm>
            <a:off x="2084710" y="5062687"/>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Städtische Dienste</a:t>
            </a:r>
          </a:p>
        </p:txBody>
      </p:sp>
      <p:sp>
        <p:nvSpPr>
          <p:cNvPr id="225" name="Pentagono 224"/>
          <p:cNvSpPr/>
          <p:nvPr/>
        </p:nvSpPr>
        <p:spPr>
          <a:xfrm>
            <a:off x="3978839" y="5062687"/>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MBL3</a:t>
            </a:r>
          </a:p>
        </p:txBody>
      </p:sp>
      <p:sp>
        <p:nvSpPr>
          <p:cNvPr id="226" name="Pentagono 225"/>
          <p:cNvSpPr/>
          <p:nvPr/>
        </p:nvSpPr>
        <p:spPr>
          <a:xfrm>
            <a:off x="4762047" y="5062687"/>
            <a:ext cx="648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err="1">
                <a:ln>
                  <a:noFill/>
                </a:ln>
                <a:solidFill>
                  <a:srgbClr val="00338D"/>
                </a:solidFill>
                <a:effectLst/>
                <a:uLnTx/>
                <a:uFillTx/>
                <a:latin typeface="Univers 47 CondensedLight" panose="00000400000000000000" pitchFamily="2" charset="0"/>
              </a:rPr>
              <a:t>n.a</a:t>
            </a: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a:t>
            </a:r>
          </a:p>
        </p:txBody>
      </p:sp>
      <p:sp>
        <p:nvSpPr>
          <p:cNvPr id="227" name="Pentagono 226"/>
          <p:cNvSpPr/>
          <p:nvPr/>
        </p:nvSpPr>
        <p:spPr>
          <a:xfrm>
            <a:off x="2084710" y="5271055"/>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Städtische Dienste</a:t>
            </a:r>
          </a:p>
        </p:txBody>
      </p:sp>
      <p:sp>
        <p:nvSpPr>
          <p:cNvPr id="228" name="Pentagono 227"/>
          <p:cNvSpPr/>
          <p:nvPr/>
        </p:nvSpPr>
        <p:spPr>
          <a:xfrm>
            <a:off x="3978839" y="5271055"/>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229" name="Pentagono 228"/>
          <p:cNvSpPr/>
          <p:nvPr/>
        </p:nvSpPr>
        <p:spPr>
          <a:xfrm>
            <a:off x="4762047" y="5271055"/>
            <a:ext cx="648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lvl="0" indent="-427038" algn="ctr" defTabSz="914400">
              <a:spcBef>
                <a:spcPct val="50000"/>
              </a:spcBef>
              <a:defRPr/>
            </a:pPr>
            <a:r>
              <a:rPr lang="en-US" sz="800" b="1" kern="0" dirty="0" err="1">
                <a:solidFill>
                  <a:srgbClr val="00338D"/>
                </a:solidFill>
                <a:latin typeface="Univers 47 CondensedLight" panose="00000400000000000000" pitchFamily="2" charset="0"/>
              </a:rPr>
              <a:t>n.a</a:t>
            </a:r>
            <a:r>
              <a:rPr lang="en-US" sz="800" b="1" kern="0" dirty="0">
                <a:solidFill>
                  <a:srgbClr val="00338D"/>
                </a:solidFill>
                <a:latin typeface="Univers 47 CondensedLight" panose="00000400000000000000" pitchFamily="2" charset="0"/>
              </a:rPr>
              <a:t>.</a:t>
            </a:r>
          </a:p>
        </p:txBody>
      </p:sp>
      <p:sp>
        <p:nvSpPr>
          <p:cNvPr id="230" name="Pentagono 229"/>
          <p:cNvSpPr/>
          <p:nvPr/>
        </p:nvSpPr>
        <p:spPr>
          <a:xfrm>
            <a:off x="2084710" y="5479423"/>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Städtische Dienste</a:t>
            </a:r>
          </a:p>
        </p:txBody>
      </p:sp>
      <p:sp>
        <p:nvSpPr>
          <p:cNvPr id="231" name="Pentagono 230"/>
          <p:cNvSpPr/>
          <p:nvPr/>
        </p:nvSpPr>
        <p:spPr>
          <a:xfrm>
            <a:off x="3978839" y="5479423"/>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MBL2</a:t>
            </a:r>
          </a:p>
        </p:txBody>
      </p:sp>
      <p:sp>
        <p:nvSpPr>
          <p:cNvPr id="232" name="Pentagono 231"/>
          <p:cNvSpPr/>
          <p:nvPr/>
        </p:nvSpPr>
        <p:spPr>
          <a:xfrm>
            <a:off x="4762047" y="5479423"/>
            <a:ext cx="648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lvl="0" indent="-427038" algn="ctr" defTabSz="914400">
              <a:spcBef>
                <a:spcPct val="50000"/>
              </a:spcBef>
              <a:defRPr/>
            </a:pPr>
            <a:r>
              <a:rPr lang="en-US" sz="800" b="1" kern="0" dirty="0" err="1">
                <a:solidFill>
                  <a:srgbClr val="00338D"/>
                </a:solidFill>
                <a:latin typeface="Univers 47 CondensedLight" panose="00000400000000000000" pitchFamily="2" charset="0"/>
              </a:rPr>
              <a:t>n.a</a:t>
            </a:r>
            <a:r>
              <a:rPr lang="en-US" sz="800" b="1" kern="0" dirty="0">
                <a:solidFill>
                  <a:srgbClr val="00338D"/>
                </a:solidFill>
                <a:latin typeface="Univers 47 CondensedLight" panose="00000400000000000000" pitchFamily="2" charset="0"/>
              </a:rPr>
              <a:t>.</a:t>
            </a:r>
          </a:p>
        </p:txBody>
      </p:sp>
      <p:sp>
        <p:nvSpPr>
          <p:cNvPr id="233" name="Pentagono 232"/>
          <p:cNvSpPr/>
          <p:nvPr/>
        </p:nvSpPr>
        <p:spPr>
          <a:xfrm>
            <a:off x="2084710" y="5687791"/>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lvl="0" indent="-427038" algn="ctr" defTabSz="914400">
              <a:spcBef>
                <a:spcPct val="50000"/>
              </a:spcBef>
              <a:defRPr/>
            </a:pPr>
            <a:r>
              <a:rPr lang="it-IT" sz="800" b="1" kern="0" dirty="0">
                <a:solidFill>
                  <a:srgbClr val="00338D"/>
                </a:solidFill>
                <a:latin typeface="Univers 47 CondensedLight" panose="00000400000000000000" pitchFamily="2" charset="0"/>
              </a:rPr>
              <a:t>Eisenbahnprojekt</a:t>
            </a:r>
          </a:p>
        </p:txBody>
      </p:sp>
      <p:sp>
        <p:nvSpPr>
          <p:cNvPr id="234" name="Pentagono 233"/>
          <p:cNvSpPr/>
          <p:nvPr/>
        </p:nvSpPr>
        <p:spPr>
          <a:xfrm>
            <a:off x="3978839" y="5687791"/>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35" name="Pentagono 234"/>
          <p:cNvSpPr/>
          <p:nvPr/>
        </p:nvSpPr>
        <p:spPr>
          <a:xfrm>
            <a:off x="4762047" y="5687791"/>
            <a:ext cx="648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lvl="0" indent="-427038" algn="ctr" defTabSz="914400">
              <a:spcBef>
                <a:spcPct val="50000"/>
              </a:spcBef>
              <a:defRPr/>
            </a:pPr>
            <a:r>
              <a:rPr lang="en-US" sz="800" b="1" kern="0" dirty="0" err="1">
                <a:solidFill>
                  <a:srgbClr val="00338D"/>
                </a:solidFill>
                <a:latin typeface="Univers 47 CondensedLight" panose="00000400000000000000" pitchFamily="2" charset="0"/>
              </a:rPr>
              <a:t>n.a</a:t>
            </a:r>
            <a:r>
              <a:rPr lang="en-US" sz="800" b="1" kern="0" dirty="0">
                <a:solidFill>
                  <a:srgbClr val="00338D"/>
                </a:solidFill>
                <a:latin typeface="Univers 47 CondensedLight" panose="00000400000000000000" pitchFamily="2" charset="0"/>
              </a:rPr>
              <a:t>.</a:t>
            </a:r>
          </a:p>
        </p:txBody>
      </p:sp>
      <p:sp>
        <p:nvSpPr>
          <p:cNvPr id="236" name="Pentagono 235"/>
          <p:cNvSpPr/>
          <p:nvPr/>
        </p:nvSpPr>
        <p:spPr>
          <a:xfrm>
            <a:off x="3978839" y="5896159"/>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37" name="AutoShape 39"/>
          <p:cNvSpPr>
            <a:spLocks noChangeArrowheads="1"/>
          </p:cNvSpPr>
          <p:nvPr/>
        </p:nvSpPr>
        <p:spPr bwMode="auto">
          <a:xfrm>
            <a:off x="4762047" y="5896159"/>
            <a:ext cx="648000" cy="180000"/>
          </a:xfrm>
          <a:prstGeom prst="homePlate">
            <a:avLst>
              <a:gd name="adj" fmla="val 0"/>
            </a:avLst>
          </a:prstGeom>
          <a:solidFill>
            <a:srgbClr val="FFFFFF"/>
          </a:solidFill>
          <a:ln w="9525">
            <a:solidFill>
              <a:srgbClr val="00A3A1"/>
            </a:solidFill>
            <a:miter lim="800000"/>
            <a:headEnd/>
            <a:tailEnd/>
          </a:ln>
          <a:effectLst/>
        </p:spPr>
        <p:txBody>
          <a:bodyPr wrap="square" anchor="ctr">
            <a:spAutoFit/>
          </a:bodyPr>
          <a:lstStyle/>
          <a:p>
            <a:pPr marL="449263" lvl="0" indent="-427038" algn="ctr" defTabSz="914400">
              <a:spcBef>
                <a:spcPct val="50000"/>
              </a:spcBef>
              <a:defRPr/>
            </a:pPr>
            <a:r>
              <a:rPr lang="en-US" sz="800" b="1" kern="0" dirty="0" err="1">
                <a:solidFill>
                  <a:srgbClr val="00338D"/>
                </a:solidFill>
                <a:latin typeface="Univers 47 CondensedLight" panose="00000400000000000000" pitchFamily="2" charset="0"/>
              </a:rPr>
              <a:t>n.a</a:t>
            </a:r>
            <a:r>
              <a:rPr lang="en-US" sz="800" b="1" kern="0" dirty="0">
                <a:solidFill>
                  <a:srgbClr val="00338D"/>
                </a:solidFill>
                <a:latin typeface="Univers 47 CondensedLight" panose="00000400000000000000" pitchFamily="2" charset="0"/>
              </a:rPr>
              <a:t>.</a:t>
            </a:r>
          </a:p>
        </p:txBody>
      </p:sp>
      <p:sp>
        <p:nvSpPr>
          <p:cNvPr id="238" name="Pentagono 237"/>
          <p:cNvSpPr/>
          <p:nvPr/>
        </p:nvSpPr>
        <p:spPr>
          <a:xfrm>
            <a:off x="2084710" y="5896159"/>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Eisenbahnprojekt</a:t>
            </a:r>
          </a:p>
        </p:txBody>
      </p:sp>
      <p:sp>
        <p:nvSpPr>
          <p:cNvPr id="239" name="Pentagono 238"/>
          <p:cNvSpPr/>
          <p:nvPr/>
        </p:nvSpPr>
        <p:spPr>
          <a:xfrm>
            <a:off x="3978839" y="6104527"/>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MBL1</a:t>
            </a:r>
          </a:p>
        </p:txBody>
      </p:sp>
      <p:sp>
        <p:nvSpPr>
          <p:cNvPr id="240" name="AutoShape 39"/>
          <p:cNvSpPr>
            <a:spLocks noChangeArrowheads="1"/>
          </p:cNvSpPr>
          <p:nvPr/>
        </p:nvSpPr>
        <p:spPr bwMode="auto">
          <a:xfrm>
            <a:off x="4762047" y="6104527"/>
            <a:ext cx="648000" cy="180000"/>
          </a:xfrm>
          <a:prstGeom prst="homePlate">
            <a:avLst>
              <a:gd name="adj" fmla="val 0"/>
            </a:avLst>
          </a:prstGeom>
          <a:solidFill>
            <a:srgbClr val="FFFFFF"/>
          </a:solidFill>
          <a:ln w="9525">
            <a:solidFill>
              <a:srgbClr val="00A3A1"/>
            </a:solidFill>
            <a:miter lim="800000"/>
            <a:headEnd/>
            <a:tailEnd/>
          </a:ln>
          <a:effectLst/>
        </p:spPr>
        <p:txBody>
          <a:bodyPr wrap="square" anchor="ctr">
            <a:spAutoFit/>
          </a:bodyPr>
          <a:lstStyle/>
          <a:p>
            <a:pPr algn="ctr" defTabSz="914400">
              <a:defRPr/>
            </a:pPr>
            <a:r>
              <a:rPr lang="en-US" sz="800" b="1" kern="0" dirty="0" err="1">
                <a:solidFill>
                  <a:srgbClr val="00338D"/>
                </a:solidFill>
                <a:latin typeface="Univers 47 CondensedLight" panose="00000400000000000000" pitchFamily="2" charset="0"/>
              </a:rPr>
              <a:t>n.a</a:t>
            </a:r>
            <a:r>
              <a:rPr lang="en-US" sz="800" b="1" kern="0" dirty="0">
                <a:solidFill>
                  <a:srgbClr val="00338D"/>
                </a:solidFill>
                <a:latin typeface="Univers 47 CondensedLight" panose="00000400000000000000" pitchFamily="2" charset="0"/>
              </a:rPr>
              <a:t>.</a:t>
            </a:r>
          </a:p>
        </p:txBody>
      </p:sp>
      <p:sp>
        <p:nvSpPr>
          <p:cNvPr id="241" name="Pentagono 240"/>
          <p:cNvSpPr/>
          <p:nvPr/>
        </p:nvSpPr>
        <p:spPr>
          <a:xfrm>
            <a:off x="2084710" y="6104527"/>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Eisenbahnprojekt</a:t>
            </a:r>
          </a:p>
        </p:txBody>
      </p:sp>
      <p:sp>
        <p:nvSpPr>
          <p:cNvPr id="242" name="Pentagono 241"/>
          <p:cNvSpPr/>
          <p:nvPr/>
        </p:nvSpPr>
        <p:spPr>
          <a:xfrm>
            <a:off x="3978839" y="6312901"/>
            <a:ext cx="5436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en-US" sz="800" b="1" i="0" u="none" strike="noStrike" kern="0" cap="none" spc="0" normalizeH="0" baseline="0" noProof="0" dirty="0">
                <a:ln>
                  <a:noFill/>
                </a:ln>
                <a:solidFill>
                  <a:srgbClr val="00338D"/>
                </a:solidFill>
                <a:effectLst/>
                <a:uLnTx/>
                <a:uFillTx/>
                <a:latin typeface="Univers 47 CondensedLight" panose="00000400000000000000" pitchFamily="2" charset="0"/>
              </a:rPr>
              <a:t>MBL3</a:t>
            </a:r>
          </a:p>
        </p:txBody>
      </p:sp>
      <p:sp>
        <p:nvSpPr>
          <p:cNvPr id="243" name="AutoShape 39"/>
          <p:cNvSpPr>
            <a:spLocks noChangeArrowheads="1"/>
          </p:cNvSpPr>
          <p:nvPr/>
        </p:nvSpPr>
        <p:spPr bwMode="auto">
          <a:xfrm>
            <a:off x="4762047" y="6312901"/>
            <a:ext cx="648000" cy="180000"/>
          </a:xfrm>
          <a:prstGeom prst="homePlate">
            <a:avLst>
              <a:gd name="adj" fmla="val 0"/>
            </a:avLst>
          </a:prstGeom>
          <a:solidFill>
            <a:srgbClr val="FFFFFF"/>
          </a:solidFill>
          <a:ln w="9525">
            <a:solidFill>
              <a:srgbClr val="00A3A1"/>
            </a:solidFill>
            <a:miter lim="800000"/>
            <a:headEnd/>
            <a:tailEnd/>
          </a:ln>
          <a:effectLst/>
        </p:spPr>
        <p:txBody>
          <a:bodyPr wrap="square" anchor="ctr">
            <a:spAutoFit/>
          </a:bodyPr>
          <a:lstStyle/>
          <a:p>
            <a:pPr marL="449263" lvl="0" indent="-427038" algn="ctr" defTabSz="914400">
              <a:spcBef>
                <a:spcPct val="50000"/>
              </a:spcBef>
              <a:defRPr/>
            </a:pPr>
            <a:r>
              <a:rPr lang="en-US" sz="800" b="1" kern="0" dirty="0" err="1">
                <a:solidFill>
                  <a:srgbClr val="00338D"/>
                </a:solidFill>
                <a:latin typeface="Univers 47 CondensedLight" panose="00000400000000000000" pitchFamily="2" charset="0"/>
              </a:rPr>
              <a:t>n.a</a:t>
            </a:r>
            <a:r>
              <a:rPr lang="en-US" sz="800" b="1" kern="0" dirty="0">
                <a:solidFill>
                  <a:srgbClr val="00338D"/>
                </a:solidFill>
                <a:latin typeface="Univers 47 CondensedLight" panose="00000400000000000000" pitchFamily="2" charset="0"/>
              </a:rPr>
              <a:t>.</a:t>
            </a:r>
          </a:p>
        </p:txBody>
      </p:sp>
      <p:sp>
        <p:nvSpPr>
          <p:cNvPr id="244" name="Pentagono 243"/>
          <p:cNvSpPr/>
          <p:nvPr/>
        </p:nvSpPr>
        <p:spPr>
          <a:xfrm>
            <a:off x="2084710" y="6312901"/>
            <a:ext cx="1656000" cy="180000"/>
          </a:xfrm>
          <a:prstGeom prst="homePlate">
            <a:avLst>
              <a:gd name="adj" fmla="val 0"/>
            </a:avLst>
          </a:prstGeom>
          <a:solidFill>
            <a:srgbClr val="FFFFFF"/>
          </a:solid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800" b="1" i="0" u="none" strike="noStrike" kern="0" cap="none" spc="0" normalizeH="0" baseline="0" noProof="0" dirty="0">
                <a:ln>
                  <a:noFill/>
                </a:ln>
                <a:solidFill>
                  <a:srgbClr val="00338D"/>
                </a:solidFill>
                <a:effectLst/>
                <a:uLnTx/>
                <a:uFillTx/>
                <a:latin typeface="Univers 47 CondensedLight" panose="00000400000000000000" pitchFamily="2" charset="0"/>
              </a:rPr>
              <a:t>Landwirtschaftliches Grün</a:t>
            </a:r>
          </a:p>
        </p:txBody>
      </p:sp>
      <p:sp>
        <p:nvSpPr>
          <p:cNvPr id="260" name="Title 1"/>
          <p:cNvSpPr>
            <a:spLocks noGrp="1"/>
          </p:cNvSpPr>
          <p:nvPr>
            <p:ph type="title"/>
          </p:nvPr>
        </p:nvSpPr>
        <p:spPr>
          <a:xfrm>
            <a:off x="614478" y="236723"/>
            <a:ext cx="8684266" cy="725086"/>
          </a:xfrm>
        </p:spPr>
        <p:txBody>
          <a:bodyPr/>
          <a:lstStyle/>
          <a:p>
            <a:r>
              <a:rPr lang="it-IT" dirty="0"/>
              <a:t>Projektflächen</a:t>
            </a:r>
          </a:p>
        </p:txBody>
      </p:sp>
      <p:sp>
        <p:nvSpPr>
          <p:cNvPr id="137" name="CasellaDiTesto 136"/>
          <p:cNvSpPr txBox="1"/>
          <p:nvPr/>
        </p:nvSpPr>
        <p:spPr>
          <a:xfrm>
            <a:off x="6536549" y="2540770"/>
            <a:ext cx="910827" cy="830997"/>
          </a:xfrm>
          <a:prstGeom prst="rect">
            <a:avLst/>
          </a:prstGeom>
          <a:noFill/>
        </p:spPr>
        <p:txBody>
          <a:bodyPr wrap="none" rtlCol="0">
            <a:spAutoFit/>
          </a:bodyPr>
          <a:lstStyle/>
          <a:p>
            <a:pPr algn="ctr" defTabSz="914400"/>
            <a:r>
              <a:rPr lang="it-IT" sz="1600" b="1" kern="0" dirty="0">
                <a:solidFill>
                  <a:srgbClr val="00338D"/>
                </a:solidFill>
                <a:latin typeface="Univers 47 CondensedLight" panose="00000400000000000000" pitchFamily="2" charset="0"/>
              </a:rPr>
              <a:t>Gesamt</a:t>
            </a:r>
          </a:p>
          <a:p>
            <a:pPr algn="ctr" defTabSz="914400"/>
            <a:r>
              <a:rPr lang="it-IT" sz="1600" b="1" kern="0" dirty="0">
                <a:solidFill>
                  <a:srgbClr val="00338D"/>
                </a:solidFill>
                <a:latin typeface="Univers 47 CondensedLight" panose="00000400000000000000" pitchFamily="2" charset="0"/>
              </a:rPr>
              <a:t>386.572 </a:t>
            </a:r>
          </a:p>
          <a:p>
            <a:pPr algn="ctr" defTabSz="914400"/>
            <a:r>
              <a:rPr lang="it-IT" sz="1600" b="1" kern="0" dirty="0">
                <a:solidFill>
                  <a:srgbClr val="00338D"/>
                </a:solidFill>
                <a:latin typeface="Univers 47 CondensedLight" panose="00000400000000000000" pitchFamily="2" charset="0"/>
              </a:rPr>
              <a:t>m²</a:t>
            </a:r>
          </a:p>
        </p:txBody>
      </p:sp>
      <p:graphicFrame>
        <p:nvGraphicFramePr>
          <p:cNvPr id="147" name="Grafico 146"/>
          <p:cNvGraphicFramePr/>
          <p:nvPr>
            <p:extLst>
              <p:ext uri="{D42A27DB-BD31-4B8C-83A1-F6EECF244321}">
                <p14:modId xmlns:p14="http://schemas.microsoft.com/office/powerpoint/2010/main" val="2693711883"/>
              </p:ext>
            </p:extLst>
          </p:nvPr>
        </p:nvGraphicFramePr>
        <p:xfrm>
          <a:off x="5549284" y="1682106"/>
          <a:ext cx="4147115" cy="2293993"/>
        </p:xfrm>
        <a:graphic>
          <a:graphicData uri="http://schemas.openxmlformats.org/drawingml/2006/chart">
            <c:chart xmlns:c="http://schemas.openxmlformats.org/drawingml/2006/chart" xmlns:r="http://schemas.openxmlformats.org/officeDocument/2006/relationships" r:id="rId8"/>
          </a:graphicData>
        </a:graphic>
      </p:graphicFrame>
      <p:sp>
        <p:nvSpPr>
          <p:cNvPr id="148" name="Text Box 71"/>
          <p:cNvSpPr txBox="1">
            <a:spLocks noChangeArrowheads="1"/>
          </p:cNvSpPr>
          <p:nvPr/>
        </p:nvSpPr>
        <p:spPr bwMode="auto">
          <a:xfrm>
            <a:off x="5598067" y="1512192"/>
            <a:ext cx="4026931" cy="276999"/>
          </a:xfrm>
          <a:prstGeom prst="rect">
            <a:avLst/>
          </a:prstGeom>
          <a:noFill/>
          <a:ln w="9525">
            <a:noFill/>
            <a:miter lim="800000"/>
            <a:headEnd/>
            <a:tailEnd/>
          </a:ln>
        </p:spPr>
        <p:txBody>
          <a:bodyPr wrap="square">
            <a:spAutoFit/>
          </a:bodyPr>
          <a:lstStyle/>
          <a:p>
            <a:pPr algn="ctr" defTabSz="914400"/>
            <a:r>
              <a:rPr lang="it-IT" sz="1200" b="1" dirty="0">
                <a:solidFill>
                  <a:srgbClr val="00338D"/>
                </a:solidFill>
                <a:latin typeface="Univers 47 CondensedLight" panose="00000400000000000000" pitchFamily="2" charset="0"/>
                <a:cs typeface="Arial" pitchFamily="34" charset="0"/>
              </a:rPr>
              <a:t>BGF private Bauten</a:t>
            </a:r>
          </a:p>
        </p:txBody>
      </p:sp>
      <p:grpSp>
        <p:nvGrpSpPr>
          <p:cNvPr id="151" name="Gruppo 150"/>
          <p:cNvGrpSpPr/>
          <p:nvPr/>
        </p:nvGrpSpPr>
        <p:grpSpPr>
          <a:xfrm>
            <a:off x="5697916" y="1014711"/>
            <a:ext cx="1784566" cy="277914"/>
            <a:chOff x="370686" y="6024329"/>
            <a:chExt cx="1784566" cy="277914"/>
          </a:xfrm>
        </p:grpSpPr>
        <p:sp>
          <p:nvSpPr>
            <p:cNvPr id="152" name="Pentagono 11"/>
            <p:cNvSpPr/>
            <p:nvPr/>
          </p:nvSpPr>
          <p:spPr>
            <a:xfrm>
              <a:off x="370686" y="6024329"/>
              <a:ext cx="288000" cy="108000"/>
            </a:xfrm>
            <a:prstGeom prst="homePlate">
              <a:avLst>
                <a:gd name="adj" fmla="val 13972"/>
              </a:avLst>
            </a:prstGeom>
            <a:solidFill>
              <a:srgbClr val="00338D"/>
            </a:solidFill>
            <a:ln w="9525" algn="ctr">
              <a:solidFill>
                <a:srgbClr val="00338D"/>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endParaRPr kumimoji="0" lang="it-IT" sz="900" b="1" i="0" u="none" strike="noStrike" kern="0" cap="none" spc="0" normalizeH="0" baseline="0" noProof="0" dirty="0">
                <a:ln>
                  <a:noFill/>
                </a:ln>
                <a:solidFill>
                  <a:srgbClr val="FFFFFF"/>
                </a:solidFill>
                <a:effectLst/>
                <a:uLnTx/>
                <a:uFillTx/>
                <a:latin typeface="Univers 47 CondensedLight" panose="00000400000000000000" pitchFamily="2" charset="0"/>
              </a:endParaRPr>
            </a:p>
          </p:txBody>
        </p:sp>
        <p:sp>
          <p:nvSpPr>
            <p:cNvPr id="153" name="Pentagono 11"/>
            <p:cNvSpPr/>
            <p:nvPr/>
          </p:nvSpPr>
          <p:spPr>
            <a:xfrm>
              <a:off x="370686" y="6194243"/>
              <a:ext cx="288000" cy="108000"/>
            </a:xfrm>
            <a:prstGeom prst="homePlate">
              <a:avLst>
                <a:gd name="adj" fmla="val 13972"/>
              </a:avLst>
            </a:prstGeom>
            <a:solidFill>
              <a:srgbClr val="00A3A1"/>
            </a:solidFill>
            <a:ln w="9525" algn="ctr">
              <a:solidFill>
                <a:srgbClr val="00A3A1"/>
              </a:solidFill>
              <a:miter lim="800000"/>
              <a:headEnd/>
              <a:tailEnd/>
            </a:ln>
            <a:effectLst/>
          </p:spPr>
          <p:txBody>
            <a:bodyPr wrap="none" lIns="54000" tIns="54000" rIns="54000" bIns="54000" anchor="ctr"/>
            <a:lstStyle/>
            <a:p>
              <a:pPr marL="449263" marR="0" lvl="0" indent="-363538" defTabSz="914400" eaLnBrk="1" fontAlgn="auto" latinLnBrk="0" hangingPunct="1">
                <a:lnSpc>
                  <a:spcPct val="100000"/>
                </a:lnSpc>
                <a:spcBef>
                  <a:spcPct val="50000"/>
                </a:spcBef>
                <a:spcAft>
                  <a:spcPts val="0"/>
                </a:spcAft>
                <a:buClrTx/>
                <a:buSzTx/>
                <a:buFontTx/>
                <a:buNone/>
                <a:tabLst/>
                <a:defRPr/>
              </a:pPr>
              <a:endParaRPr kumimoji="0" lang="it-IT" sz="900" b="1" i="0" u="none" strike="noStrike" kern="0" cap="none" spc="0" normalizeH="0" baseline="0" noProof="0" dirty="0">
                <a:ln>
                  <a:noFill/>
                </a:ln>
                <a:solidFill>
                  <a:srgbClr val="409DAD"/>
                </a:solidFill>
                <a:effectLst/>
                <a:uLnTx/>
                <a:uFillTx/>
                <a:latin typeface="Univers 47 CondensedLight" panose="00000400000000000000" pitchFamily="2" charset="0"/>
              </a:endParaRPr>
            </a:p>
          </p:txBody>
        </p:sp>
        <p:sp>
          <p:nvSpPr>
            <p:cNvPr id="154" name="Pentagono 153"/>
            <p:cNvSpPr/>
            <p:nvPr/>
          </p:nvSpPr>
          <p:spPr>
            <a:xfrm>
              <a:off x="715252" y="6024329"/>
              <a:ext cx="1440000" cy="108000"/>
            </a:xfrm>
            <a:prstGeom prst="homePlate">
              <a:avLst>
                <a:gd name="adj" fmla="val 0"/>
              </a:avLst>
            </a:prstGeom>
            <a:solidFill>
              <a:srgbClr val="FFFFFF"/>
            </a:solidFill>
            <a:ln w="9525" algn="ctr">
              <a:solidFill>
                <a:srgbClr val="00338D"/>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600" b="1" i="0" u="none" strike="noStrike" kern="0" cap="none" spc="0" normalizeH="0" baseline="0" noProof="0" dirty="0">
                  <a:ln>
                    <a:noFill/>
                  </a:ln>
                  <a:solidFill>
                    <a:srgbClr val="00338D"/>
                  </a:solidFill>
                  <a:effectLst/>
                  <a:uLnTx/>
                  <a:uFillTx/>
                  <a:latin typeface="Univers 47 CondensedLight" panose="00000400000000000000" pitchFamily="2" charset="0"/>
                </a:rPr>
                <a:t>private Bauten</a:t>
              </a:r>
            </a:p>
          </p:txBody>
        </p:sp>
        <p:sp>
          <p:nvSpPr>
            <p:cNvPr id="155" name="Pentagono 154"/>
            <p:cNvSpPr/>
            <p:nvPr/>
          </p:nvSpPr>
          <p:spPr>
            <a:xfrm>
              <a:off x="715252" y="6194243"/>
              <a:ext cx="1440000" cy="108000"/>
            </a:xfrm>
            <a:prstGeom prst="homePlate">
              <a:avLst>
                <a:gd name="adj" fmla="val 0"/>
              </a:avLst>
            </a:prstGeom>
            <a:noFill/>
            <a:ln w="9525" algn="ctr">
              <a:solidFill>
                <a:srgbClr val="00A3A1"/>
              </a:solidFill>
              <a:miter lim="800000"/>
              <a:headEnd/>
              <a:tailEnd/>
            </a:ln>
            <a:effectLst/>
          </p:spPr>
          <p:txBody>
            <a:bodyPr wrap="none" lIns="0" tIns="36000" rIns="0" bIns="36000" anchor="ctr"/>
            <a:lstStyle/>
            <a:p>
              <a:pPr marL="449263" marR="0" lvl="0" indent="-427038" algn="ctr" defTabSz="914400" eaLnBrk="1" fontAlgn="auto" latinLnBrk="0" hangingPunct="1">
                <a:lnSpc>
                  <a:spcPct val="100000"/>
                </a:lnSpc>
                <a:spcBef>
                  <a:spcPct val="50000"/>
                </a:spcBef>
                <a:spcAft>
                  <a:spcPts val="0"/>
                </a:spcAft>
                <a:buClrTx/>
                <a:buSzTx/>
                <a:buFontTx/>
                <a:buNone/>
                <a:tabLst/>
                <a:defRPr/>
              </a:pPr>
              <a:r>
                <a:rPr kumimoji="0" lang="it-IT" sz="600" b="1" i="0" u="none" strike="noStrike" kern="0" cap="none" spc="0" normalizeH="0" baseline="0" noProof="0" dirty="0">
                  <a:ln>
                    <a:noFill/>
                  </a:ln>
                  <a:solidFill>
                    <a:srgbClr val="00A3A1"/>
                  </a:solidFill>
                  <a:effectLst/>
                  <a:uLnTx/>
                  <a:uFillTx/>
                  <a:latin typeface="Univers 47 CondensedLight" panose="00000400000000000000" pitchFamily="2" charset="0"/>
                </a:rPr>
                <a:t>Öffentlichen Eingriffe und Eisenbahnprojekt</a:t>
              </a:r>
            </a:p>
          </p:txBody>
        </p:sp>
      </p:grpSp>
      <p:sp>
        <p:nvSpPr>
          <p:cNvPr id="156" name="Line 146"/>
          <p:cNvSpPr>
            <a:spLocks noChangeShapeType="1"/>
          </p:cNvSpPr>
          <p:nvPr/>
        </p:nvSpPr>
        <p:spPr bwMode="auto">
          <a:xfrm flipV="1">
            <a:off x="5680320" y="1762207"/>
            <a:ext cx="3960000" cy="0"/>
          </a:xfrm>
          <a:prstGeom prst="line">
            <a:avLst/>
          </a:prstGeom>
          <a:noFill/>
          <a:ln w="3175">
            <a:solidFill>
              <a:srgbClr val="00338D"/>
            </a:solidFill>
            <a:prstDash val="solid"/>
            <a:round/>
            <a:headEnd/>
            <a:tailEnd/>
          </a:ln>
        </p:spPr>
        <p:txBody>
          <a:bodyPr/>
          <a:lstStyle/>
          <a:p>
            <a:endParaRPr lang="it-IT" dirty="0">
              <a:latin typeface="Univers 47 CondensedLight" panose="00000400000000000000" pitchFamily="2" charset="0"/>
            </a:endParaRPr>
          </a:p>
        </p:txBody>
      </p:sp>
      <p:sp>
        <p:nvSpPr>
          <p:cNvPr id="158" name="Pentagon 311"/>
          <p:cNvSpPr/>
          <p:nvPr/>
        </p:nvSpPr>
        <p:spPr>
          <a:xfrm>
            <a:off x="5680320" y="4169331"/>
            <a:ext cx="4022318" cy="242665"/>
          </a:xfrm>
          <a:prstGeom prst="homePlate">
            <a:avLst>
              <a:gd name="adj" fmla="val 0"/>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4"/>
              </a:buClr>
            </a:pPr>
            <a:r>
              <a:rPr lang="it-IT" sz="800" i="1" dirty="0">
                <a:solidFill>
                  <a:schemeClr val="tx1"/>
                </a:solidFill>
                <a:latin typeface="Univers 47 CondensedLight" panose="00000400000000000000" pitchFamily="2" charset="0"/>
              </a:rPr>
              <a:t>* Davon  61.880 m² konventionierter Wohnbau.</a:t>
            </a:r>
          </a:p>
        </p:txBody>
      </p:sp>
      <p:sp>
        <p:nvSpPr>
          <p:cNvPr id="159" name="Pentagon 311"/>
          <p:cNvSpPr/>
          <p:nvPr/>
        </p:nvSpPr>
        <p:spPr>
          <a:xfrm>
            <a:off x="9149458" y="2348511"/>
            <a:ext cx="288000" cy="204101"/>
          </a:xfrm>
          <a:prstGeom prst="homePlate">
            <a:avLst>
              <a:gd name="adj" fmla="val 0"/>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4"/>
              </a:buClr>
            </a:pPr>
            <a:r>
              <a:rPr lang="it-IT" sz="1000" i="1" dirty="0">
                <a:solidFill>
                  <a:schemeClr val="tx1"/>
                </a:solidFill>
                <a:latin typeface="Univers 47 CondensedLight" panose="00000400000000000000" pitchFamily="2" charset="0"/>
              </a:rPr>
              <a:t>*</a:t>
            </a:r>
          </a:p>
        </p:txBody>
      </p:sp>
    </p:spTree>
    <p:extLst>
      <p:ext uri="{BB962C8B-B14F-4D97-AF65-F5344CB8AC3E}">
        <p14:creationId xmlns:p14="http://schemas.microsoft.com/office/powerpoint/2010/main" val="35499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ext uri="{D42A27DB-BD31-4B8C-83A1-F6EECF244321}">
                <p14:modId xmlns:p14="http://schemas.microsoft.com/office/powerpoint/2010/main" val="2986004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2" name="Diapositiva think-cell" r:id="rId5" imgW="395" imgH="396" progId="TCLayout.ActiveDocument.1">
                  <p:embed/>
                </p:oleObj>
              </mc:Choice>
              <mc:Fallback>
                <p:oleObj name="Diapositiva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ttangolo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70000"/>
              </a:lnSpc>
              <a:spcBef>
                <a:spcPct val="0"/>
              </a:spcBef>
              <a:spcAft>
                <a:spcPct val="0"/>
              </a:spcAft>
            </a:pPr>
            <a:endParaRPr lang="it-IT" sz="10000" dirty="0">
              <a:latin typeface="KPMG Extralight" panose="020B0303030202040204" pitchFamily="34" charset="0"/>
              <a:sym typeface="KPMG Extralight" panose="020B0303030202040204" pitchFamily="34" charset="0"/>
            </a:endParaRPr>
          </a:p>
        </p:txBody>
      </p:sp>
      <p:sp>
        <p:nvSpPr>
          <p:cNvPr id="4" name="Title 3"/>
          <p:cNvSpPr>
            <a:spLocks noGrp="1"/>
          </p:cNvSpPr>
          <p:nvPr>
            <p:ph type="ctrTitle"/>
          </p:nvPr>
        </p:nvSpPr>
        <p:spPr>
          <a:xfrm>
            <a:off x="2015313" y="1412392"/>
            <a:ext cx="7373236" cy="3510000"/>
          </a:xfrm>
        </p:spPr>
        <p:txBody>
          <a:bodyPr/>
          <a:lstStyle/>
          <a:p>
            <a:r>
              <a:rPr lang="it-IT" sz="8000" dirty="0"/>
              <a:t>Baukosten der privaten Bauten</a:t>
            </a:r>
            <a:br>
              <a:rPr lang="en-US" sz="10000" dirty="0"/>
            </a:br>
            <a:endParaRPr lang="it-IT" sz="10000" dirty="0"/>
          </a:p>
        </p:txBody>
      </p:sp>
      <p:sp>
        <p:nvSpPr>
          <p:cNvPr id="2" name="Rettangolo 1"/>
          <p:cNvSpPr/>
          <p:nvPr/>
        </p:nvSpPr>
        <p:spPr>
          <a:xfrm>
            <a:off x="1940441" y="6149409"/>
            <a:ext cx="6539024" cy="49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161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olo 5"/>
          <p:cNvSpPr txBox="1">
            <a:spLocks/>
          </p:cNvSpPr>
          <p:nvPr/>
        </p:nvSpPr>
        <p:spPr>
          <a:xfrm>
            <a:off x="614478" y="82471"/>
            <a:ext cx="8684266" cy="298526"/>
          </a:xfrm>
          <a:prstGeom prst="rect">
            <a:avLst/>
          </a:prstGeom>
          <a:noFill/>
        </p:spPr>
        <p:txBody>
          <a:bodyPr vert="horz" lIns="0" tIns="0" rIns="0" bIns="0" rtlCol="0" anchor="b" anchorCtr="0">
            <a:noAutofit/>
          </a:bodyPr>
          <a:lstStyle>
            <a:lvl1pPr eaLnBrk="1" hangingPunct="1">
              <a:lnSpc>
                <a:spcPct val="70000"/>
              </a:lnSpc>
              <a:defRPr sz="5400" b="0" i="0">
                <a:solidFill>
                  <a:srgbClr val="00338D"/>
                </a:solidFill>
                <a:latin typeface="+mj-lt"/>
                <a:cs typeface="KPMG Extralight"/>
              </a:defRPr>
            </a:lvl1pPr>
          </a:lstStyle>
          <a:p>
            <a:pPr defTabSz="914400"/>
            <a:r>
              <a:rPr lang="it-IT" sz="2000" dirty="0">
                <a:solidFill>
                  <a:srgbClr val="002060"/>
                </a:solidFill>
                <a:latin typeface="KPMG Extralight" panose="020B0303030202040204" pitchFamily="34" charset="0"/>
              </a:rPr>
              <a:t>Baukosten der privaten Bauten</a:t>
            </a:r>
            <a:endParaRPr lang="it-IT" sz="2400" kern="0" dirty="0">
              <a:solidFill>
                <a:srgbClr val="002060"/>
              </a:solidFill>
              <a:latin typeface="KPMG Extralight" panose="020B0303030202040204" pitchFamily="34" charset="0"/>
            </a:endParaRPr>
          </a:p>
        </p:txBody>
      </p:sp>
      <p:sp>
        <p:nvSpPr>
          <p:cNvPr id="179" name="Title 1"/>
          <p:cNvSpPr>
            <a:spLocks noGrp="1"/>
          </p:cNvSpPr>
          <p:nvPr>
            <p:ph type="title"/>
          </p:nvPr>
        </p:nvSpPr>
        <p:spPr>
          <a:xfrm>
            <a:off x="614478" y="236723"/>
            <a:ext cx="8684266" cy="725086"/>
          </a:xfrm>
        </p:spPr>
        <p:txBody>
          <a:bodyPr/>
          <a:lstStyle/>
          <a:p>
            <a:r>
              <a:rPr lang="it-IT" dirty="0"/>
              <a:t>Overview</a:t>
            </a:r>
          </a:p>
        </p:txBody>
      </p:sp>
      <p:sp>
        <p:nvSpPr>
          <p:cNvPr id="145" name="CasellaDiTesto 144"/>
          <p:cNvSpPr txBox="1"/>
          <p:nvPr/>
        </p:nvSpPr>
        <p:spPr>
          <a:xfrm>
            <a:off x="6785685" y="1770345"/>
            <a:ext cx="1202573" cy="1015663"/>
          </a:xfrm>
          <a:prstGeom prst="rect">
            <a:avLst/>
          </a:prstGeom>
          <a:noFill/>
        </p:spPr>
        <p:txBody>
          <a:bodyPr wrap="none" rtlCol="0">
            <a:spAutoFit/>
          </a:bodyPr>
          <a:lstStyle/>
          <a:p>
            <a:pPr algn="ctr" defTabSz="914400"/>
            <a:r>
              <a:rPr lang="it-IT" sz="2000" b="1" dirty="0">
                <a:solidFill>
                  <a:srgbClr val="00338D"/>
                </a:solidFill>
                <a:latin typeface="Univers 47 CondensedLight" panose="00000400000000000000" pitchFamily="2" charset="0"/>
                <a:cs typeface="Arial" panose="020B0604020202020204" pitchFamily="34" charset="0"/>
              </a:rPr>
              <a:t>Euro </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537</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Millionen</a:t>
            </a:r>
          </a:p>
        </p:txBody>
      </p:sp>
      <p:graphicFrame>
        <p:nvGraphicFramePr>
          <p:cNvPr id="146" name="Grafico 145"/>
          <p:cNvGraphicFramePr/>
          <p:nvPr>
            <p:extLst>
              <p:ext uri="{D42A27DB-BD31-4B8C-83A1-F6EECF244321}">
                <p14:modId xmlns:p14="http://schemas.microsoft.com/office/powerpoint/2010/main" val="2757842769"/>
              </p:ext>
            </p:extLst>
          </p:nvPr>
        </p:nvGraphicFramePr>
        <p:xfrm>
          <a:off x="5384015" y="1050507"/>
          <a:ext cx="4237366" cy="2679044"/>
        </p:xfrm>
        <a:graphic>
          <a:graphicData uri="http://schemas.openxmlformats.org/drawingml/2006/chart">
            <c:chart xmlns:c="http://schemas.openxmlformats.org/drawingml/2006/chart" xmlns:r="http://schemas.openxmlformats.org/officeDocument/2006/relationships" r:id="rId3"/>
          </a:graphicData>
        </a:graphic>
      </p:graphicFrame>
      <p:sp>
        <p:nvSpPr>
          <p:cNvPr id="147" name="Rettangolo 63"/>
          <p:cNvSpPr/>
          <p:nvPr/>
        </p:nvSpPr>
        <p:spPr>
          <a:xfrm rot="16200000">
            <a:off x="4450943" y="2179532"/>
            <a:ext cx="2516322"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Breakdown je Makrobaulos</a:t>
            </a:r>
          </a:p>
        </p:txBody>
      </p:sp>
      <p:sp>
        <p:nvSpPr>
          <p:cNvPr id="148" name="Rettangolo 63"/>
          <p:cNvSpPr/>
          <p:nvPr/>
        </p:nvSpPr>
        <p:spPr>
          <a:xfrm rot="16200000">
            <a:off x="4450903" y="4813218"/>
            <a:ext cx="2516400"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Breakdown </a:t>
            </a:r>
            <a:r>
              <a:rPr lang="it-IT" sz="900" b="1" i="1" kern="0" dirty="0">
                <a:solidFill>
                  <a:srgbClr val="00338D"/>
                </a:solidFill>
                <a:latin typeface="Univers 47 CondensedLight" panose="00000400000000000000" pitchFamily="2" charset="0"/>
              </a:rPr>
              <a:t>nach Bestimmungszweck</a:t>
            </a:r>
            <a:endPar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endParaRPr>
          </a:p>
        </p:txBody>
      </p:sp>
      <p:sp>
        <p:nvSpPr>
          <p:cNvPr id="151" name="Pentagon 109"/>
          <p:cNvSpPr/>
          <p:nvPr/>
        </p:nvSpPr>
        <p:spPr>
          <a:xfrm>
            <a:off x="1095700" y="1091041"/>
            <a:ext cx="4040887" cy="5150048"/>
          </a:xfrm>
          <a:prstGeom prst="homePlate">
            <a:avLst>
              <a:gd name="adj" fmla="val 0"/>
            </a:avLst>
          </a:prstGeom>
          <a:solidFill>
            <a:srgbClr val="DCDDDD"/>
          </a:solidFill>
          <a:ln w="19050" cap="rnd"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a:ea typeface="+mn-ea"/>
              <a:cs typeface="+mn-cs"/>
            </a:endParaRPr>
          </a:p>
        </p:txBody>
      </p:sp>
      <p:sp>
        <p:nvSpPr>
          <p:cNvPr id="152" name="Text Placeholder 9"/>
          <p:cNvSpPr txBox="1">
            <a:spLocks/>
          </p:cNvSpPr>
          <p:nvPr/>
        </p:nvSpPr>
        <p:spPr bwMode="gray">
          <a:xfrm>
            <a:off x="1200356" y="1361007"/>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BGF (m²)</a:t>
            </a:r>
          </a:p>
        </p:txBody>
      </p:sp>
      <p:sp>
        <p:nvSpPr>
          <p:cNvPr id="153" name="Ovale 41"/>
          <p:cNvSpPr>
            <a:spLocks/>
          </p:cNvSpPr>
          <p:nvPr/>
        </p:nvSpPr>
        <p:spPr>
          <a:xfrm>
            <a:off x="1393216" y="1720272"/>
            <a:ext cx="540000" cy="540946"/>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54" name="Rectangle 145"/>
          <p:cNvSpPr/>
          <p:nvPr/>
        </p:nvSpPr>
        <p:spPr>
          <a:xfrm>
            <a:off x="2178648" y="1721138"/>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386.572 m²</a:t>
            </a:r>
          </a:p>
        </p:txBody>
      </p:sp>
      <p:sp>
        <p:nvSpPr>
          <p:cNvPr id="158" name="Rectangle 150"/>
          <p:cNvSpPr/>
          <p:nvPr/>
        </p:nvSpPr>
        <p:spPr>
          <a:xfrm>
            <a:off x="4189730" y="4164170"/>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lang="en-US" sz="1000" b="1" kern="0" dirty="0">
                <a:solidFill>
                  <a:srgbClr val="00338D"/>
                </a:solidFill>
                <a:latin typeface="Univers 47 CondensedLight" panose="00000400000000000000" pitchFamily="2" charset="0"/>
                <a:cs typeface="Arial" panose="020B0604020202020204" pitchFamily="34" charset="0"/>
              </a:rPr>
              <a:t>49</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Mio.</a:t>
            </a:r>
            <a:endPar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endParaRPr>
          </a:p>
        </p:txBody>
      </p:sp>
      <p:sp>
        <p:nvSpPr>
          <p:cNvPr id="159" name="Text Placeholder 9"/>
          <p:cNvSpPr txBox="1">
            <a:spLocks/>
          </p:cNvSpPr>
          <p:nvPr/>
        </p:nvSpPr>
        <p:spPr bwMode="gray">
          <a:xfrm>
            <a:off x="3273166" y="3799733"/>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i="1" kern="0" dirty="0">
                <a:solidFill>
                  <a:srgbClr val="00338D"/>
                </a:solidFill>
                <a:latin typeface="Univers 47 CondensedLight" panose="00000400000000000000" pitchFamily="2" charset="0"/>
                <a:cs typeface="Arial" pitchFamily="34" charset="0"/>
              </a:rPr>
              <a:t>Soft Costs</a:t>
            </a:r>
          </a:p>
        </p:txBody>
      </p:sp>
      <p:sp>
        <p:nvSpPr>
          <p:cNvPr id="160" name="Ovale 41"/>
          <p:cNvSpPr>
            <a:spLocks/>
          </p:cNvSpPr>
          <p:nvPr/>
        </p:nvSpPr>
        <p:spPr>
          <a:xfrm>
            <a:off x="3422730" y="4123292"/>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Arial"/>
              <a:ea typeface="+mn-ea"/>
              <a:cs typeface="Arial" panose="020B0604020202020204" pitchFamily="34" charset="0"/>
            </a:endParaRPr>
          </a:p>
        </p:txBody>
      </p:sp>
      <p:sp>
        <p:nvSpPr>
          <p:cNvPr id="164" name="Rettangolo 63"/>
          <p:cNvSpPr/>
          <p:nvPr/>
        </p:nvSpPr>
        <p:spPr>
          <a:xfrm rot="16200000">
            <a:off x="-1747628" y="3496394"/>
            <a:ext cx="5150048" cy="360000"/>
          </a:xfrm>
          <a:prstGeom prst="rect">
            <a:avLst/>
          </a:prstGeom>
          <a:solidFill>
            <a:srgbClr val="DCDDDD"/>
          </a:solidFill>
          <a:ln w="12700" cap="rnd" cmpd="sng" algn="ctr">
            <a:solidFill>
              <a:srgbClr val="00338D"/>
            </a:solidFill>
            <a:prstDash val="solid"/>
          </a:ln>
          <a:effectLst>
            <a:outerShdw blurRad="50800" dist="38100" dir="8100000" algn="tr" rotWithShape="0">
              <a:prstClr val="black">
                <a:alpha val="40000"/>
              </a:prstClr>
            </a:outerShd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9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Kosten der privaten Bauten</a:t>
            </a:r>
          </a:p>
        </p:txBody>
      </p:sp>
      <p:cxnSp>
        <p:nvCxnSpPr>
          <p:cNvPr id="165" name="Straight Connector 6"/>
          <p:cNvCxnSpPr/>
          <p:nvPr/>
        </p:nvCxnSpPr>
        <p:spPr>
          <a:xfrm>
            <a:off x="3262391" y="1605199"/>
            <a:ext cx="1296000" cy="0"/>
          </a:xfrm>
          <a:prstGeom prst="line">
            <a:avLst/>
          </a:prstGeom>
          <a:noFill/>
          <a:ln w="15875" cap="rnd" cmpd="sng" algn="ctr">
            <a:solidFill>
              <a:srgbClr val="00338D"/>
            </a:solidFill>
            <a:prstDash val="solid"/>
          </a:ln>
          <a:effectLst/>
        </p:spPr>
      </p:cxnSp>
      <p:sp>
        <p:nvSpPr>
          <p:cNvPr id="166" name="Text Placeholder 9"/>
          <p:cNvSpPr txBox="1">
            <a:spLocks/>
          </p:cNvSpPr>
          <p:nvPr/>
        </p:nvSpPr>
        <p:spPr bwMode="gray">
          <a:xfrm>
            <a:off x="3187562" y="1361007"/>
            <a:ext cx="1404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Wohnbau</a:t>
            </a:r>
          </a:p>
        </p:txBody>
      </p:sp>
      <p:sp>
        <p:nvSpPr>
          <p:cNvPr id="167" name="Ovale 41"/>
          <p:cNvSpPr>
            <a:spLocks/>
          </p:cNvSpPr>
          <p:nvPr/>
        </p:nvSpPr>
        <p:spPr>
          <a:xfrm>
            <a:off x="3422730" y="1720272"/>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68" name="Rectangle 145"/>
          <p:cNvSpPr/>
          <p:nvPr/>
        </p:nvSpPr>
        <p:spPr>
          <a:xfrm>
            <a:off x="4189730" y="1721138"/>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214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1.380 €/</a:t>
            </a: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m²</a:t>
            </a:r>
            <a:endParaRPr kumimoji="0" lang="en-US" sz="10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endParaRPr>
          </a:p>
        </p:txBody>
      </p:sp>
      <p:sp>
        <p:nvSpPr>
          <p:cNvPr id="169" name="Text Placeholder 9"/>
          <p:cNvSpPr txBox="1">
            <a:spLocks/>
          </p:cNvSpPr>
          <p:nvPr/>
        </p:nvSpPr>
        <p:spPr bwMode="gray">
          <a:xfrm>
            <a:off x="1200356" y="2545871"/>
            <a:ext cx="1296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Dienstleistungen</a:t>
            </a:r>
          </a:p>
        </p:txBody>
      </p:sp>
      <p:sp>
        <p:nvSpPr>
          <p:cNvPr id="170" name="Ovale 41"/>
          <p:cNvSpPr>
            <a:spLocks/>
          </p:cNvSpPr>
          <p:nvPr/>
        </p:nvSpPr>
        <p:spPr>
          <a:xfrm>
            <a:off x="1378839" y="2912405"/>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72" name="Rectangle 145"/>
          <p:cNvSpPr/>
          <p:nvPr/>
        </p:nvSpPr>
        <p:spPr>
          <a:xfrm>
            <a:off x="2178648" y="2912325"/>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118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1.600 €/m²</a:t>
            </a:r>
          </a:p>
        </p:txBody>
      </p:sp>
      <p:sp>
        <p:nvSpPr>
          <p:cNvPr id="180" name="Text Placeholder 9"/>
          <p:cNvSpPr txBox="1">
            <a:spLocks/>
          </p:cNvSpPr>
          <p:nvPr/>
        </p:nvSpPr>
        <p:spPr bwMode="gray">
          <a:xfrm>
            <a:off x="3187562" y="2545871"/>
            <a:ext cx="1404000" cy="250515"/>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Handel</a:t>
            </a:r>
          </a:p>
        </p:txBody>
      </p:sp>
      <p:sp>
        <p:nvSpPr>
          <p:cNvPr id="181" name="Ovale 41"/>
          <p:cNvSpPr>
            <a:spLocks/>
          </p:cNvSpPr>
          <p:nvPr/>
        </p:nvSpPr>
        <p:spPr>
          <a:xfrm>
            <a:off x="3422730" y="2912405"/>
            <a:ext cx="540000" cy="540000"/>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82" name="Rectangle 145"/>
          <p:cNvSpPr/>
          <p:nvPr/>
        </p:nvSpPr>
        <p:spPr>
          <a:xfrm>
            <a:off x="4189730" y="2912325"/>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lang="en-US" sz="1000" b="1" kern="0" dirty="0">
                <a:solidFill>
                  <a:srgbClr val="00338D"/>
                </a:solidFill>
                <a:latin typeface="Univers 47 CondensedLight" panose="00000400000000000000" pitchFamily="2" charset="0"/>
              </a:rPr>
              <a:t>70</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1.092 €/m²</a:t>
            </a:r>
          </a:p>
        </p:txBody>
      </p:sp>
      <p:sp>
        <p:nvSpPr>
          <p:cNvPr id="183" name="Text Placeholder 9"/>
          <p:cNvSpPr txBox="1">
            <a:spLocks/>
          </p:cNvSpPr>
          <p:nvPr/>
        </p:nvSpPr>
        <p:spPr bwMode="gray">
          <a:xfrm>
            <a:off x="1180443" y="3711745"/>
            <a:ext cx="1476731" cy="391766"/>
          </a:xfrm>
          <a:prstGeom prst="rect">
            <a:avLst/>
          </a:prstGeom>
        </p:spPr>
        <p:txBody>
          <a:bodyPr/>
          <a:lstStyle/>
          <a:p>
            <a:pPr marL="1587" lvl="1" algn="ctr" defTabSz="914400">
              <a:spcBef>
                <a:spcPts val="100"/>
              </a:spcBef>
              <a:buClr>
                <a:srgbClr val="FFFFFF">
                  <a:lumMod val="65000"/>
                </a:srgbClr>
              </a:buClr>
              <a:buSzPct val="85000"/>
              <a:defRPr/>
            </a:pPr>
            <a:r>
              <a:rPr lang="it-IT" sz="1000" b="1" kern="0" dirty="0">
                <a:solidFill>
                  <a:srgbClr val="00338D"/>
                </a:solidFill>
                <a:latin typeface="Univers 47 CondensedLight" panose="00000400000000000000" pitchFamily="2" charset="0"/>
                <a:cs typeface="Arial" pitchFamily="34" charset="0"/>
              </a:rPr>
              <a:t>Andere Bestimmungszwecke</a:t>
            </a:r>
          </a:p>
        </p:txBody>
      </p:sp>
      <p:sp>
        <p:nvSpPr>
          <p:cNvPr id="184" name="Ovale 41"/>
          <p:cNvSpPr>
            <a:spLocks/>
          </p:cNvSpPr>
          <p:nvPr/>
        </p:nvSpPr>
        <p:spPr>
          <a:xfrm>
            <a:off x="1362754" y="4122599"/>
            <a:ext cx="540000" cy="540946"/>
          </a:xfrm>
          <a:prstGeom prst="ellipse">
            <a:avLst/>
          </a:prstGeom>
          <a:solidFill>
            <a:srgbClr val="FFFFFF"/>
          </a:solidFill>
          <a:ln w="15875" cap="rnd" cmpd="sng" algn="ctr">
            <a:solidFill>
              <a:srgbClr val="00338D"/>
            </a:solidFill>
            <a:prstDash val="solid"/>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007C92"/>
              </a:solidFill>
              <a:effectLst/>
              <a:uLnTx/>
              <a:uFillTx/>
              <a:latin typeface="Univers 47 CondensedLight" panose="00000400000000000000" pitchFamily="2" charset="0"/>
              <a:ea typeface="+mn-ea"/>
              <a:cs typeface="Arial" panose="020B0604020202020204" pitchFamily="34" charset="0"/>
            </a:endParaRPr>
          </a:p>
        </p:txBody>
      </p:sp>
      <p:sp>
        <p:nvSpPr>
          <p:cNvPr id="185" name="Rectangle 145"/>
          <p:cNvSpPr/>
          <p:nvPr/>
        </p:nvSpPr>
        <p:spPr>
          <a:xfrm>
            <a:off x="2178648" y="4164170"/>
            <a:ext cx="784605" cy="496479"/>
          </a:xfrm>
          <a:prstGeom prst="rect">
            <a:avLst/>
          </a:prstGeom>
          <a:solidFill>
            <a:srgbClr val="F1F1F1"/>
          </a:solidFill>
          <a:ln w="15875" cap="rnd" cmpd="sng" algn="ctr">
            <a:solidFill>
              <a:srgbClr val="00338D"/>
            </a:solidFill>
            <a:prstDash val="solid"/>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 </a:t>
            </a:r>
            <a:r>
              <a:rPr lang="en-US" sz="1000" b="1" kern="0" noProof="0" dirty="0">
                <a:solidFill>
                  <a:srgbClr val="00338D"/>
                </a:solidFill>
                <a:latin typeface="Univers 47 CondensedLight" panose="00000400000000000000" pitchFamily="2" charset="0"/>
              </a:rPr>
              <a:t>87</a:t>
            </a:r>
            <a:r>
              <a:rPr kumimoji="0" lang="en-US" sz="1000" b="1" i="0"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mn-cs"/>
              </a:rPr>
              <a:t> Mio.</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a:t>
            </a:r>
            <a:r>
              <a:rPr lang="en-US" sz="800" b="1" i="1" kern="0" dirty="0">
                <a:solidFill>
                  <a:srgbClr val="00338D"/>
                </a:solidFill>
                <a:latin typeface="Univers 47 CondensedLight" panose="00000400000000000000" pitchFamily="2" charset="0"/>
                <a:cs typeface="Arial" panose="020B0604020202020204" pitchFamily="34" charset="0"/>
              </a:rPr>
              <a:t>926</a:t>
            </a:r>
            <a:r>
              <a:rPr kumimoji="0" lang="en-US" sz="800" b="1" i="1" u="none" strike="noStrike" kern="0" cap="none" spc="0" normalizeH="0" baseline="0" noProof="0" dirty="0">
                <a:ln>
                  <a:noFill/>
                </a:ln>
                <a:solidFill>
                  <a:srgbClr val="00338D"/>
                </a:solidFill>
                <a:effectLst/>
                <a:uLnTx/>
                <a:uFillTx/>
                <a:latin typeface="Univers 47 CondensedLight" panose="00000400000000000000" pitchFamily="2" charset="0"/>
                <a:ea typeface="+mn-ea"/>
                <a:cs typeface="Arial" panose="020B0604020202020204" pitchFamily="34" charset="0"/>
              </a:rPr>
              <a:t> €/m²</a:t>
            </a:r>
          </a:p>
        </p:txBody>
      </p:sp>
      <p:cxnSp>
        <p:nvCxnSpPr>
          <p:cNvPr id="186" name="Straight Connector 6"/>
          <p:cNvCxnSpPr/>
          <p:nvPr/>
        </p:nvCxnSpPr>
        <p:spPr>
          <a:xfrm>
            <a:off x="1200356" y="4046137"/>
            <a:ext cx="1296000" cy="0"/>
          </a:xfrm>
          <a:prstGeom prst="line">
            <a:avLst/>
          </a:prstGeom>
          <a:noFill/>
          <a:ln w="15875" cap="rnd" cmpd="sng" algn="ctr">
            <a:solidFill>
              <a:srgbClr val="00338D"/>
            </a:solidFill>
            <a:prstDash val="solid"/>
          </a:ln>
          <a:effectLst/>
        </p:spPr>
      </p:cxnSp>
      <p:cxnSp>
        <p:nvCxnSpPr>
          <p:cNvPr id="188" name="Straight Connector 6"/>
          <p:cNvCxnSpPr/>
          <p:nvPr/>
        </p:nvCxnSpPr>
        <p:spPr>
          <a:xfrm>
            <a:off x="3262391" y="4046830"/>
            <a:ext cx="1296000" cy="0"/>
          </a:xfrm>
          <a:prstGeom prst="line">
            <a:avLst/>
          </a:prstGeom>
          <a:noFill/>
          <a:ln w="15875" cap="rnd" cmpd="sng" algn="ctr">
            <a:solidFill>
              <a:srgbClr val="00338D"/>
            </a:solidFill>
            <a:prstDash val="solid"/>
          </a:ln>
          <a:effectLst/>
        </p:spPr>
      </p:cxnSp>
      <p:cxnSp>
        <p:nvCxnSpPr>
          <p:cNvPr id="189" name="Straight Connector 6"/>
          <p:cNvCxnSpPr/>
          <p:nvPr/>
        </p:nvCxnSpPr>
        <p:spPr>
          <a:xfrm>
            <a:off x="1200356" y="2796386"/>
            <a:ext cx="1296000" cy="0"/>
          </a:xfrm>
          <a:prstGeom prst="line">
            <a:avLst/>
          </a:prstGeom>
          <a:noFill/>
          <a:ln w="15875" cap="rnd" cmpd="sng" algn="ctr">
            <a:solidFill>
              <a:srgbClr val="00338D"/>
            </a:solidFill>
            <a:prstDash val="solid"/>
          </a:ln>
          <a:effectLst/>
        </p:spPr>
      </p:cxnSp>
      <p:cxnSp>
        <p:nvCxnSpPr>
          <p:cNvPr id="190" name="Straight Connector 6"/>
          <p:cNvCxnSpPr/>
          <p:nvPr/>
        </p:nvCxnSpPr>
        <p:spPr>
          <a:xfrm>
            <a:off x="3262391" y="2796386"/>
            <a:ext cx="1296000" cy="0"/>
          </a:xfrm>
          <a:prstGeom prst="line">
            <a:avLst/>
          </a:prstGeom>
          <a:noFill/>
          <a:ln w="15875" cap="rnd" cmpd="sng" algn="ctr">
            <a:solidFill>
              <a:srgbClr val="00338D"/>
            </a:solidFill>
            <a:prstDash val="solid"/>
          </a:ln>
          <a:effectLst/>
        </p:spPr>
      </p:cxnSp>
      <p:cxnSp>
        <p:nvCxnSpPr>
          <p:cNvPr id="191" name="Straight Connector 6"/>
          <p:cNvCxnSpPr/>
          <p:nvPr/>
        </p:nvCxnSpPr>
        <p:spPr>
          <a:xfrm>
            <a:off x="1200356" y="1605199"/>
            <a:ext cx="1296000" cy="0"/>
          </a:xfrm>
          <a:prstGeom prst="line">
            <a:avLst/>
          </a:prstGeom>
          <a:noFill/>
          <a:ln w="15875" cap="rnd" cmpd="sng" algn="ctr">
            <a:solidFill>
              <a:srgbClr val="00338D"/>
            </a:solidFill>
            <a:prstDash val="solid"/>
          </a:ln>
          <a:effectLst/>
        </p:spPr>
      </p:cxnSp>
      <p:sp>
        <p:nvSpPr>
          <p:cNvPr id="194" name="Oval 109"/>
          <p:cNvSpPr>
            <a:spLocks noChangeAspect="1"/>
          </p:cNvSpPr>
          <p:nvPr/>
        </p:nvSpPr>
        <p:spPr>
          <a:xfrm>
            <a:off x="2690443" y="5220075"/>
            <a:ext cx="851400" cy="851400"/>
          </a:xfrm>
          <a:prstGeom prst="ellipse">
            <a:avLst/>
          </a:prstGeom>
          <a:solidFill>
            <a:srgbClr val="FFFFFF"/>
          </a:solidFill>
          <a:ln w="19050" cap="rnd" cmpd="sng" algn="ctr">
            <a:solidFill>
              <a:srgbClr val="0091DA"/>
            </a:solidFill>
            <a:prstDash val="solid"/>
          </a:ln>
          <a:effectLst>
            <a:outerShdw blurRad="50800" dist="38100" dir="2700000" algn="tl" rotWithShape="0">
              <a:prstClr val="black">
                <a:alpha val="40000"/>
              </a:prstClr>
            </a:outerShdw>
          </a:effectLst>
        </p:spPr>
        <p:txBody>
          <a:bodyPr wrap="none" lIns="0" tIns="72000" rIns="0" bIns="0" rtlCol="0" anchor="ctr"/>
          <a:lstStyle/>
          <a:p>
            <a:pPr marR="0" lvl="0" indent="0" algn="ctr" fontAlgn="auto">
              <a:lnSpc>
                <a:spcPct val="65000"/>
              </a:lnSpc>
              <a:spcBef>
                <a:spcPts val="0"/>
              </a:spcBef>
              <a:spcAft>
                <a:spcPts val="0"/>
              </a:spcAft>
              <a:buClrTx/>
              <a:buSzTx/>
              <a:buFontTx/>
              <a:buNone/>
              <a:tabLst/>
              <a:defRPr/>
            </a:pPr>
            <a:r>
              <a:rPr lang="it-IT" sz="2400" i="1" dirty="0">
                <a:solidFill>
                  <a:srgbClr val="000000"/>
                </a:solidFill>
                <a:latin typeface="KPMG Light" panose="020B0403030202040204" pitchFamily="34" charset="0"/>
              </a:rPr>
              <a:t>Euro</a:t>
            </a:r>
          </a:p>
          <a:p>
            <a:pPr marR="0" lvl="0" indent="0" algn="ctr" fontAlgn="auto">
              <a:lnSpc>
                <a:spcPct val="65000"/>
              </a:lnSpc>
              <a:spcBef>
                <a:spcPts val="0"/>
              </a:spcBef>
              <a:spcAft>
                <a:spcPts val="0"/>
              </a:spcAft>
              <a:buClrTx/>
              <a:buSzTx/>
              <a:buFontTx/>
              <a:buNone/>
              <a:tabLst/>
              <a:defRPr/>
            </a:pPr>
            <a:r>
              <a:rPr lang="it-IT" sz="2800" i="1" dirty="0">
                <a:solidFill>
                  <a:srgbClr val="00B0F0"/>
                </a:solidFill>
                <a:latin typeface="KPMG Light" panose="020B0403030202040204" pitchFamily="34" charset="0"/>
              </a:rPr>
              <a:t>537 </a:t>
            </a:r>
          </a:p>
          <a:p>
            <a:pPr algn="ctr">
              <a:lnSpc>
                <a:spcPct val="65000"/>
              </a:lnSpc>
              <a:defRPr/>
            </a:pPr>
            <a:r>
              <a:rPr lang="it-IT" sz="2400" i="1" dirty="0">
                <a:solidFill>
                  <a:srgbClr val="000000"/>
                </a:solidFill>
                <a:latin typeface="KPMG Light" panose="020B0403030202040204" pitchFamily="34" charset="0"/>
              </a:rPr>
              <a:t>Mio.</a:t>
            </a:r>
          </a:p>
        </p:txBody>
      </p:sp>
      <p:sp>
        <p:nvSpPr>
          <p:cNvPr id="195" name="Text Box 71"/>
          <p:cNvSpPr txBox="1">
            <a:spLocks noChangeArrowheads="1"/>
          </p:cNvSpPr>
          <p:nvPr/>
        </p:nvSpPr>
        <p:spPr bwMode="auto">
          <a:xfrm>
            <a:off x="2657175" y="4942270"/>
            <a:ext cx="917936" cy="230832"/>
          </a:xfrm>
          <a:prstGeom prst="rect">
            <a:avLst/>
          </a:prstGeom>
          <a:noFill/>
          <a:ln w="9525">
            <a:noFill/>
            <a:miter lim="800000"/>
            <a:headEnd/>
            <a:tailEnd/>
          </a:ln>
        </p:spPr>
        <p:txBody>
          <a:bodyPr wrap="square">
            <a:spAutoFit/>
          </a:bodyPr>
          <a:lstStyle/>
          <a:p>
            <a:pPr defTabSz="914400"/>
            <a:r>
              <a:rPr lang="it-IT" sz="900" b="1" dirty="0">
                <a:solidFill>
                  <a:srgbClr val="00338D"/>
                </a:solidFill>
                <a:latin typeface="Univers 47 CondensedLight" panose="00000400000000000000" pitchFamily="2" charset="0"/>
                <a:cs typeface="Arial" pitchFamily="34" charset="0"/>
              </a:rPr>
              <a:t>Gesamtkosten</a:t>
            </a:r>
          </a:p>
        </p:txBody>
      </p:sp>
      <p:pic>
        <p:nvPicPr>
          <p:cNvPr id="197" name="Immagine 1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06138" y="4167740"/>
            <a:ext cx="684062" cy="456041"/>
          </a:xfrm>
          <a:prstGeom prst="rect">
            <a:avLst/>
          </a:prstGeom>
        </p:spPr>
      </p:pic>
      <p:pic>
        <p:nvPicPr>
          <p:cNvPr id="198" name="Immagine 1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19603" y="1810717"/>
            <a:ext cx="359541" cy="359541"/>
          </a:xfrm>
          <a:prstGeom prst="rect">
            <a:avLst/>
          </a:prstGeom>
        </p:spPr>
      </p:pic>
      <p:pic>
        <p:nvPicPr>
          <p:cNvPr id="2" name="Immagine 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83005" y="2944196"/>
            <a:ext cx="432736" cy="432736"/>
          </a:xfrm>
          <a:prstGeom prst="rect">
            <a:avLst/>
          </a:prstGeom>
        </p:spPr>
      </p:pic>
      <p:grpSp>
        <p:nvGrpSpPr>
          <p:cNvPr id="199" name="Gruppo 198"/>
          <p:cNvGrpSpPr/>
          <p:nvPr/>
        </p:nvGrpSpPr>
        <p:grpSpPr>
          <a:xfrm>
            <a:off x="1483506" y="3019898"/>
            <a:ext cx="345277" cy="346602"/>
            <a:chOff x="7203721" y="5371226"/>
            <a:chExt cx="417786" cy="419388"/>
          </a:xfrm>
        </p:grpSpPr>
        <p:sp>
          <p:nvSpPr>
            <p:cNvPr id="200" name="Freeform 69"/>
            <p:cNvSpPr>
              <a:spLocks/>
            </p:cNvSpPr>
            <p:nvPr/>
          </p:nvSpPr>
          <p:spPr bwMode="auto">
            <a:xfrm>
              <a:off x="7265483" y="5427146"/>
              <a:ext cx="356024" cy="363468"/>
            </a:xfrm>
            <a:custGeom>
              <a:avLst/>
              <a:gdLst/>
              <a:ahLst/>
              <a:cxnLst>
                <a:cxn ang="0">
                  <a:pos x="460" y="106"/>
                </a:cxn>
                <a:cxn ang="0">
                  <a:pos x="460" y="107"/>
                </a:cxn>
                <a:cxn ang="0">
                  <a:pos x="431" y="169"/>
                </a:cxn>
                <a:cxn ang="0">
                  <a:pos x="335" y="195"/>
                </a:cxn>
                <a:cxn ang="0">
                  <a:pos x="195" y="338"/>
                </a:cxn>
                <a:cxn ang="0">
                  <a:pos x="171" y="434"/>
                </a:cxn>
                <a:cxn ang="0">
                  <a:pos x="109" y="464"/>
                </a:cxn>
                <a:cxn ang="0">
                  <a:pos x="108" y="464"/>
                </a:cxn>
                <a:cxn ang="0">
                  <a:pos x="93" y="450"/>
                </a:cxn>
                <a:cxn ang="0">
                  <a:pos x="97" y="440"/>
                </a:cxn>
                <a:cxn ang="0">
                  <a:pos x="101" y="435"/>
                </a:cxn>
                <a:cxn ang="0">
                  <a:pos x="115" y="421"/>
                </a:cxn>
                <a:cxn ang="0">
                  <a:pos x="128" y="385"/>
                </a:cxn>
                <a:cxn ang="0">
                  <a:pos x="113" y="350"/>
                </a:cxn>
                <a:cxn ang="0">
                  <a:pos x="78" y="336"/>
                </a:cxn>
                <a:cxn ang="0">
                  <a:pos x="42" y="351"/>
                </a:cxn>
                <a:cxn ang="0">
                  <a:pos x="28" y="365"/>
                </a:cxn>
                <a:cxn ang="0">
                  <a:pos x="24" y="369"/>
                </a:cxn>
                <a:cxn ang="0">
                  <a:pos x="14" y="373"/>
                </a:cxn>
                <a:cxn ang="0">
                  <a:pos x="0" y="360"/>
                </a:cxn>
                <a:cxn ang="0">
                  <a:pos x="0" y="358"/>
                </a:cxn>
                <a:cxn ang="0">
                  <a:pos x="28" y="296"/>
                </a:cxn>
                <a:cxn ang="0">
                  <a:pos x="123" y="268"/>
                </a:cxn>
                <a:cxn ang="0">
                  <a:pos x="127" y="264"/>
                </a:cxn>
                <a:cxn ang="0">
                  <a:pos x="264" y="124"/>
                </a:cxn>
                <a:cxn ang="0">
                  <a:pos x="290" y="29"/>
                </a:cxn>
                <a:cxn ang="0">
                  <a:pos x="352" y="0"/>
                </a:cxn>
                <a:cxn ang="0">
                  <a:pos x="354" y="0"/>
                </a:cxn>
                <a:cxn ang="0">
                  <a:pos x="368" y="14"/>
                </a:cxn>
                <a:cxn ang="0">
                  <a:pos x="364" y="24"/>
                </a:cxn>
                <a:cxn ang="0">
                  <a:pos x="359" y="28"/>
                </a:cxn>
                <a:cxn ang="0">
                  <a:pos x="345" y="43"/>
                </a:cxn>
                <a:cxn ang="0">
                  <a:pos x="331" y="78"/>
                </a:cxn>
                <a:cxn ang="0">
                  <a:pos x="346" y="113"/>
                </a:cxn>
                <a:cxn ang="0">
                  <a:pos x="381" y="128"/>
                </a:cxn>
                <a:cxn ang="0">
                  <a:pos x="417" y="114"/>
                </a:cxn>
                <a:cxn ang="0">
                  <a:pos x="431" y="100"/>
                </a:cxn>
                <a:cxn ang="0">
                  <a:pos x="435" y="96"/>
                </a:cxn>
                <a:cxn ang="0">
                  <a:pos x="445" y="92"/>
                </a:cxn>
                <a:cxn ang="0">
                  <a:pos x="460" y="106"/>
                </a:cxn>
              </a:cxnLst>
              <a:rect l="0" t="0" r="r" b="b"/>
              <a:pathLst>
                <a:path w="460" h="464">
                  <a:moveTo>
                    <a:pt x="460" y="106"/>
                  </a:moveTo>
                  <a:cubicBezTo>
                    <a:pt x="460" y="107"/>
                    <a:pt x="460" y="107"/>
                    <a:pt x="460" y="107"/>
                  </a:cubicBezTo>
                  <a:cubicBezTo>
                    <a:pt x="458" y="130"/>
                    <a:pt x="449" y="152"/>
                    <a:pt x="431" y="169"/>
                  </a:cubicBezTo>
                  <a:cubicBezTo>
                    <a:pt x="405" y="195"/>
                    <a:pt x="368" y="203"/>
                    <a:pt x="335" y="195"/>
                  </a:cubicBezTo>
                  <a:cubicBezTo>
                    <a:pt x="195" y="338"/>
                    <a:pt x="195" y="338"/>
                    <a:pt x="195" y="338"/>
                  </a:cubicBezTo>
                  <a:cubicBezTo>
                    <a:pt x="204" y="371"/>
                    <a:pt x="196" y="407"/>
                    <a:pt x="171" y="434"/>
                  </a:cubicBezTo>
                  <a:cubicBezTo>
                    <a:pt x="154" y="452"/>
                    <a:pt x="132" y="462"/>
                    <a:pt x="109" y="464"/>
                  </a:cubicBezTo>
                  <a:cubicBezTo>
                    <a:pt x="108" y="464"/>
                    <a:pt x="108" y="464"/>
                    <a:pt x="108" y="464"/>
                  </a:cubicBezTo>
                  <a:cubicBezTo>
                    <a:pt x="100" y="464"/>
                    <a:pt x="94" y="458"/>
                    <a:pt x="93" y="450"/>
                  </a:cubicBezTo>
                  <a:cubicBezTo>
                    <a:pt x="93" y="446"/>
                    <a:pt x="95" y="442"/>
                    <a:pt x="97" y="440"/>
                  </a:cubicBezTo>
                  <a:cubicBezTo>
                    <a:pt x="101" y="435"/>
                    <a:pt x="101" y="435"/>
                    <a:pt x="101" y="435"/>
                  </a:cubicBezTo>
                  <a:cubicBezTo>
                    <a:pt x="115" y="421"/>
                    <a:pt x="115" y="421"/>
                    <a:pt x="115" y="421"/>
                  </a:cubicBezTo>
                  <a:cubicBezTo>
                    <a:pt x="124" y="412"/>
                    <a:pt x="129" y="399"/>
                    <a:pt x="128" y="385"/>
                  </a:cubicBezTo>
                  <a:cubicBezTo>
                    <a:pt x="128" y="371"/>
                    <a:pt x="122" y="359"/>
                    <a:pt x="113" y="350"/>
                  </a:cubicBezTo>
                  <a:cubicBezTo>
                    <a:pt x="104" y="342"/>
                    <a:pt x="92" y="336"/>
                    <a:pt x="78" y="336"/>
                  </a:cubicBezTo>
                  <a:cubicBezTo>
                    <a:pt x="64" y="336"/>
                    <a:pt x="51" y="342"/>
                    <a:pt x="42" y="351"/>
                  </a:cubicBezTo>
                  <a:cubicBezTo>
                    <a:pt x="28" y="365"/>
                    <a:pt x="28" y="365"/>
                    <a:pt x="28" y="365"/>
                  </a:cubicBezTo>
                  <a:cubicBezTo>
                    <a:pt x="24" y="369"/>
                    <a:pt x="24" y="369"/>
                    <a:pt x="24" y="369"/>
                  </a:cubicBezTo>
                  <a:cubicBezTo>
                    <a:pt x="22" y="372"/>
                    <a:pt x="18" y="373"/>
                    <a:pt x="14" y="373"/>
                  </a:cubicBezTo>
                  <a:cubicBezTo>
                    <a:pt x="6" y="373"/>
                    <a:pt x="0" y="367"/>
                    <a:pt x="0" y="360"/>
                  </a:cubicBezTo>
                  <a:cubicBezTo>
                    <a:pt x="0" y="358"/>
                    <a:pt x="0" y="358"/>
                    <a:pt x="0" y="358"/>
                  </a:cubicBezTo>
                  <a:cubicBezTo>
                    <a:pt x="1" y="336"/>
                    <a:pt x="10" y="313"/>
                    <a:pt x="28" y="296"/>
                  </a:cubicBezTo>
                  <a:cubicBezTo>
                    <a:pt x="53" y="270"/>
                    <a:pt x="89" y="261"/>
                    <a:pt x="123" y="268"/>
                  </a:cubicBezTo>
                  <a:cubicBezTo>
                    <a:pt x="127" y="264"/>
                    <a:pt x="127" y="264"/>
                    <a:pt x="127" y="264"/>
                  </a:cubicBezTo>
                  <a:cubicBezTo>
                    <a:pt x="264" y="124"/>
                    <a:pt x="264" y="124"/>
                    <a:pt x="264" y="124"/>
                  </a:cubicBezTo>
                  <a:cubicBezTo>
                    <a:pt x="256" y="91"/>
                    <a:pt x="265" y="55"/>
                    <a:pt x="290" y="29"/>
                  </a:cubicBezTo>
                  <a:cubicBezTo>
                    <a:pt x="307" y="11"/>
                    <a:pt x="330" y="1"/>
                    <a:pt x="352" y="0"/>
                  </a:cubicBezTo>
                  <a:cubicBezTo>
                    <a:pt x="354" y="0"/>
                    <a:pt x="354" y="0"/>
                    <a:pt x="354" y="0"/>
                  </a:cubicBezTo>
                  <a:cubicBezTo>
                    <a:pt x="361" y="0"/>
                    <a:pt x="368" y="6"/>
                    <a:pt x="368" y="14"/>
                  </a:cubicBezTo>
                  <a:cubicBezTo>
                    <a:pt x="368" y="18"/>
                    <a:pt x="366" y="21"/>
                    <a:pt x="364" y="24"/>
                  </a:cubicBezTo>
                  <a:cubicBezTo>
                    <a:pt x="359" y="28"/>
                    <a:pt x="359" y="28"/>
                    <a:pt x="359" y="28"/>
                  </a:cubicBezTo>
                  <a:cubicBezTo>
                    <a:pt x="345" y="43"/>
                    <a:pt x="345" y="43"/>
                    <a:pt x="345" y="43"/>
                  </a:cubicBezTo>
                  <a:cubicBezTo>
                    <a:pt x="337" y="52"/>
                    <a:pt x="331" y="64"/>
                    <a:pt x="331" y="78"/>
                  </a:cubicBezTo>
                  <a:cubicBezTo>
                    <a:pt x="331" y="92"/>
                    <a:pt x="338" y="104"/>
                    <a:pt x="346" y="113"/>
                  </a:cubicBezTo>
                  <a:cubicBezTo>
                    <a:pt x="355" y="122"/>
                    <a:pt x="368" y="128"/>
                    <a:pt x="381" y="128"/>
                  </a:cubicBezTo>
                  <a:cubicBezTo>
                    <a:pt x="395" y="128"/>
                    <a:pt x="408" y="123"/>
                    <a:pt x="417" y="114"/>
                  </a:cubicBezTo>
                  <a:cubicBezTo>
                    <a:pt x="431" y="100"/>
                    <a:pt x="431" y="100"/>
                    <a:pt x="431" y="100"/>
                  </a:cubicBezTo>
                  <a:cubicBezTo>
                    <a:pt x="435" y="96"/>
                    <a:pt x="435" y="96"/>
                    <a:pt x="435" y="96"/>
                  </a:cubicBezTo>
                  <a:cubicBezTo>
                    <a:pt x="438" y="93"/>
                    <a:pt x="442" y="92"/>
                    <a:pt x="445" y="92"/>
                  </a:cubicBezTo>
                  <a:cubicBezTo>
                    <a:pt x="453" y="92"/>
                    <a:pt x="460" y="98"/>
                    <a:pt x="460" y="106"/>
                  </a:cubicBezTo>
                  <a:close/>
                </a:path>
              </a:pathLst>
            </a:custGeom>
            <a:solidFill>
              <a:srgbClr val="005EB8"/>
            </a:solidFill>
            <a:ln w="9525">
              <a:noFill/>
              <a:round/>
              <a:headEnd/>
              <a:tailEnd/>
            </a:ln>
          </p:spPr>
          <p:txBody>
            <a:bodyPr vert="horz" wrap="square" lIns="39761" tIns="19880" rIns="39761" bIns="19880" numCol="1" anchor="t" anchorCtr="0" compatLnSpc="1">
              <a:prstTxWarp prst="textNoShape">
                <a:avLst/>
              </a:prstTxWarp>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marL="0" marR="0" lvl="0" indent="0" algn="l" defTabSz="429814"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Univers 45 Light" pitchFamily="2" charset="0"/>
                <a:ea typeface="+mn-ea"/>
                <a:cs typeface="+mn-cs"/>
              </a:endParaRPr>
            </a:p>
          </p:txBody>
        </p:sp>
        <p:sp>
          <p:nvSpPr>
            <p:cNvPr id="201" name="Freeform 70"/>
            <p:cNvSpPr>
              <a:spLocks noEditPoints="1"/>
            </p:cNvSpPr>
            <p:nvPr/>
          </p:nvSpPr>
          <p:spPr bwMode="auto">
            <a:xfrm>
              <a:off x="7203721" y="5371226"/>
              <a:ext cx="229703" cy="193726"/>
            </a:xfrm>
            <a:custGeom>
              <a:avLst/>
              <a:gdLst/>
              <a:ahLst/>
              <a:cxnLst>
                <a:cxn ang="0">
                  <a:pos x="100" y="82"/>
                </a:cxn>
                <a:cxn ang="0">
                  <a:pos x="91" y="71"/>
                </a:cxn>
                <a:cxn ang="0">
                  <a:pos x="102" y="53"/>
                </a:cxn>
                <a:cxn ang="0">
                  <a:pos x="88" y="48"/>
                </a:cxn>
                <a:cxn ang="0">
                  <a:pos x="81" y="56"/>
                </a:cxn>
                <a:cxn ang="0">
                  <a:pos x="68" y="40"/>
                </a:cxn>
                <a:cxn ang="0">
                  <a:pos x="56" y="33"/>
                </a:cxn>
                <a:cxn ang="0">
                  <a:pos x="50" y="48"/>
                </a:cxn>
                <a:cxn ang="0">
                  <a:pos x="39" y="58"/>
                </a:cxn>
                <a:cxn ang="0">
                  <a:pos x="22" y="47"/>
                </a:cxn>
                <a:cxn ang="0">
                  <a:pos x="17" y="62"/>
                </a:cxn>
                <a:cxn ang="0">
                  <a:pos x="25" y="70"/>
                </a:cxn>
                <a:cxn ang="0">
                  <a:pos x="8" y="81"/>
                </a:cxn>
                <a:cxn ang="0">
                  <a:pos x="0" y="93"/>
                </a:cxn>
                <a:cxn ang="0">
                  <a:pos x="16" y="100"/>
                </a:cxn>
                <a:cxn ang="0">
                  <a:pos x="24" y="111"/>
                </a:cxn>
                <a:cxn ang="0">
                  <a:pos x="13" y="129"/>
                </a:cxn>
                <a:cxn ang="0">
                  <a:pos x="27" y="133"/>
                </a:cxn>
                <a:cxn ang="0">
                  <a:pos x="36" y="124"/>
                </a:cxn>
                <a:cxn ang="0">
                  <a:pos x="49" y="140"/>
                </a:cxn>
                <a:cxn ang="0">
                  <a:pos x="60" y="148"/>
                </a:cxn>
                <a:cxn ang="0">
                  <a:pos x="67" y="132"/>
                </a:cxn>
                <a:cxn ang="0">
                  <a:pos x="79" y="123"/>
                </a:cxn>
                <a:cxn ang="0">
                  <a:pos x="96" y="135"/>
                </a:cxn>
                <a:cxn ang="0">
                  <a:pos x="101" y="121"/>
                </a:cxn>
                <a:cxn ang="0">
                  <a:pos x="94" y="113"/>
                </a:cxn>
                <a:cxn ang="0">
                  <a:pos x="109" y="99"/>
                </a:cxn>
                <a:cxn ang="0">
                  <a:pos x="116" y="87"/>
                </a:cxn>
                <a:cxn ang="0">
                  <a:pos x="58" y="112"/>
                </a:cxn>
                <a:cxn ang="0">
                  <a:pos x="58" y="69"/>
                </a:cxn>
                <a:cxn ang="0">
                  <a:pos x="58" y="112"/>
                </a:cxn>
                <a:cxn ang="0">
                  <a:pos x="170" y="30"/>
                </a:cxn>
                <a:cxn ang="0">
                  <a:pos x="163" y="31"/>
                </a:cxn>
                <a:cxn ang="0">
                  <a:pos x="165" y="18"/>
                </a:cxn>
                <a:cxn ang="0">
                  <a:pos x="163" y="10"/>
                </a:cxn>
                <a:cxn ang="0">
                  <a:pos x="153" y="14"/>
                </a:cxn>
                <a:cxn ang="0">
                  <a:pos x="144" y="12"/>
                </a:cxn>
                <a:cxn ang="0">
                  <a:pos x="141" y="0"/>
                </a:cxn>
                <a:cxn ang="0">
                  <a:pos x="133" y="4"/>
                </a:cxn>
                <a:cxn ang="0">
                  <a:pos x="133" y="11"/>
                </a:cxn>
                <a:cxn ang="0">
                  <a:pos x="121" y="10"/>
                </a:cxn>
                <a:cxn ang="0">
                  <a:pos x="113" y="12"/>
                </a:cxn>
                <a:cxn ang="0">
                  <a:pos x="117" y="22"/>
                </a:cxn>
                <a:cxn ang="0">
                  <a:pos x="115" y="31"/>
                </a:cxn>
                <a:cxn ang="0">
                  <a:pos x="102" y="33"/>
                </a:cxn>
                <a:cxn ang="0">
                  <a:pos x="106" y="42"/>
                </a:cxn>
                <a:cxn ang="0">
                  <a:pos x="113" y="42"/>
                </a:cxn>
                <a:cxn ang="0">
                  <a:pos x="111" y="54"/>
                </a:cxn>
                <a:cxn ang="0">
                  <a:pos x="113" y="63"/>
                </a:cxn>
                <a:cxn ang="0">
                  <a:pos x="123" y="59"/>
                </a:cxn>
                <a:cxn ang="0">
                  <a:pos x="132" y="59"/>
                </a:cxn>
                <a:cxn ang="0">
                  <a:pos x="136" y="72"/>
                </a:cxn>
                <a:cxn ang="0">
                  <a:pos x="144" y="67"/>
                </a:cxn>
                <a:cxn ang="0">
                  <a:pos x="144" y="60"/>
                </a:cxn>
                <a:cxn ang="0">
                  <a:pos x="156" y="62"/>
                </a:cxn>
                <a:cxn ang="0">
                  <a:pos x="165" y="61"/>
                </a:cxn>
                <a:cxn ang="0">
                  <a:pos x="161" y="51"/>
                </a:cxn>
                <a:cxn ang="0">
                  <a:pos x="162" y="42"/>
                </a:cxn>
                <a:cxn ang="0">
                  <a:pos x="175" y="38"/>
                </a:cxn>
                <a:cxn ang="0">
                  <a:pos x="138" y="49"/>
                </a:cxn>
                <a:cxn ang="0">
                  <a:pos x="138" y="23"/>
                </a:cxn>
                <a:cxn ang="0">
                  <a:pos x="138" y="49"/>
                </a:cxn>
              </a:cxnLst>
              <a:rect l="0" t="0" r="r" b="b"/>
              <a:pathLst>
                <a:path w="175" h="148">
                  <a:moveTo>
                    <a:pt x="109" y="81"/>
                  </a:moveTo>
                  <a:cubicBezTo>
                    <a:pt x="100" y="82"/>
                    <a:pt x="100" y="82"/>
                    <a:pt x="100" y="82"/>
                  </a:cubicBezTo>
                  <a:cubicBezTo>
                    <a:pt x="98" y="82"/>
                    <a:pt x="98" y="82"/>
                    <a:pt x="98" y="82"/>
                  </a:cubicBezTo>
                  <a:cubicBezTo>
                    <a:pt x="82" y="81"/>
                    <a:pt x="91" y="71"/>
                    <a:pt x="91" y="71"/>
                  </a:cubicBezTo>
                  <a:cubicBezTo>
                    <a:pt x="91" y="71"/>
                    <a:pt x="97" y="65"/>
                    <a:pt x="100" y="62"/>
                  </a:cubicBezTo>
                  <a:cubicBezTo>
                    <a:pt x="104" y="58"/>
                    <a:pt x="102" y="53"/>
                    <a:pt x="102" y="53"/>
                  </a:cubicBezTo>
                  <a:cubicBezTo>
                    <a:pt x="102" y="53"/>
                    <a:pt x="101" y="51"/>
                    <a:pt x="98" y="48"/>
                  </a:cubicBezTo>
                  <a:cubicBezTo>
                    <a:pt x="95" y="46"/>
                    <a:pt x="88" y="48"/>
                    <a:pt x="88" y="48"/>
                  </a:cubicBezTo>
                  <a:cubicBezTo>
                    <a:pt x="82" y="55"/>
                    <a:pt x="82" y="55"/>
                    <a:pt x="82" y="55"/>
                  </a:cubicBezTo>
                  <a:cubicBezTo>
                    <a:pt x="81" y="56"/>
                    <a:pt x="81" y="56"/>
                    <a:pt x="81" y="56"/>
                  </a:cubicBezTo>
                  <a:cubicBezTo>
                    <a:pt x="69" y="66"/>
                    <a:pt x="68" y="53"/>
                    <a:pt x="68" y="53"/>
                  </a:cubicBezTo>
                  <a:cubicBezTo>
                    <a:pt x="68" y="53"/>
                    <a:pt x="68" y="45"/>
                    <a:pt x="68" y="40"/>
                  </a:cubicBezTo>
                  <a:cubicBezTo>
                    <a:pt x="68" y="35"/>
                    <a:pt x="63" y="33"/>
                    <a:pt x="63" y="33"/>
                  </a:cubicBezTo>
                  <a:cubicBezTo>
                    <a:pt x="63" y="33"/>
                    <a:pt x="60" y="32"/>
                    <a:pt x="56" y="33"/>
                  </a:cubicBezTo>
                  <a:cubicBezTo>
                    <a:pt x="52" y="33"/>
                    <a:pt x="49" y="40"/>
                    <a:pt x="49" y="40"/>
                  </a:cubicBezTo>
                  <a:cubicBezTo>
                    <a:pt x="50" y="48"/>
                    <a:pt x="50" y="48"/>
                    <a:pt x="50" y="48"/>
                  </a:cubicBezTo>
                  <a:cubicBezTo>
                    <a:pt x="50" y="51"/>
                    <a:pt x="50" y="51"/>
                    <a:pt x="50" y="51"/>
                  </a:cubicBezTo>
                  <a:cubicBezTo>
                    <a:pt x="48" y="66"/>
                    <a:pt x="39" y="58"/>
                    <a:pt x="39" y="58"/>
                  </a:cubicBezTo>
                  <a:cubicBezTo>
                    <a:pt x="39" y="58"/>
                    <a:pt x="34" y="52"/>
                    <a:pt x="31" y="49"/>
                  </a:cubicBezTo>
                  <a:cubicBezTo>
                    <a:pt x="27" y="46"/>
                    <a:pt x="22" y="47"/>
                    <a:pt x="22" y="47"/>
                  </a:cubicBezTo>
                  <a:cubicBezTo>
                    <a:pt x="22" y="47"/>
                    <a:pt x="20" y="49"/>
                    <a:pt x="17" y="52"/>
                  </a:cubicBezTo>
                  <a:cubicBezTo>
                    <a:pt x="15" y="55"/>
                    <a:pt x="17" y="62"/>
                    <a:pt x="17" y="62"/>
                  </a:cubicBezTo>
                  <a:cubicBezTo>
                    <a:pt x="23" y="68"/>
                    <a:pt x="23" y="68"/>
                    <a:pt x="23" y="68"/>
                  </a:cubicBezTo>
                  <a:cubicBezTo>
                    <a:pt x="25" y="70"/>
                    <a:pt x="25" y="70"/>
                    <a:pt x="25" y="70"/>
                  </a:cubicBezTo>
                  <a:cubicBezTo>
                    <a:pt x="35" y="82"/>
                    <a:pt x="21" y="82"/>
                    <a:pt x="21" y="82"/>
                  </a:cubicBezTo>
                  <a:cubicBezTo>
                    <a:pt x="21" y="82"/>
                    <a:pt x="13" y="82"/>
                    <a:pt x="8" y="81"/>
                  </a:cubicBezTo>
                  <a:cubicBezTo>
                    <a:pt x="4" y="81"/>
                    <a:pt x="1" y="86"/>
                    <a:pt x="1" y="86"/>
                  </a:cubicBezTo>
                  <a:cubicBezTo>
                    <a:pt x="1" y="86"/>
                    <a:pt x="0" y="89"/>
                    <a:pt x="0" y="93"/>
                  </a:cubicBezTo>
                  <a:cubicBezTo>
                    <a:pt x="0" y="97"/>
                    <a:pt x="7" y="100"/>
                    <a:pt x="7" y="100"/>
                  </a:cubicBezTo>
                  <a:cubicBezTo>
                    <a:pt x="16" y="100"/>
                    <a:pt x="16" y="100"/>
                    <a:pt x="16" y="100"/>
                  </a:cubicBezTo>
                  <a:cubicBezTo>
                    <a:pt x="18" y="100"/>
                    <a:pt x="18" y="100"/>
                    <a:pt x="18" y="100"/>
                  </a:cubicBezTo>
                  <a:cubicBezTo>
                    <a:pt x="33" y="101"/>
                    <a:pt x="24" y="111"/>
                    <a:pt x="24" y="111"/>
                  </a:cubicBezTo>
                  <a:cubicBezTo>
                    <a:pt x="24" y="111"/>
                    <a:pt x="18" y="117"/>
                    <a:pt x="15" y="120"/>
                  </a:cubicBezTo>
                  <a:cubicBezTo>
                    <a:pt x="11" y="123"/>
                    <a:pt x="13" y="129"/>
                    <a:pt x="13" y="129"/>
                  </a:cubicBezTo>
                  <a:cubicBezTo>
                    <a:pt x="13" y="129"/>
                    <a:pt x="14" y="131"/>
                    <a:pt x="17" y="134"/>
                  </a:cubicBezTo>
                  <a:cubicBezTo>
                    <a:pt x="20" y="136"/>
                    <a:pt x="27" y="133"/>
                    <a:pt x="27" y="133"/>
                  </a:cubicBezTo>
                  <a:cubicBezTo>
                    <a:pt x="33" y="127"/>
                    <a:pt x="33" y="127"/>
                    <a:pt x="33" y="127"/>
                  </a:cubicBezTo>
                  <a:cubicBezTo>
                    <a:pt x="36" y="124"/>
                    <a:pt x="36" y="124"/>
                    <a:pt x="36" y="124"/>
                  </a:cubicBezTo>
                  <a:cubicBezTo>
                    <a:pt x="47" y="114"/>
                    <a:pt x="49" y="128"/>
                    <a:pt x="49" y="128"/>
                  </a:cubicBezTo>
                  <a:cubicBezTo>
                    <a:pt x="49" y="128"/>
                    <a:pt x="48" y="136"/>
                    <a:pt x="49" y="140"/>
                  </a:cubicBezTo>
                  <a:cubicBezTo>
                    <a:pt x="49" y="145"/>
                    <a:pt x="54" y="148"/>
                    <a:pt x="54" y="148"/>
                  </a:cubicBezTo>
                  <a:cubicBezTo>
                    <a:pt x="54" y="148"/>
                    <a:pt x="57" y="148"/>
                    <a:pt x="60" y="148"/>
                  </a:cubicBezTo>
                  <a:cubicBezTo>
                    <a:pt x="64" y="147"/>
                    <a:pt x="67" y="140"/>
                    <a:pt x="67" y="140"/>
                  </a:cubicBezTo>
                  <a:cubicBezTo>
                    <a:pt x="67" y="132"/>
                    <a:pt x="67" y="132"/>
                    <a:pt x="67" y="132"/>
                  </a:cubicBezTo>
                  <a:cubicBezTo>
                    <a:pt x="67" y="129"/>
                    <a:pt x="67" y="129"/>
                    <a:pt x="67" y="129"/>
                  </a:cubicBezTo>
                  <a:cubicBezTo>
                    <a:pt x="69" y="113"/>
                    <a:pt x="79" y="123"/>
                    <a:pt x="79" y="123"/>
                  </a:cubicBezTo>
                  <a:cubicBezTo>
                    <a:pt x="79" y="123"/>
                    <a:pt x="84" y="129"/>
                    <a:pt x="87" y="133"/>
                  </a:cubicBezTo>
                  <a:cubicBezTo>
                    <a:pt x="90" y="136"/>
                    <a:pt x="96" y="135"/>
                    <a:pt x="96" y="135"/>
                  </a:cubicBezTo>
                  <a:cubicBezTo>
                    <a:pt x="96" y="135"/>
                    <a:pt x="98" y="134"/>
                    <a:pt x="101" y="131"/>
                  </a:cubicBezTo>
                  <a:cubicBezTo>
                    <a:pt x="103" y="128"/>
                    <a:pt x="101" y="121"/>
                    <a:pt x="101" y="121"/>
                  </a:cubicBezTo>
                  <a:cubicBezTo>
                    <a:pt x="95" y="115"/>
                    <a:pt x="95" y="115"/>
                    <a:pt x="95" y="115"/>
                  </a:cubicBezTo>
                  <a:cubicBezTo>
                    <a:pt x="94" y="113"/>
                    <a:pt x="94" y="113"/>
                    <a:pt x="94" y="113"/>
                  </a:cubicBezTo>
                  <a:cubicBezTo>
                    <a:pt x="83" y="102"/>
                    <a:pt x="96" y="100"/>
                    <a:pt x="96" y="100"/>
                  </a:cubicBezTo>
                  <a:cubicBezTo>
                    <a:pt x="96" y="100"/>
                    <a:pt x="105" y="100"/>
                    <a:pt x="109" y="99"/>
                  </a:cubicBezTo>
                  <a:cubicBezTo>
                    <a:pt x="114" y="99"/>
                    <a:pt x="116" y="94"/>
                    <a:pt x="116" y="94"/>
                  </a:cubicBezTo>
                  <a:cubicBezTo>
                    <a:pt x="116" y="94"/>
                    <a:pt x="117" y="91"/>
                    <a:pt x="116" y="87"/>
                  </a:cubicBezTo>
                  <a:cubicBezTo>
                    <a:pt x="115" y="84"/>
                    <a:pt x="109" y="81"/>
                    <a:pt x="109" y="81"/>
                  </a:cubicBezTo>
                  <a:close/>
                  <a:moveTo>
                    <a:pt x="58" y="112"/>
                  </a:moveTo>
                  <a:cubicBezTo>
                    <a:pt x="47" y="112"/>
                    <a:pt x="37" y="102"/>
                    <a:pt x="37" y="90"/>
                  </a:cubicBezTo>
                  <a:cubicBezTo>
                    <a:pt x="37" y="79"/>
                    <a:pt x="47" y="69"/>
                    <a:pt x="58" y="69"/>
                  </a:cubicBezTo>
                  <a:cubicBezTo>
                    <a:pt x="70" y="69"/>
                    <a:pt x="80" y="79"/>
                    <a:pt x="80" y="90"/>
                  </a:cubicBezTo>
                  <a:cubicBezTo>
                    <a:pt x="80" y="102"/>
                    <a:pt x="70" y="112"/>
                    <a:pt x="58" y="112"/>
                  </a:cubicBezTo>
                  <a:close/>
                  <a:moveTo>
                    <a:pt x="174" y="34"/>
                  </a:moveTo>
                  <a:cubicBezTo>
                    <a:pt x="174" y="32"/>
                    <a:pt x="170" y="30"/>
                    <a:pt x="170" y="30"/>
                  </a:cubicBezTo>
                  <a:cubicBezTo>
                    <a:pt x="164" y="31"/>
                    <a:pt x="164" y="31"/>
                    <a:pt x="164" y="31"/>
                  </a:cubicBezTo>
                  <a:cubicBezTo>
                    <a:pt x="163" y="31"/>
                    <a:pt x="163" y="31"/>
                    <a:pt x="163" y="31"/>
                  </a:cubicBezTo>
                  <a:cubicBezTo>
                    <a:pt x="153" y="30"/>
                    <a:pt x="159" y="24"/>
                    <a:pt x="159" y="24"/>
                  </a:cubicBezTo>
                  <a:cubicBezTo>
                    <a:pt x="159" y="24"/>
                    <a:pt x="163" y="20"/>
                    <a:pt x="165" y="18"/>
                  </a:cubicBezTo>
                  <a:cubicBezTo>
                    <a:pt x="167" y="16"/>
                    <a:pt x="166" y="13"/>
                    <a:pt x="166" y="13"/>
                  </a:cubicBezTo>
                  <a:cubicBezTo>
                    <a:pt x="166" y="13"/>
                    <a:pt x="165" y="11"/>
                    <a:pt x="163" y="10"/>
                  </a:cubicBezTo>
                  <a:cubicBezTo>
                    <a:pt x="161" y="8"/>
                    <a:pt x="157" y="10"/>
                    <a:pt x="157" y="10"/>
                  </a:cubicBezTo>
                  <a:cubicBezTo>
                    <a:pt x="153" y="14"/>
                    <a:pt x="153" y="14"/>
                    <a:pt x="153" y="14"/>
                  </a:cubicBezTo>
                  <a:cubicBezTo>
                    <a:pt x="152" y="14"/>
                    <a:pt x="152" y="14"/>
                    <a:pt x="152" y="14"/>
                  </a:cubicBezTo>
                  <a:cubicBezTo>
                    <a:pt x="145" y="21"/>
                    <a:pt x="144" y="12"/>
                    <a:pt x="144" y="12"/>
                  </a:cubicBezTo>
                  <a:cubicBezTo>
                    <a:pt x="144" y="12"/>
                    <a:pt x="144" y="7"/>
                    <a:pt x="144" y="4"/>
                  </a:cubicBezTo>
                  <a:cubicBezTo>
                    <a:pt x="144" y="2"/>
                    <a:pt x="141" y="0"/>
                    <a:pt x="141" y="0"/>
                  </a:cubicBezTo>
                  <a:cubicBezTo>
                    <a:pt x="141" y="0"/>
                    <a:pt x="139" y="0"/>
                    <a:pt x="137" y="0"/>
                  </a:cubicBezTo>
                  <a:cubicBezTo>
                    <a:pt x="135" y="0"/>
                    <a:pt x="133" y="4"/>
                    <a:pt x="133" y="4"/>
                  </a:cubicBezTo>
                  <a:cubicBezTo>
                    <a:pt x="133" y="10"/>
                    <a:pt x="133" y="10"/>
                    <a:pt x="133" y="10"/>
                  </a:cubicBezTo>
                  <a:cubicBezTo>
                    <a:pt x="133" y="11"/>
                    <a:pt x="133" y="11"/>
                    <a:pt x="133" y="11"/>
                  </a:cubicBezTo>
                  <a:cubicBezTo>
                    <a:pt x="132" y="21"/>
                    <a:pt x="127" y="16"/>
                    <a:pt x="127" y="16"/>
                  </a:cubicBezTo>
                  <a:cubicBezTo>
                    <a:pt x="127" y="16"/>
                    <a:pt x="123" y="12"/>
                    <a:pt x="121" y="10"/>
                  </a:cubicBezTo>
                  <a:cubicBezTo>
                    <a:pt x="119" y="8"/>
                    <a:pt x="116" y="9"/>
                    <a:pt x="116" y="9"/>
                  </a:cubicBezTo>
                  <a:cubicBezTo>
                    <a:pt x="116" y="9"/>
                    <a:pt x="114" y="10"/>
                    <a:pt x="113" y="12"/>
                  </a:cubicBezTo>
                  <a:cubicBezTo>
                    <a:pt x="111" y="14"/>
                    <a:pt x="113" y="18"/>
                    <a:pt x="113" y="18"/>
                  </a:cubicBezTo>
                  <a:cubicBezTo>
                    <a:pt x="117" y="22"/>
                    <a:pt x="117" y="22"/>
                    <a:pt x="117" y="22"/>
                  </a:cubicBezTo>
                  <a:cubicBezTo>
                    <a:pt x="118" y="23"/>
                    <a:pt x="118" y="23"/>
                    <a:pt x="118" y="23"/>
                  </a:cubicBezTo>
                  <a:cubicBezTo>
                    <a:pt x="124" y="31"/>
                    <a:pt x="115" y="31"/>
                    <a:pt x="115" y="31"/>
                  </a:cubicBezTo>
                  <a:cubicBezTo>
                    <a:pt x="115" y="31"/>
                    <a:pt x="110" y="30"/>
                    <a:pt x="107" y="30"/>
                  </a:cubicBezTo>
                  <a:cubicBezTo>
                    <a:pt x="104" y="30"/>
                    <a:pt x="102" y="33"/>
                    <a:pt x="102" y="33"/>
                  </a:cubicBezTo>
                  <a:cubicBezTo>
                    <a:pt x="102" y="33"/>
                    <a:pt x="102" y="35"/>
                    <a:pt x="102" y="37"/>
                  </a:cubicBezTo>
                  <a:cubicBezTo>
                    <a:pt x="102" y="40"/>
                    <a:pt x="106" y="42"/>
                    <a:pt x="106" y="42"/>
                  </a:cubicBezTo>
                  <a:cubicBezTo>
                    <a:pt x="112" y="42"/>
                    <a:pt x="112" y="42"/>
                    <a:pt x="112" y="42"/>
                  </a:cubicBezTo>
                  <a:cubicBezTo>
                    <a:pt x="113" y="42"/>
                    <a:pt x="113" y="42"/>
                    <a:pt x="113" y="42"/>
                  </a:cubicBezTo>
                  <a:cubicBezTo>
                    <a:pt x="123" y="43"/>
                    <a:pt x="117" y="49"/>
                    <a:pt x="117" y="49"/>
                  </a:cubicBezTo>
                  <a:cubicBezTo>
                    <a:pt x="117" y="49"/>
                    <a:pt x="113" y="52"/>
                    <a:pt x="111" y="54"/>
                  </a:cubicBezTo>
                  <a:cubicBezTo>
                    <a:pt x="109" y="57"/>
                    <a:pt x="110" y="60"/>
                    <a:pt x="110" y="60"/>
                  </a:cubicBezTo>
                  <a:cubicBezTo>
                    <a:pt x="110" y="60"/>
                    <a:pt x="111" y="61"/>
                    <a:pt x="113" y="63"/>
                  </a:cubicBezTo>
                  <a:cubicBezTo>
                    <a:pt x="115" y="64"/>
                    <a:pt x="119" y="63"/>
                    <a:pt x="119" y="63"/>
                  </a:cubicBezTo>
                  <a:cubicBezTo>
                    <a:pt x="123" y="59"/>
                    <a:pt x="123" y="59"/>
                    <a:pt x="123" y="59"/>
                  </a:cubicBezTo>
                  <a:cubicBezTo>
                    <a:pt x="124" y="57"/>
                    <a:pt x="124" y="57"/>
                    <a:pt x="124" y="57"/>
                  </a:cubicBezTo>
                  <a:cubicBezTo>
                    <a:pt x="131" y="51"/>
                    <a:pt x="132" y="59"/>
                    <a:pt x="132" y="59"/>
                  </a:cubicBezTo>
                  <a:cubicBezTo>
                    <a:pt x="132" y="59"/>
                    <a:pt x="132" y="64"/>
                    <a:pt x="132" y="67"/>
                  </a:cubicBezTo>
                  <a:cubicBezTo>
                    <a:pt x="133" y="70"/>
                    <a:pt x="136" y="72"/>
                    <a:pt x="136" y="72"/>
                  </a:cubicBezTo>
                  <a:cubicBezTo>
                    <a:pt x="136" y="72"/>
                    <a:pt x="137" y="72"/>
                    <a:pt x="140" y="72"/>
                  </a:cubicBezTo>
                  <a:cubicBezTo>
                    <a:pt x="142" y="71"/>
                    <a:pt x="144" y="67"/>
                    <a:pt x="144" y="67"/>
                  </a:cubicBezTo>
                  <a:cubicBezTo>
                    <a:pt x="144" y="62"/>
                    <a:pt x="144" y="62"/>
                    <a:pt x="144" y="62"/>
                  </a:cubicBezTo>
                  <a:cubicBezTo>
                    <a:pt x="144" y="60"/>
                    <a:pt x="144" y="60"/>
                    <a:pt x="144" y="60"/>
                  </a:cubicBezTo>
                  <a:cubicBezTo>
                    <a:pt x="145" y="50"/>
                    <a:pt x="151" y="56"/>
                    <a:pt x="151" y="56"/>
                  </a:cubicBezTo>
                  <a:cubicBezTo>
                    <a:pt x="151" y="56"/>
                    <a:pt x="154" y="60"/>
                    <a:pt x="156" y="62"/>
                  </a:cubicBezTo>
                  <a:cubicBezTo>
                    <a:pt x="158" y="64"/>
                    <a:pt x="162" y="64"/>
                    <a:pt x="162" y="64"/>
                  </a:cubicBezTo>
                  <a:cubicBezTo>
                    <a:pt x="162" y="64"/>
                    <a:pt x="163" y="63"/>
                    <a:pt x="165" y="61"/>
                  </a:cubicBezTo>
                  <a:cubicBezTo>
                    <a:pt x="166" y="59"/>
                    <a:pt x="165" y="55"/>
                    <a:pt x="165" y="55"/>
                  </a:cubicBezTo>
                  <a:cubicBezTo>
                    <a:pt x="161" y="51"/>
                    <a:pt x="161" y="51"/>
                    <a:pt x="161" y="51"/>
                  </a:cubicBezTo>
                  <a:cubicBezTo>
                    <a:pt x="160" y="50"/>
                    <a:pt x="160" y="50"/>
                    <a:pt x="160" y="50"/>
                  </a:cubicBezTo>
                  <a:cubicBezTo>
                    <a:pt x="154" y="43"/>
                    <a:pt x="162" y="42"/>
                    <a:pt x="162" y="42"/>
                  </a:cubicBezTo>
                  <a:cubicBezTo>
                    <a:pt x="162" y="42"/>
                    <a:pt x="167" y="42"/>
                    <a:pt x="170" y="42"/>
                  </a:cubicBezTo>
                  <a:cubicBezTo>
                    <a:pt x="173" y="41"/>
                    <a:pt x="175" y="38"/>
                    <a:pt x="175" y="38"/>
                  </a:cubicBezTo>
                  <a:cubicBezTo>
                    <a:pt x="175" y="38"/>
                    <a:pt x="175" y="37"/>
                    <a:pt x="174" y="34"/>
                  </a:cubicBezTo>
                  <a:close/>
                  <a:moveTo>
                    <a:pt x="138" y="49"/>
                  </a:moveTo>
                  <a:cubicBezTo>
                    <a:pt x="131" y="49"/>
                    <a:pt x="125" y="43"/>
                    <a:pt x="125" y="36"/>
                  </a:cubicBezTo>
                  <a:cubicBezTo>
                    <a:pt x="125" y="29"/>
                    <a:pt x="131" y="23"/>
                    <a:pt x="138" y="23"/>
                  </a:cubicBezTo>
                  <a:cubicBezTo>
                    <a:pt x="146" y="23"/>
                    <a:pt x="152" y="29"/>
                    <a:pt x="152" y="36"/>
                  </a:cubicBezTo>
                  <a:cubicBezTo>
                    <a:pt x="152" y="43"/>
                    <a:pt x="146" y="49"/>
                    <a:pt x="138" y="49"/>
                  </a:cubicBezTo>
                  <a:close/>
                </a:path>
              </a:pathLst>
            </a:custGeom>
            <a:solidFill>
              <a:srgbClr val="005EB8"/>
            </a:solidFill>
            <a:ln w="9525">
              <a:noFill/>
              <a:round/>
              <a:headEnd/>
              <a:tailEnd/>
            </a:ln>
          </p:spPr>
          <p:txBody>
            <a:bodyPr vert="horz" wrap="square" lIns="39761" tIns="19880" rIns="39761" bIns="19880" numCol="1" anchor="t" anchorCtr="0" compatLnSpc="1">
              <a:prstTxWarp prst="textNoShape">
                <a:avLst/>
              </a:prstTxWarp>
            </a:bodyPr>
            <a:lstStyle>
              <a:defPPr>
                <a:defRPr lang="en-US"/>
              </a:defPPr>
              <a:lvl1pPr marL="0" algn="l" defTabSz="429814" rtl="0" eaLnBrk="1" latinLnBrk="0" hangingPunct="1">
                <a:defRPr sz="1692" kern="1200">
                  <a:solidFill>
                    <a:schemeClr val="tx1"/>
                  </a:solidFill>
                  <a:latin typeface="+mn-lt"/>
                  <a:ea typeface="+mn-ea"/>
                  <a:cs typeface="+mn-cs"/>
                </a:defRPr>
              </a:lvl1pPr>
              <a:lvl2pPr marL="429814" algn="l" defTabSz="429814" rtl="0" eaLnBrk="1" latinLnBrk="0" hangingPunct="1">
                <a:defRPr sz="1692" kern="1200">
                  <a:solidFill>
                    <a:schemeClr val="tx1"/>
                  </a:solidFill>
                  <a:latin typeface="+mn-lt"/>
                  <a:ea typeface="+mn-ea"/>
                  <a:cs typeface="+mn-cs"/>
                </a:defRPr>
              </a:lvl2pPr>
              <a:lvl3pPr marL="859627" algn="l" defTabSz="429814" rtl="0" eaLnBrk="1" latinLnBrk="0" hangingPunct="1">
                <a:defRPr sz="1692" kern="1200">
                  <a:solidFill>
                    <a:schemeClr val="tx1"/>
                  </a:solidFill>
                  <a:latin typeface="+mn-lt"/>
                  <a:ea typeface="+mn-ea"/>
                  <a:cs typeface="+mn-cs"/>
                </a:defRPr>
              </a:lvl3pPr>
              <a:lvl4pPr marL="1289441" algn="l" defTabSz="429814" rtl="0" eaLnBrk="1" latinLnBrk="0" hangingPunct="1">
                <a:defRPr sz="1692" kern="1200">
                  <a:solidFill>
                    <a:schemeClr val="tx1"/>
                  </a:solidFill>
                  <a:latin typeface="+mn-lt"/>
                  <a:ea typeface="+mn-ea"/>
                  <a:cs typeface="+mn-cs"/>
                </a:defRPr>
              </a:lvl4pPr>
              <a:lvl5pPr marL="1719255" algn="l" defTabSz="429814" rtl="0" eaLnBrk="1" latinLnBrk="0" hangingPunct="1">
                <a:defRPr sz="1692" kern="1200">
                  <a:solidFill>
                    <a:schemeClr val="tx1"/>
                  </a:solidFill>
                  <a:latin typeface="+mn-lt"/>
                  <a:ea typeface="+mn-ea"/>
                  <a:cs typeface="+mn-cs"/>
                </a:defRPr>
              </a:lvl5pPr>
              <a:lvl6pPr marL="2149069" algn="l" defTabSz="429814" rtl="0" eaLnBrk="1" latinLnBrk="0" hangingPunct="1">
                <a:defRPr sz="1692" kern="1200">
                  <a:solidFill>
                    <a:schemeClr val="tx1"/>
                  </a:solidFill>
                  <a:latin typeface="+mn-lt"/>
                  <a:ea typeface="+mn-ea"/>
                  <a:cs typeface="+mn-cs"/>
                </a:defRPr>
              </a:lvl6pPr>
              <a:lvl7pPr marL="2578882" algn="l" defTabSz="429814" rtl="0" eaLnBrk="1" latinLnBrk="0" hangingPunct="1">
                <a:defRPr sz="1692" kern="1200">
                  <a:solidFill>
                    <a:schemeClr val="tx1"/>
                  </a:solidFill>
                  <a:latin typeface="+mn-lt"/>
                  <a:ea typeface="+mn-ea"/>
                  <a:cs typeface="+mn-cs"/>
                </a:defRPr>
              </a:lvl7pPr>
              <a:lvl8pPr marL="3008696" algn="l" defTabSz="429814" rtl="0" eaLnBrk="1" latinLnBrk="0" hangingPunct="1">
                <a:defRPr sz="1692" kern="1200">
                  <a:solidFill>
                    <a:schemeClr val="tx1"/>
                  </a:solidFill>
                  <a:latin typeface="+mn-lt"/>
                  <a:ea typeface="+mn-ea"/>
                  <a:cs typeface="+mn-cs"/>
                </a:defRPr>
              </a:lvl8pPr>
              <a:lvl9pPr marL="3438510" algn="l" defTabSz="429814" rtl="0" eaLnBrk="1" latinLnBrk="0" hangingPunct="1">
                <a:defRPr sz="1692" kern="1200">
                  <a:solidFill>
                    <a:schemeClr val="tx1"/>
                  </a:solidFill>
                  <a:latin typeface="+mn-lt"/>
                  <a:ea typeface="+mn-ea"/>
                  <a:cs typeface="+mn-cs"/>
                </a:defRPr>
              </a:lvl9pPr>
            </a:lstStyle>
            <a:p>
              <a:pPr marL="0" marR="0" lvl="0" indent="0" algn="l" defTabSz="429814"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Univers 45 Light" pitchFamily="2" charset="0"/>
                <a:ea typeface="+mn-ea"/>
                <a:cs typeface="+mn-cs"/>
              </a:endParaRPr>
            </a:p>
          </p:txBody>
        </p:sp>
      </p:grpSp>
      <p:grpSp>
        <p:nvGrpSpPr>
          <p:cNvPr id="208" name="Group 23"/>
          <p:cNvGrpSpPr>
            <a:grpSpLocks noChangeAspect="1"/>
          </p:cNvGrpSpPr>
          <p:nvPr/>
        </p:nvGrpSpPr>
        <p:grpSpPr bwMode="auto">
          <a:xfrm>
            <a:off x="3491132" y="4225452"/>
            <a:ext cx="383879" cy="335679"/>
            <a:chOff x="2613" y="1074"/>
            <a:chExt cx="446" cy="390"/>
          </a:xfrm>
          <a:solidFill>
            <a:srgbClr val="0070C0"/>
          </a:solidFill>
        </p:grpSpPr>
        <p:sp>
          <p:nvSpPr>
            <p:cNvPr id="209" name="Freeform 25"/>
            <p:cNvSpPr>
              <a:spLocks/>
            </p:cNvSpPr>
            <p:nvPr/>
          </p:nvSpPr>
          <p:spPr bwMode="auto">
            <a:xfrm>
              <a:off x="2613" y="1281"/>
              <a:ext cx="446" cy="183"/>
            </a:xfrm>
            <a:custGeom>
              <a:avLst/>
              <a:gdLst>
                <a:gd name="T0" fmla="*/ 3124 w 3124"/>
                <a:gd name="T1" fmla="*/ 0 h 1283"/>
                <a:gd name="T2" fmla="*/ 3124 w 3124"/>
                <a:gd name="T3" fmla="*/ 167 h 1283"/>
                <a:gd name="T4" fmla="*/ 1228 w 3124"/>
                <a:gd name="T5" fmla="*/ 1283 h 1283"/>
                <a:gd name="T6" fmla="*/ 0 w 3124"/>
                <a:gd name="T7" fmla="*/ 669 h 1283"/>
                <a:gd name="T8" fmla="*/ 0 w 3124"/>
                <a:gd name="T9" fmla="*/ 502 h 1283"/>
                <a:gd name="T10" fmla="*/ 1228 w 3124"/>
                <a:gd name="T11" fmla="*/ 1116 h 1283"/>
                <a:gd name="T12" fmla="*/ 3124 w 3124"/>
                <a:gd name="T13" fmla="*/ 0 h 1283"/>
              </a:gdLst>
              <a:ahLst/>
              <a:cxnLst>
                <a:cxn ang="0">
                  <a:pos x="T0" y="T1"/>
                </a:cxn>
                <a:cxn ang="0">
                  <a:pos x="T2" y="T3"/>
                </a:cxn>
                <a:cxn ang="0">
                  <a:pos x="T4" y="T5"/>
                </a:cxn>
                <a:cxn ang="0">
                  <a:pos x="T6" y="T7"/>
                </a:cxn>
                <a:cxn ang="0">
                  <a:pos x="T8" y="T9"/>
                </a:cxn>
                <a:cxn ang="0">
                  <a:pos x="T10" y="T11"/>
                </a:cxn>
                <a:cxn ang="0">
                  <a:pos x="T12" y="T13"/>
                </a:cxn>
              </a:cxnLst>
              <a:rect l="0" t="0" r="r" b="b"/>
              <a:pathLst>
                <a:path w="3124" h="1283">
                  <a:moveTo>
                    <a:pt x="3124" y="0"/>
                  </a:moveTo>
                  <a:lnTo>
                    <a:pt x="3124" y="167"/>
                  </a:lnTo>
                  <a:lnTo>
                    <a:pt x="1228" y="1283"/>
                  </a:lnTo>
                  <a:lnTo>
                    <a:pt x="0" y="669"/>
                  </a:lnTo>
                  <a:lnTo>
                    <a:pt x="0" y="502"/>
                  </a:lnTo>
                  <a:lnTo>
                    <a:pt x="1228" y="1116"/>
                  </a:lnTo>
                  <a:lnTo>
                    <a:pt x="3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0" name="Freeform 26"/>
            <p:cNvSpPr>
              <a:spLocks noEditPoints="1"/>
            </p:cNvSpPr>
            <p:nvPr/>
          </p:nvSpPr>
          <p:spPr bwMode="auto">
            <a:xfrm>
              <a:off x="2613" y="1074"/>
              <a:ext cx="446" cy="247"/>
            </a:xfrm>
            <a:custGeom>
              <a:avLst/>
              <a:gdLst>
                <a:gd name="T0" fmla="*/ 1896 w 3124"/>
                <a:gd name="T1" fmla="*/ 167 h 1728"/>
                <a:gd name="T2" fmla="*/ 308 w 3124"/>
                <a:gd name="T3" fmla="*/ 1102 h 1728"/>
                <a:gd name="T4" fmla="*/ 1228 w 3124"/>
                <a:gd name="T5" fmla="*/ 1562 h 1728"/>
                <a:gd name="T6" fmla="*/ 2816 w 3124"/>
                <a:gd name="T7" fmla="*/ 627 h 1728"/>
                <a:gd name="T8" fmla="*/ 1896 w 3124"/>
                <a:gd name="T9" fmla="*/ 167 h 1728"/>
                <a:gd name="T10" fmla="*/ 1896 w 3124"/>
                <a:gd name="T11" fmla="*/ 0 h 1728"/>
                <a:gd name="T12" fmla="*/ 3124 w 3124"/>
                <a:gd name="T13" fmla="*/ 613 h 1728"/>
                <a:gd name="T14" fmla="*/ 1228 w 3124"/>
                <a:gd name="T15" fmla="*/ 1728 h 1728"/>
                <a:gd name="T16" fmla="*/ 0 w 3124"/>
                <a:gd name="T17" fmla="*/ 1115 h 1728"/>
                <a:gd name="T18" fmla="*/ 1896 w 3124"/>
                <a:gd name="T19"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4" h="1728">
                  <a:moveTo>
                    <a:pt x="1896" y="167"/>
                  </a:moveTo>
                  <a:lnTo>
                    <a:pt x="308" y="1102"/>
                  </a:lnTo>
                  <a:lnTo>
                    <a:pt x="1228" y="1562"/>
                  </a:lnTo>
                  <a:lnTo>
                    <a:pt x="2816" y="627"/>
                  </a:lnTo>
                  <a:lnTo>
                    <a:pt x="1896" y="167"/>
                  </a:lnTo>
                  <a:close/>
                  <a:moveTo>
                    <a:pt x="1896" y="0"/>
                  </a:moveTo>
                  <a:lnTo>
                    <a:pt x="3124" y="613"/>
                  </a:lnTo>
                  <a:lnTo>
                    <a:pt x="1228" y="1728"/>
                  </a:lnTo>
                  <a:lnTo>
                    <a:pt x="0" y="1115"/>
                  </a:lnTo>
                  <a:lnTo>
                    <a:pt x="18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1" name="Freeform 27"/>
            <p:cNvSpPr>
              <a:spLocks/>
            </p:cNvSpPr>
            <p:nvPr/>
          </p:nvSpPr>
          <p:spPr bwMode="auto">
            <a:xfrm>
              <a:off x="2613" y="1233"/>
              <a:ext cx="446" cy="183"/>
            </a:xfrm>
            <a:custGeom>
              <a:avLst/>
              <a:gdLst>
                <a:gd name="T0" fmla="*/ 3124 w 3124"/>
                <a:gd name="T1" fmla="*/ 0 h 1283"/>
                <a:gd name="T2" fmla="*/ 3124 w 3124"/>
                <a:gd name="T3" fmla="*/ 168 h 1283"/>
                <a:gd name="T4" fmla="*/ 1228 w 3124"/>
                <a:gd name="T5" fmla="*/ 1283 h 1283"/>
                <a:gd name="T6" fmla="*/ 0 w 3124"/>
                <a:gd name="T7" fmla="*/ 670 h 1283"/>
                <a:gd name="T8" fmla="*/ 0 w 3124"/>
                <a:gd name="T9" fmla="*/ 502 h 1283"/>
                <a:gd name="T10" fmla="*/ 1228 w 3124"/>
                <a:gd name="T11" fmla="*/ 1115 h 1283"/>
                <a:gd name="T12" fmla="*/ 3124 w 3124"/>
                <a:gd name="T13" fmla="*/ 0 h 1283"/>
              </a:gdLst>
              <a:ahLst/>
              <a:cxnLst>
                <a:cxn ang="0">
                  <a:pos x="T0" y="T1"/>
                </a:cxn>
                <a:cxn ang="0">
                  <a:pos x="T2" y="T3"/>
                </a:cxn>
                <a:cxn ang="0">
                  <a:pos x="T4" y="T5"/>
                </a:cxn>
                <a:cxn ang="0">
                  <a:pos x="T6" y="T7"/>
                </a:cxn>
                <a:cxn ang="0">
                  <a:pos x="T8" y="T9"/>
                </a:cxn>
                <a:cxn ang="0">
                  <a:pos x="T10" y="T11"/>
                </a:cxn>
                <a:cxn ang="0">
                  <a:pos x="T12" y="T13"/>
                </a:cxn>
              </a:cxnLst>
              <a:rect l="0" t="0" r="r" b="b"/>
              <a:pathLst>
                <a:path w="3124" h="1283">
                  <a:moveTo>
                    <a:pt x="3124" y="0"/>
                  </a:moveTo>
                  <a:lnTo>
                    <a:pt x="3124" y="168"/>
                  </a:lnTo>
                  <a:lnTo>
                    <a:pt x="1228" y="1283"/>
                  </a:lnTo>
                  <a:lnTo>
                    <a:pt x="0" y="670"/>
                  </a:lnTo>
                  <a:lnTo>
                    <a:pt x="0" y="502"/>
                  </a:lnTo>
                  <a:lnTo>
                    <a:pt x="1228" y="1115"/>
                  </a:lnTo>
                  <a:lnTo>
                    <a:pt x="3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2" name="Freeform 28"/>
            <p:cNvSpPr>
              <a:spLocks/>
            </p:cNvSpPr>
            <p:nvPr/>
          </p:nvSpPr>
          <p:spPr bwMode="auto">
            <a:xfrm>
              <a:off x="2613" y="1185"/>
              <a:ext cx="446" cy="184"/>
            </a:xfrm>
            <a:custGeom>
              <a:avLst/>
              <a:gdLst>
                <a:gd name="T0" fmla="*/ 3124 w 3124"/>
                <a:gd name="T1" fmla="*/ 0 h 1283"/>
                <a:gd name="T2" fmla="*/ 3124 w 3124"/>
                <a:gd name="T3" fmla="*/ 167 h 1283"/>
                <a:gd name="T4" fmla="*/ 1228 w 3124"/>
                <a:gd name="T5" fmla="*/ 1283 h 1283"/>
                <a:gd name="T6" fmla="*/ 0 w 3124"/>
                <a:gd name="T7" fmla="*/ 669 h 1283"/>
                <a:gd name="T8" fmla="*/ 0 w 3124"/>
                <a:gd name="T9" fmla="*/ 502 h 1283"/>
                <a:gd name="T10" fmla="*/ 1228 w 3124"/>
                <a:gd name="T11" fmla="*/ 1115 h 1283"/>
                <a:gd name="T12" fmla="*/ 3124 w 3124"/>
                <a:gd name="T13" fmla="*/ 0 h 1283"/>
              </a:gdLst>
              <a:ahLst/>
              <a:cxnLst>
                <a:cxn ang="0">
                  <a:pos x="T0" y="T1"/>
                </a:cxn>
                <a:cxn ang="0">
                  <a:pos x="T2" y="T3"/>
                </a:cxn>
                <a:cxn ang="0">
                  <a:pos x="T4" y="T5"/>
                </a:cxn>
                <a:cxn ang="0">
                  <a:pos x="T6" y="T7"/>
                </a:cxn>
                <a:cxn ang="0">
                  <a:pos x="T8" y="T9"/>
                </a:cxn>
                <a:cxn ang="0">
                  <a:pos x="T10" y="T11"/>
                </a:cxn>
                <a:cxn ang="0">
                  <a:pos x="T12" y="T13"/>
                </a:cxn>
              </a:cxnLst>
              <a:rect l="0" t="0" r="r" b="b"/>
              <a:pathLst>
                <a:path w="3124" h="1283">
                  <a:moveTo>
                    <a:pt x="3124" y="0"/>
                  </a:moveTo>
                  <a:lnTo>
                    <a:pt x="3124" y="167"/>
                  </a:lnTo>
                  <a:lnTo>
                    <a:pt x="1228" y="1283"/>
                  </a:lnTo>
                  <a:lnTo>
                    <a:pt x="0" y="669"/>
                  </a:lnTo>
                  <a:lnTo>
                    <a:pt x="0" y="502"/>
                  </a:lnTo>
                  <a:lnTo>
                    <a:pt x="1228" y="1115"/>
                  </a:lnTo>
                  <a:lnTo>
                    <a:pt x="3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3" name="Freeform 29"/>
            <p:cNvSpPr>
              <a:spLocks/>
            </p:cNvSpPr>
            <p:nvPr/>
          </p:nvSpPr>
          <p:spPr bwMode="auto">
            <a:xfrm>
              <a:off x="2764" y="1152"/>
              <a:ext cx="144" cy="89"/>
            </a:xfrm>
            <a:custGeom>
              <a:avLst/>
              <a:gdLst>
                <a:gd name="T0" fmla="*/ 498 w 1004"/>
                <a:gd name="T1" fmla="*/ 0 h 625"/>
                <a:gd name="T2" fmla="*/ 554 w 1004"/>
                <a:gd name="T3" fmla="*/ 3 h 625"/>
                <a:gd name="T4" fmla="*/ 609 w 1004"/>
                <a:gd name="T5" fmla="*/ 11 h 625"/>
                <a:gd name="T6" fmla="*/ 662 w 1004"/>
                <a:gd name="T7" fmla="*/ 21 h 625"/>
                <a:gd name="T8" fmla="*/ 713 w 1004"/>
                <a:gd name="T9" fmla="*/ 36 h 625"/>
                <a:gd name="T10" fmla="*/ 762 w 1004"/>
                <a:gd name="T11" fmla="*/ 53 h 625"/>
                <a:gd name="T12" fmla="*/ 807 w 1004"/>
                <a:gd name="T13" fmla="*/ 73 h 625"/>
                <a:gd name="T14" fmla="*/ 849 w 1004"/>
                <a:gd name="T15" fmla="*/ 97 h 625"/>
                <a:gd name="T16" fmla="*/ 887 w 1004"/>
                <a:gd name="T17" fmla="*/ 124 h 625"/>
                <a:gd name="T18" fmla="*/ 921 w 1004"/>
                <a:gd name="T19" fmla="*/ 152 h 625"/>
                <a:gd name="T20" fmla="*/ 949 w 1004"/>
                <a:gd name="T21" fmla="*/ 184 h 625"/>
                <a:gd name="T22" fmla="*/ 972 w 1004"/>
                <a:gd name="T23" fmla="*/ 217 h 625"/>
                <a:gd name="T24" fmla="*/ 989 w 1004"/>
                <a:gd name="T25" fmla="*/ 253 h 625"/>
                <a:gd name="T26" fmla="*/ 1001 w 1004"/>
                <a:gd name="T27" fmla="*/ 292 h 625"/>
                <a:gd name="T28" fmla="*/ 1004 w 1004"/>
                <a:gd name="T29" fmla="*/ 331 h 625"/>
                <a:gd name="T30" fmla="*/ 1000 w 1004"/>
                <a:gd name="T31" fmla="*/ 368 h 625"/>
                <a:gd name="T32" fmla="*/ 988 w 1004"/>
                <a:gd name="T33" fmla="*/ 404 h 625"/>
                <a:gd name="T34" fmla="*/ 971 w 1004"/>
                <a:gd name="T35" fmla="*/ 439 h 625"/>
                <a:gd name="T36" fmla="*/ 946 w 1004"/>
                <a:gd name="T37" fmla="*/ 472 h 625"/>
                <a:gd name="T38" fmla="*/ 915 w 1004"/>
                <a:gd name="T39" fmla="*/ 503 h 625"/>
                <a:gd name="T40" fmla="*/ 879 w 1004"/>
                <a:gd name="T41" fmla="*/ 530 h 625"/>
                <a:gd name="T42" fmla="*/ 836 w 1004"/>
                <a:gd name="T43" fmla="*/ 556 h 625"/>
                <a:gd name="T44" fmla="*/ 790 w 1004"/>
                <a:gd name="T45" fmla="*/ 578 h 625"/>
                <a:gd name="T46" fmla="*/ 738 w 1004"/>
                <a:gd name="T47" fmla="*/ 595 h 625"/>
                <a:gd name="T48" fmla="*/ 682 w 1004"/>
                <a:gd name="T49" fmla="*/ 609 h 625"/>
                <a:gd name="T50" fmla="*/ 621 w 1004"/>
                <a:gd name="T51" fmla="*/ 619 h 625"/>
                <a:gd name="T52" fmla="*/ 564 w 1004"/>
                <a:gd name="T53" fmla="*/ 624 h 625"/>
                <a:gd name="T54" fmla="*/ 506 w 1004"/>
                <a:gd name="T55" fmla="*/ 625 h 625"/>
                <a:gd name="T56" fmla="*/ 450 w 1004"/>
                <a:gd name="T57" fmla="*/ 621 h 625"/>
                <a:gd name="T58" fmla="*/ 395 w 1004"/>
                <a:gd name="T59" fmla="*/ 614 h 625"/>
                <a:gd name="T60" fmla="*/ 341 w 1004"/>
                <a:gd name="T61" fmla="*/ 604 h 625"/>
                <a:gd name="T62" fmla="*/ 290 w 1004"/>
                <a:gd name="T63" fmla="*/ 588 h 625"/>
                <a:gd name="T64" fmla="*/ 241 w 1004"/>
                <a:gd name="T65" fmla="*/ 571 h 625"/>
                <a:gd name="T66" fmla="*/ 196 w 1004"/>
                <a:gd name="T67" fmla="*/ 551 h 625"/>
                <a:gd name="T68" fmla="*/ 154 w 1004"/>
                <a:gd name="T69" fmla="*/ 527 h 625"/>
                <a:gd name="T70" fmla="*/ 116 w 1004"/>
                <a:gd name="T71" fmla="*/ 501 h 625"/>
                <a:gd name="T72" fmla="*/ 83 w 1004"/>
                <a:gd name="T73" fmla="*/ 472 h 625"/>
                <a:gd name="T74" fmla="*/ 54 w 1004"/>
                <a:gd name="T75" fmla="*/ 440 h 625"/>
                <a:gd name="T76" fmla="*/ 31 w 1004"/>
                <a:gd name="T77" fmla="*/ 407 h 625"/>
                <a:gd name="T78" fmla="*/ 14 w 1004"/>
                <a:gd name="T79" fmla="*/ 371 h 625"/>
                <a:gd name="T80" fmla="*/ 3 w 1004"/>
                <a:gd name="T81" fmla="*/ 332 h 625"/>
                <a:gd name="T82" fmla="*/ 0 w 1004"/>
                <a:gd name="T83" fmla="*/ 294 h 625"/>
                <a:gd name="T84" fmla="*/ 4 w 1004"/>
                <a:gd name="T85" fmla="*/ 256 h 625"/>
                <a:gd name="T86" fmla="*/ 15 w 1004"/>
                <a:gd name="T87" fmla="*/ 219 h 625"/>
                <a:gd name="T88" fmla="*/ 34 w 1004"/>
                <a:gd name="T89" fmla="*/ 185 h 625"/>
                <a:gd name="T90" fmla="*/ 57 w 1004"/>
                <a:gd name="T91" fmla="*/ 152 h 625"/>
                <a:gd name="T92" fmla="*/ 89 w 1004"/>
                <a:gd name="T93" fmla="*/ 122 h 625"/>
                <a:gd name="T94" fmla="*/ 126 w 1004"/>
                <a:gd name="T95" fmla="*/ 94 h 625"/>
                <a:gd name="T96" fmla="*/ 167 w 1004"/>
                <a:gd name="T97" fmla="*/ 69 h 625"/>
                <a:gd name="T98" fmla="*/ 214 w 1004"/>
                <a:gd name="T99" fmla="*/ 47 h 625"/>
                <a:gd name="T100" fmla="*/ 266 w 1004"/>
                <a:gd name="T101" fmla="*/ 29 h 625"/>
                <a:gd name="T102" fmla="*/ 323 w 1004"/>
                <a:gd name="T103" fmla="*/ 15 h 625"/>
                <a:gd name="T104" fmla="*/ 382 w 1004"/>
                <a:gd name="T105" fmla="*/ 5 h 625"/>
                <a:gd name="T106" fmla="*/ 440 w 1004"/>
                <a:gd name="T107" fmla="*/ 0 h 625"/>
                <a:gd name="T108" fmla="*/ 498 w 1004"/>
                <a:gd name="T109"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4" h="625">
                  <a:moveTo>
                    <a:pt x="498" y="0"/>
                  </a:moveTo>
                  <a:lnTo>
                    <a:pt x="554" y="3"/>
                  </a:lnTo>
                  <a:lnTo>
                    <a:pt x="609" y="11"/>
                  </a:lnTo>
                  <a:lnTo>
                    <a:pt x="662" y="21"/>
                  </a:lnTo>
                  <a:lnTo>
                    <a:pt x="713" y="36"/>
                  </a:lnTo>
                  <a:lnTo>
                    <a:pt x="762" y="53"/>
                  </a:lnTo>
                  <a:lnTo>
                    <a:pt x="807" y="73"/>
                  </a:lnTo>
                  <a:lnTo>
                    <a:pt x="849" y="97"/>
                  </a:lnTo>
                  <a:lnTo>
                    <a:pt x="887" y="124"/>
                  </a:lnTo>
                  <a:lnTo>
                    <a:pt x="921" y="152"/>
                  </a:lnTo>
                  <a:lnTo>
                    <a:pt x="949" y="184"/>
                  </a:lnTo>
                  <a:lnTo>
                    <a:pt x="972" y="217"/>
                  </a:lnTo>
                  <a:lnTo>
                    <a:pt x="989" y="253"/>
                  </a:lnTo>
                  <a:lnTo>
                    <a:pt x="1001" y="292"/>
                  </a:lnTo>
                  <a:lnTo>
                    <a:pt x="1004" y="331"/>
                  </a:lnTo>
                  <a:lnTo>
                    <a:pt x="1000" y="368"/>
                  </a:lnTo>
                  <a:lnTo>
                    <a:pt x="988" y="404"/>
                  </a:lnTo>
                  <a:lnTo>
                    <a:pt x="971" y="439"/>
                  </a:lnTo>
                  <a:lnTo>
                    <a:pt x="946" y="472"/>
                  </a:lnTo>
                  <a:lnTo>
                    <a:pt x="915" y="503"/>
                  </a:lnTo>
                  <a:lnTo>
                    <a:pt x="879" y="530"/>
                  </a:lnTo>
                  <a:lnTo>
                    <a:pt x="836" y="556"/>
                  </a:lnTo>
                  <a:lnTo>
                    <a:pt x="790" y="578"/>
                  </a:lnTo>
                  <a:lnTo>
                    <a:pt x="738" y="595"/>
                  </a:lnTo>
                  <a:lnTo>
                    <a:pt x="682" y="609"/>
                  </a:lnTo>
                  <a:lnTo>
                    <a:pt x="621" y="619"/>
                  </a:lnTo>
                  <a:lnTo>
                    <a:pt x="564" y="624"/>
                  </a:lnTo>
                  <a:lnTo>
                    <a:pt x="506" y="625"/>
                  </a:lnTo>
                  <a:lnTo>
                    <a:pt x="450" y="621"/>
                  </a:lnTo>
                  <a:lnTo>
                    <a:pt x="395" y="614"/>
                  </a:lnTo>
                  <a:lnTo>
                    <a:pt x="341" y="604"/>
                  </a:lnTo>
                  <a:lnTo>
                    <a:pt x="290" y="588"/>
                  </a:lnTo>
                  <a:lnTo>
                    <a:pt x="241" y="571"/>
                  </a:lnTo>
                  <a:lnTo>
                    <a:pt x="196" y="551"/>
                  </a:lnTo>
                  <a:lnTo>
                    <a:pt x="154" y="527"/>
                  </a:lnTo>
                  <a:lnTo>
                    <a:pt x="116" y="501"/>
                  </a:lnTo>
                  <a:lnTo>
                    <a:pt x="83" y="472"/>
                  </a:lnTo>
                  <a:lnTo>
                    <a:pt x="54" y="440"/>
                  </a:lnTo>
                  <a:lnTo>
                    <a:pt x="31" y="407"/>
                  </a:lnTo>
                  <a:lnTo>
                    <a:pt x="14" y="371"/>
                  </a:lnTo>
                  <a:lnTo>
                    <a:pt x="3" y="332"/>
                  </a:lnTo>
                  <a:lnTo>
                    <a:pt x="0" y="294"/>
                  </a:lnTo>
                  <a:lnTo>
                    <a:pt x="4" y="256"/>
                  </a:lnTo>
                  <a:lnTo>
                    <a:pt x="15" y="219"/>
                  </a:lnTo>
                  <a:lnTo>
                    <a:pt x="34" y="185"/>
                  </a:lnTo>
                  <a:lnTo>
                    <a:pt x="57" y="152"/>
                  </a:lnTo>
                  <a:lnTo>
                    <a:pt x="89" y="122"/>
                  </a:lnTo>
                  <a:lnTo>
                    <a:pt x="126" y="94"/>
                  </a:lnTo>
                  <a:lnTo>
                    <a:pt x="167" y="69"/>
                  </a:lnTo>
                  <a:lnTo>
                    <a:pt x="214" y="47"/>
                  </a:lnTo>
                  <a:lnTo>
                    <a:pt x="266" y="29"/>
                  </a:lnTo>
                  <a:lnTo>
                    <a:pt x="323" y="15"/>
                  </a:lnTo>
                  <a:lnTo>
                    <a:pt x="382" y="5"/>
                  </a:lnTo>
                  <a:lnTo>
                    <a:pt x="440" y="0"/>
                  </a:lnTo>
                  <a:lnTo>
                    <a:pt x="4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56" name="Picture 20" descr="C:\Documents and Settings\rm01021\Desktop\bigstockphoto_Red_White_Puzzle_7554184.jpg"/>
          <p:cNvPicPr>
            <a:picLocks noChangeAspect="1" noChangeArrowheads="1"/>
          </p:cNvPicPr>
          <p:nvPr/>
        </p:nvPicPr>
        <p:blipFill rotWithShape="1">
          <a:blip r:embed="rId7" cstate="print"/>
          <a:srcRect l="7041" t="16777" r="7097" b="15179"/>
          <a:stretch/>
        </p:blipFill>
        <p:spPr bwMode="auto">
          <a:xfrm>
            <a:off x="1462325" y="1834692"/>
            <a:ext cx="412466" cy="311159"/>
          </a:xfrm>
          <a:prstGeom prst="rect">
            <a:avLst/>
          </a:prstGeom>
          <a:noFill/>
        </p:spPr>
      </p:pic>
      <p:sp>
        <p:nvSpPr>
          <p:cNvPr id="57" name="CasellaDiTesto 56"/>
          <p:cNvSpPr txBox="1"/>
          <p:nvPr/>
        </p:nvSpPr>
        <p:spPr>
          <a:xfrm>
            <a:off x="6785685" y="4531588"/>
            <a:ext cx="1202573" cy="1015663"/>
          </a:xfrm>
          <a:prstGeom prst="rect">
            <a:avLst/>
          </a:prstGeom>
          <a:noFill/>
        </p:spPr>
        <p:txBody>
          <a:bodyPr wrap="none" rtlCol="0">
            <a:spAutoFit/>
          </a:bodyPr>
          <a:lstStyle/>
          <a:p>
            <a:pPr algn="ctr" defTabSz="914400"/>
            <a:r>
              <a:rPr lang="it-IT" sz="2000" b="1" dirty="0">
                <a:solidFill>
                  <a:srgbClr val="00338D"/>
                </a:solidFill>
                <a:latin typeface="Univers 47 CondensedLight" panose="00000400000000000000" pitchFamily="2" charset="0"/>
                <a:cs typeface="Arial" panose="020B0604020202020204" pitchFamily="34" charset="0"/>
              </a:rPr>
              <a:t>Euro </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537</a:t>
            </a:r>
          </a:p>
          <a:p>
            <a:pPr algn="ctr" defTabSz="914400"/>
            <a:r>
              <a:rPr lang="it-IT" sz="2000" b="1" dirty="0">
                <a:solidFill>
                  <a:srgbClr val="00338D"/>
                </a:solidFill>
                <a:latin typeface="Univers 47 CondensedLight" panose="00000400000000000000" pitchFamily="2" charset="0"/>
                <a:cs typeface="Arial" panose="020B0604020202020204" pitchFamily="34" charset="0"/>
              </a:rPr>
              <a:t>Millionen</a:t>
            </a:r>
          </a:p>
        </p:txBody>
      </p:sp>
      <p:graphicFrame>
        <p:nvGraphicFramePr>
          <p:cNvPr id="59" name="Grafico 58"/>
          <p:cNvGraphicFramePr/>
          <p:nvPr>
            <p:extLst>
              <p:ext uri="{D42A27DB-BD31-4B8C-83A1-F6EECF244321}">
                <p14:modId xmlns:p14="http://schemas.microsoft.com/office/powerpoint/2010/main" val="1308821208"/>
              </p:ext>
            </p:extLst>
          </p:nvPr>
        </p:nvGraphicFramePr>
        <p:xfrm>
          <a:off x="5095087" y="3729551"/>
          <a:ext cx="4577032" cy="274951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2292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FullPage"/>
  <p:tag name="KEYWORD" val="FULL-PAGE"/>
  <p:tag name="TEMPLATEVERSION" val="12/11/2015 18:35:09"/>
  <p:tag name="THINKCELLPRESENTATIONDONOTDELETE" val="&lt;?xml version=&quot;1.0&quot; encoding=&quot;UTF-16&quot; standalone=&quot;yes&quot;?&gt;&lt;root reqver=&quot;24162&quot;&gt;&lt;version val=&quot;26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0&quot;&gt;&lt;elem m_fUsage=&quot;2.01642048900000014910E+00&quot;&gt;&lt;m_msothmcolidx val=&quot;0&quot;/&gt;&lt;m_rgb r=&quot;00&quot; g=&quot;9A&quot; b=&quot;44&quot;/&gt;&lt;m_nBrightness tagver0=&quot;26206&quot; tagname0=&quot;m_nBrightnessUNRECOGNIZED&quot; val=&quot;0&quot;/&gt;&lt;/elem&gt;&lt;elem m_fUsage=&quot;1.49522344212371960381E+00&quot;&gt;&lt;m_msothmcolidx val=&quot;0&quot;/&gt;&lt;m_rgb r=&quot;50&quot; g=&quot;C4&quot; b=&quot;FF&quot;/&gt;&lt;m_nBrightness tagver0=&quot;26206&quot; tagname0=&quot;m_nBrightnessUNRECOGNIZED&quot; val=&quot;0&quot;/&gt;&lt;/elem&gt;&lt;elem m_fUsage=&quot;1.03685170514591051827E+00&quot;&gt;&lt;m_msothmcolidx val=&quot;0&quot;/&gt;&lt;m_rgb r=&quot;6D&quot; g=&quot;20&quot; b=&quot;77&quot;/&gt;&lt;m_nBrightness tagver0=&quot;26206&quot; tagname0=&quot;m_nBrightnessUNRECOGNIZED&quot; val=&quot;0&quot;/&gt;&lt;/elem&gt;&lt;elem m_fUsage=&quot;1.00477844009999994768E+00&quot;&gt;&lt;m_msothmcolidx val=&quot;0&quot;/&gt;&lt;m_rgb r=&quot;E3&quot; g=&quot;6A&quot; b=&quot;29&quot;/&gt;&lt;m_nBrightness tagver0=&quot;26206&quot; tagname0=&quot;m_nBrightnessUNRECOGNIZED&quot; val=&quot;0&quot;/&gt;&lt;/elem&gt;&lt;elem m_fUsage=&quot;9.04300596090000019522E-01&quot;&gt;&lt;m_msothmcolidx val=&quot;0&quot;/&gt;&lt;m_rgb r=&quot;E3&quot; g=&quot;68&quot; b=&quot;77&quot;/&gt;&lt;m_nBrightness tagver0=&quot;26206&quot; tagname0=&quot;m_nBrightnessUNRECOGNIZED&quot; val=&quot;0&quot;/&gt;&lt;/elem&gt;&lt;elem m_fUsage=&quot;8.13870536481000050877E-01&quot;&gt;&lt;m_msothmcolidx val=&quot;0&quot;/&gt;&lt;m_rgb r=&quot;C6&quot; g=&quot;00&quot; b=&quot;7E&quot;/&gt;&lt;m_nBrightness tagver0=&quot;26206&quot; tagname0=&quot;m_nBrightnessUNRECOGNIZED&quot; val=&quot;0&quot;/&gt;&lt;/elem&gt;&lt;elem m_fUsage=&quot;8.10000000000000053291E-01&quot;&gt;&lt;m_msothmcolidx val=&quot;0&quot;/&gt;&lt;m_rgb r=&quot;F6&quot; g=&quot;8D&quot; b=&quot;2E&quot;/&gt;&lt;m_nBrightness tagver0=&quot;26206&quot; tagname0=&quot;m_nBrightnessUNRECOGNIZED&quot; val=&quot;0&quot;/&gt;&lt;/elem&gt;&lt;elem m_fUsage=&quot;7.39001577626482775152E-01&quot;&gt;&lt;m_msothmcolidx val=&quot;0&quot;/&gt;&lt;m_rgb r=&quot;00&quot; g=&quot;A3&quot; b=&quot;A1&quot;/&gt;&lt;m_nBrightness tagver0=&quot;26206&quot; tagname0=&quot;m_nBrightnessUNRECOGNIZED&quot; val=&quot;0&quot;/&gt;&lt;/elem&gt;&lt;elem m_fUsage=&quot;3.83350389213221787177E-01&quot;&gt;&lt;m_msothmcolidx val=&quot;0&quot;/&gt;&lt;m_rgb r=&quot;22&quot; g=&quot;72&quot; b=&quot;FF&quot;/&gt;&lt;m_nBrightness tagver0=&quot;26206&quot; tagname0=&quot;m_nBrightnessUNRECOGNIZED&quot; val=&quot;0&quot;/&gt;&lt;/elem&gt;&lt;elem m_fUsage=&quot;1.50094635296999207030E-01&quot;&gt;&lt;m_msothmcolidx val=&quot;0&quot;/&gt;&lt;m_rgb r=&quot;00&quot; g=&quot;91&quot; b=&quot;DA&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ajZCD9eoTmSk_lM.pZPF0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e_8FId6QPWRo6ytIeE7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PuefVuvRbmkf8qI0Ir0K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RpJF5GOpRmKfBe94752k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XY8bY7ySWKOdUstEQxTd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NDcEFBk9RZq61VyD_i.FR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pbmbvTjSOS00Ph_vyGiX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q1nHL44nT_emE7GGUw_Gq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PWzWDXuRLWYCsSCddMjz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Z6kGRy7RGCOMypw5Zft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8JPPy5htTB2zoRfbv_2Oa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uqjrCpnQ3WeZUI8NhVd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9khyQlmNRb2U2G4xJvMcp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6zph1_3QMyZutvB0I.d_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K85QO5NRluEUpazqzIyA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GWZLt24TVeVj0E64AQfC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1ov.fgVSO6t7B7p36oV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dFauGMOTlm0Eki_LTNir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fsORSiBRoa0e0s0H8T.dA"/>
</p:tagLst>
</file>

<file path=ppt/tags/tag120.xml><?xml version="1.0" encoding="utf-8"?>
<p:tagLst xmlns:a="http://schemas.openxmlformats.org/drawingml/2006/main" xmlns:r="http://schemas.openxmlformats.org/officeDocument/2006/relationships" xmlns:p="http://schemas.openxmlformats.org/presentationml/2006/main">
  <p:tag name="FAS_TOP" val="313,75"/>
  <p:tag name="FAS_LEFT" val="21,5"/>
  <p:tag name="FAS_HEIGHT" val="30,375"/>
  <p:tag name="FAS_WIDTH" val="238,125"/>
</p:tagLst>
</file>

<file path=ppt/tags/tag121.xml><?xml version="1.0" encoding="utf-8"?>
<p:tagLst xmlns:a="http://schemas.openxmlformats.org/drawingml/2006/main" xmlns:r="http://schemas.openxmlformats.org/officeDocument/2006/relationships" xmlns:p="http://schemas.openxmlformats.org/presentationml/2006/main">
  <p:tag name="FAS_TOP" val="313,75"/>
  <p:tag name="FAS_LEFT" val="21,5"/>
  <p:tag name="FAS_HEIGHT" val="30,375"/>
  <p:tag name="FAS_WIDTH" val="238,125"/>
</p:tagLst>
</file>

<file path=ppt/tags/tag122.xml><?xml version="1.0" encoding="utf-8"?>
<p:tagLst xmlns:a="http://schemas.openxmlformats.org/drawingml/2006/main" xmlns:r="http://schemas.openxmlformats.org/officeDocument/2006/relationships" xmlns:p="http://schemas.openxmlformats.org/presentationml/2006/main">
  <p:tag name="FAS_TOP" val="313,75"/>
  <p:tag name="FAS_LEFT" val="21,5"/>
  <p:tag name="FAS_HEIGHT" val="30,375"/>
  <p:tag name="FAS_WIDTH" val="238,125"/>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27.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128.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129.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z2XoOHG0SvqWFUVYBTtgc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bqFuGzxQuadOxCX4ECdu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ylasN8Q3evPbwZhfG8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6lgaIOtSPWk26l_Uz565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7YI1XT1STydRfKnQIeFH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LQF5gliQ92u2vyIdEhnz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y6JSMJ3QlO5YDtA51_nA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r0a4h_SQxiYguZdh_vN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pbvrgTGRpeMfZU2YV8Ye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3CcOiRWZQMKhNeyCLVvGg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Syrua9ETE.tZuNQHvFQ8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0kltl0rMTyWICqKjr4olG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YhQI7lyiSpSOPRwbMzVMp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tk1zQrsrSM2StwveUwqRZ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GW.j5E9ASPy6SjKmq9_r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Xz_I2QPjSd6omXB.5KDK5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FecnRszQrWuCMyXocSQe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mCMomR3TvCF.5oGPkM0F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WFvP4kKQHKBucONaEkhH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5oYsviy2Tjq1guIoMVUkk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l15ZuE9mQVio2J0vrWsUs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AH6M1bNSgSNSC7zBktz4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p0IvovZEQvC5VHEvYYECQ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OUpC9KyT3SPxiP6tWZY6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yWky67nTVGH3kx0eXPLZ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eDgUTBCSJKtWIOo1soT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6XB4hSqEQ2WNPejRfpAcZ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JMdXzW6yQ8.Wy8UTfaba8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iesJ4_hRwu_5LDLAZlBw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mi9kMF0SJmegKxMex2.b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kD9_JZ2cQCS74rMs4EwD.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S8REYjUSPSApIdJ6_fLs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ByZ26u3sSMuUK2Zwp2kba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SdXG_SH2QWe8VMGYoQDAU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DGCzFMqSiiC5rAiHbU7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zZrzi6ZRmSqaf_R9.0XG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rLV_YQOnSjetHU_0Lo8hR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rfzrBasQFaNiqwsb8WDQ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ktIASSPS4SQSYOEXjbHD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0JhtFCbZS0GO1jyxd86iz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ETlrV66TcegMMaVpQw7s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A7ylPqNQVWuVH9wsS6DF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BbT_ykaS8yrA0CdnCdD6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IYPwZf31T8ulEVhkOMnEV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Ukj46aCQUu7nG6AqloEW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87YVDeKbTb.nhO8DcoLuC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gJAAA7_SimGEKldr8P42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dHzsuIbLQsCTBuAGgJfys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4H6eMQUcS4uklYYkTEbue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2OEDJLAvTFWTIKjCCOTt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5c_G7lkgTlOVKbX35heyi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KjBejL6TyKDBw42BKbm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nQHlo0OQIqXvzNqfAI07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2KZbmlsCRfSaSwY2par5N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MaC9VB.lTHSKRWG4_VUHw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YMDlCBlSKqW9s.bkd.4Q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9pjoKPTjRSSni.pf3e7mR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GVQppGAFRCS_WFce6k1AE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AXLZSopQSt24wqOOHrHgA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91XqzPzgSOWNEWiDDlyBX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X5GyBuCQxSJHWCdXdzGi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u4tsgyUSH6c9s0AowA6q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XG.qaKRYS6jyJDsbAe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3ol0onQuq_Bej1ICXa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5yBXceYSS5q3oRP4U_YUs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PYxaj8HRWSQZa7GMVODB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s0sk86jQmGfihcq6Jgm4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d94kQf5TueVUMYQXCR5j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mmNrdrybRK.bQ866vG7Bn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QFYkNW2_SmK_szs0gqE8s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6KGYX4efRV.7DgQr1UN1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ogLJSHaQayFEMYMJw0Jm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V3UPKRiQB.EqMqUPOhrm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KJG8UjCQwyRM1Ga.VYz1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ZC57RqkRj2GsjpomfKfp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zaM9k.9Q5my9NHXZACvZ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eOcdMC4hSaG1DVAAzKC8K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v8O8tta3QWK43xoH.Ub2y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UFT7ZhaQtC0cO_wEHSZq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LnEZFwtZT8WpszPPFP0r0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6_mfd39BTW6Fvh5.T4jN9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_3IwEny5SEaG37mjCqHTx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ff4nxaqTx6iGlj4hQ7J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iJNZYXj5T2CukIzIqh2mv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bh2Zpe2cRJq_i7xCNgVN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5.vXn7dQdCCCwQeNXuRp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3bclFr7PQT.Uf1i3ZEDmh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u.gJJC8TSl2iOKlHfWmWU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3Q6PvtITSBCPoz0avj0By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FxE7CyaR9y3rcOOU8kJ3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z.UfsxSyRE2EwmACUIyIW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1iRGYEyRZS_MPdP2tIuU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NVpj80wVRVinpx5S9k1C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0NBHd_XRxu3ZxCrOORmg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J1N.PN9IT.SjVm7MeLcXd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XNKjRoNQF6h.oBctDMh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c4DUIIXS6eF2YifGo9ip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jDPz7UXoTqiNBP1iHecSE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gsCdgH_3RumkMWDjrgfpr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7AitF6gRoOSPvGxBbGjZ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AcQduIjTWSlNE6fouecj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Xys2.UtBQXGaSmbx8nunq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NVfIC7ODQL.w9rRwmSX31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BV3.eKByRQ.0ys7kogLP8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ee3HTJvT3qt1X0QNnV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GG7Ku_rREqvDGNUYm9G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9lCcDYYTrqGQIzyWbw9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9kfC2mvQ4GVZgHVrfzY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1vFwVlVRFqmqe5dtl0K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kjwCCxrTv63Ol.Q_9pI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wj3fOVrSG.eybTcRGH4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0Sv5_4CSm2K4t9Tqgs4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piQ1EaXTsO2i_CigR3m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FgFK6KNTR.D8D9w8w9S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h.S..ZFS52r_2otsq_N1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833.k4mTWOJgc0Z0it42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K_YLh6pT5mivUTaIXtxt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bmXS_cpR7qOA9u80EAmr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26l4k_vSICVFTddnzkt2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2.QoN5f7SPKcHrftn0bN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GtCuWaaSCeAnIP7j9iL8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iV9j7eCTX22KQbofgFh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MGQNJ8ISuSRMxpiS9Gx.g"/>
</p:tagLst>
</file>

<file path=ppt/tags/tag43.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44.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H3h42PlRhu_0VpWJNF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ny46fzwT3KcPG1Q1z7h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35.vXn7dQdCCCwQeNXuR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nQHlo0OQIqXvzNqfAI07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GG7Ku_rREqvDGNUYm9G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3ol0onQuq_Bej1ICXah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ZC57RqkRj2GsjpomfKf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OzV4lg5SyKVmrrNOGQpY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53FCAcvQSRWSWc0hfcgi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c4DUIIXS6eF2YifGo9ip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9lCcDYYTrqGQIzyWbw9D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e9BgRNRUyqLRLfRdJW6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m_CcuNR.aQ.kuwByfS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G_oUwULRY6Ze2ZI6k5xc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XxGRuvUQAORHvDid87uk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HNarb4DT7GUn7L6LuZ3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aByRKPkRGuUXqAZdIhK6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nFM7Gl.TLmJNpDJwA5m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smqEroQRNStJidQS_MBq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MrB6osjQJeDJzoLPWZn2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h.S..ZFS52r_2otsq_N1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833.k4mTWOJgc0Z0it42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8G2QUyjQYOlU6hbIF9uU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JVeRrWVRVe0eMHuyxc4s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4yjij94Q8KqXV6QLn4sI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GtCuWaaSCeAnIP7j9iL8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6lwxXSOTRWIICVWlKh1O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26l4k_vSICVFTddnzkt2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1gOgBEu9TdOC8fzW8gMBV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QoN5f7SPKcHrftn0bN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Nb186s7RO.oiSPG1PdC_w"/>
</p:tagLst>
</file>

<file path=ppt/tags/tag82.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83.xml><?xml version="1.0" encoding="utf-8"?>
<p:tagLst xmlns:a="http://schemas.openxmlformats.org/drawingml/2006/main" xmlns:r="http://schemas.openxmlformats.org/officeDocument/2006/relationships" xmlns:p="http://schemas.openxmlformats.org/presentationml/2006/main">
  <p:tag name="ADV_TOP" val="122,625"/>
  <p:tag name="ADV_LEFT" val="25,75"/>
  <p:tag name="ADV_HEIGHT" val="30,75"/>
  <p:tag name="ADV_WIDTH" val="126,5"/>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jHkcXmkRJ29ggSFs63T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SL6ohyOSmKAhrWveOahU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YMzAJG_QnOEmRDQ4Lrt0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5Vh74Q2TR6e4AL31Sttm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RMXOnlBmS7.yV1Y3gHzEJ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gkQJ_7QTreVoye3b2b2M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wtGimG7QIaOjPg8Ah44d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DEA7cqYxQY2.lZeQumsPi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v64013.ReaqoRHu4T8mR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67toO4DdQze6oSdtsLp5s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D3WSYR4Qfic3v3EJcLSjw"/>
</p:tagLst>
</file>

<file path=ppt/theme/theme1.xml><?xml version="1.0" encoding="utf-8"?>
<a:theme xmlns:a="http://schemas.openxmlformats.org/drawingml/2006/main" name="KPMG_Talkbook_4x3_1021_2015">
  <a:themeElements>
    <a:clrScheme name="KPMG New Colours">
      <a:dk1>
        <a:sysClr val="windowText" lastClr="000000"/>
      </a:dk1>
      <a:lt1>
        <a:sysClr val="window" lastClr="FFFFFF"/>
      </a:lt1>
      <a:dk2>
        <a:srgbClr val="00338D"/>
      </a:dk2>
      <a:lt2>
        <a:srgbClr val="0091DA"/>
      </a:lt2>
      <a:accent1>
        <a:srgbClr val="005EB8"/>
      </a:accent1>
      <a:accent2>
        <a:srgbClr val="0091DA"/>
      </a:accent2>
      <a:accent3>
        <a:srgbClr val="483698"/>
      </a:accent3>
      <a:accent4>
        <a:srgbClr val="470A68"/>
      </a:accent4>
      <a:accent5>
        <a:srgbClr val="6D2077"/>
      </a:accent5>
      <a:accent6>
        <a:srgbClr val="00A3A1"/>
      </a:accent6>
      <a:hlink>
        <a:srgbClr val="C6007E"/>
      </a:hlink>
      <a:folHlink>
        <a:srgbClr val="BC204B"/>
      </a:folHlink>
    </a:clrScheme>
    <a:fontScheme name="KPMG">
      <a:majorFont>
        <a:latin typeface="KPMG Extra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solidFill>
              <a:srgbClr val="003087"/>
            </a:solidFill>
            <a:latin typeface="Univers for KPMG"/>
            <a:cs typeface="Univers for KPMG"/>
          </a:defRPr>
        </a:defPPr>
      </a:lstStyle>
    </a:txDef>
  </a:objectDefaults>
  <a:extraClrSchemeLst/>
  <a:extLst>
    <a:ext uri="{05A4C25C-085E-4340-85A3-A5531E510DB2}">
      <thm15:themeFamily xmlns:thm15="http://schemas.microsoft.com/office/thememl/2012/main" name="A4 landscape template master.potx" id="{F88343EE-BD0F-4B35-9F08-3CD237AD176C}" vid="{BBD5880B-F5E6-45A7-8A3E-C4607441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2.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3.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4.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5.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docProps/app.xml><?xml version="1.0" encoding="utf-8"?>
<Properties xmlns="http://schemas.openxmlformats.org/officeDocument/2006/extended-properties" xmlns:vt="http://schemas.openxmlformats.org/officeDocument/2006/docPropsVTypes">
  <Template>MPS_Spinoff servicing platform_</Template>
  <TotalTime>0</TotalTime>
  <Words>3899</Words>
  <Application>Microsoft Office PowerPoint</Application>
  <PresentationFormat>A4-Papier (210 x 297 mm)</PresentationFormat>
  <Paragraphs>1523</Paragraphs>
  <Slides>33</Slides>
  <Notes>22</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4" baseType="lpstr">
      <vt:lpstr>ＭＳ Ｐゴシック</vt:lpstr>
      <vt:lpstr>Arial</vt:lpstr>
      <vt:lpstr>KPMG Extralight</vt:lpstr>
      <vt:lpstr>KPMG Light</vt:lpstr>
      <vt:lpstr>Symbol</vt:lpstr>
      <vt:lpstr>Univers 45 Light</vt:lpstr>
      <vt:lpstr>Univers 47 CondensedLight</vt:lpstr>
      <vt:lpstr>Univers for KPMG</vt:lpstr>
      <vt:lpstr>Univers for KPMG Light</vt:lpstr>
      <vt:lpstr>KPMG_Talkbook_4x3_1021_2015</vt:lpstr>
      <vt:lpstr>Diapositiva think-cell</vt:lpstr>
      <vt:lpstr>Areal Bozen Finanz- und Wirtschaftsplan</vt:lpstr>
      <vt:lpstr>PowerPoint-Präsentation</vt:lpstr>
      <vt:lpstr>PowerPoint-Präsentation</vt:lpstr>
      <vt:lpstr>Projektflächend </vt:lpstr>
      <vt:lpstr>Overview</vt:lpstr>
      <vt:lpstr>Urbanistische Daten</vt:lpstr>
      <vt:lpstr>Projektflächen</vt:lpstr>
      <vt:lpstr>Baukosten der privaten Bauten </vt:lpstr>
      <vt:lpstr>Overview</vt:lpstr>
      <vt:lpstr>Breakdown</vt:lpstr>
      <vt:lpstr>Zeitliche Verteilung nach Bezirken</vt:lpstr>
      <vt:lpstr>Timetable</vt:lpstr>
      <vt:lpstr>Erlöse aus den privaten Bauten  d </vt:lpstr>
      <vt:lpstr>Overview</vt:lpstr>
      <vt:lpstr>Breakdown</vt:lpstr>
      <vt:lpstr>Zeitliche Aufteilung nach Bezirken</vt:lpstr>
      <vt:lpstr>Timetable</vt:lpstr>
      <vt:lpstr>Benchmark Verkaufspreise</vt:lpstr>
      <vt:lpstr>Zeitplan des Projekts</vt:lpstr>
      <vt:lpstr>Eisenbahnprojekt, öffentliche Eingriffe und Enteignungen,Bo-nifizierungen und Dazugehöriges   d </vt:lpstr>
      <vt:lpstr>Overview</vt:lpstr>
      <vt:lpstr>Kosten des Eisenbahnprojekts</vt:lpstr>
      <vt:lpstr>Kosten der Öffentlichen Eingriffe</vt:lpstr>
      <vt:lpstr>Mitfinanzierte Erschließungsbauten</vt:lpstr>
      <vt:lpstr>Mitfinanzierte Erschließungsbauten 2/2</vt:lpstr>
      <vt:lpstr>Weitere Annahmen auf denen  der Finanz- und Wirtschaftsplan fußt </vt:lpstr>
      <vt:lpstr>Weitere Annahmen als Basis des Finanz- und Wirtschaftsplans</vt:lpstr>
      <vt:lpstr>Cashflow des Projektsd </vt:lpstr>
      <vt:lpstr>Cashflow des Projekts</vt:lpstr>
      <vt:lpstr>Cashflow des Projekts</vt:lpstr>
      <vt:lpstr>Sensitivitäts-analyse</vt:lpstr>
      <vt:lpstr>Sensivitätsanalyse</vt:lpstr>
      <vt:lpstr>PowerPoint-Präsentation</vt:lpstr>
    </vt:vector>
  </TitlesOfParts>
  <Company>KPMG UK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optimization per i processi di work-out</dc:title>
  <dc:creator>Marco Zorzetto</dc:creator>
  <cp:lastModifiedBy>Hermann Berger</cp:lastModifiedBy>
  <cp:revision>1636</cp:revision>
  <cp:lastPrinted>2017-03-09T09:16:34Z</cp:lastPrinted>
  <dcterms:created xsi:type="dcterms:W3CDTF">2016-02-08T15:32:50Z</dcterms:created>
  <dcterms:modified xsi:type="dcterms:W3CDTF">2018-05-10T06:46:05Z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2015-08-11T00:00:00Z</vt:filetime>
  </property>
  <property fmtid="{D5CDD505-2E9C-101B-9397-08002B2CF9AE}" pid="3" name="LastSaved">
    <vt:filetime>2015-08-11T00:00:00Z</vt:filetime>
  </property>
</Properties>
</file>